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718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6334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284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273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8017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722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5415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3034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6205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708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1970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C4C08-EEE3-4AF6-95C7-A88B999803DA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FC914-0F1E-4B65-8BD5-D56D9D339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54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Himalayas.jpg" TargetMode="External"/><Relationship Id="rId3" Type="http://schemas.openxmlformats.org/officeDocument/2006/relationships/hyperlink" Target="http://cs.wikipedia.org/wiki/Soubor:CAJZXL8E_india_demis.png" TargetMode="External"/><Relationship Id="rId7" Type="http://schemas.openxmlformats.org/officeDocument/2006/relationships/hyperlink" Target="http://en.wikipedia.org/wiki/File:Himalaya-formation.gif" TargetMode="External"/><Relationship Id="rId2" Type="http://schemas.openxmlformats.org/officeDocument/2006/relationships/hyperlink" Target="http://en.wikipedia.org/wiki/File:Agra-Taj-Mahal-Mausoleum-architecture-Apr-2008-04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File:Himalayas_Map.png" TargetMode="External"/><Relationship Id="rId5" Type="http://schemas.openxmlformats.org/officeDocument/2006/relationships/hyperlink" Target="http://cs.wikipedia.org/wiki/Soubor:Indo-Gangetic_Plain.png" TargetMode="External"/><Relationship Id="rId4" Type="http://schemas.openxmlformats.org/officeDocument/2006/relationships/hyperlink" Target="http://cs.wikipedia.org/wiki/Soubor:Ganges_calling.jpg" TargetMode="External"/><Relationship Id="rId9" Type="http://schemas.openxmlformats.org/officeDocument/2006/relationships/hyperlink" Target="http://cs.wikipedia.org/wiki/Soubor:Kanchenjunga_Indi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552412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VY_32_INOVACE_15_03B_Indie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Zeměpis Ameriky a Asie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227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7304948" cy="34163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</a:t>
            </a:r>
            <a:r>
              <a:rPr lang="cs-CZ" dirty="0" smtClean="0"/>
              <a:t>Indie.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polohu, povrch, ekonomiku a obyvatelstvo </a:t>
            </a:r>
            <a:r>
              <a:rPr lang="cs-CZ" dirty="0" smtClean="0"/>
              <a:t>Indie.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19</a:t>
            </a:r>
            <a:r>
              <a:rPr lang="cs-CZ" dirty="0" smtClean="0"/>
              <a:t>. </a:t>
            </a:r>
            <a:r>
              <a:rPr lang="cs-CZ" dirty="0"/>
              <a:t>3</a:t>
            </a:r>
            <a:r>
              <a:rPr lang="cs-CZ" dirty="0" smtClean="0"/>
              <a:t>. 2013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20. </a:t>
            </a:r>
            <a:r>
              <a:rPr lang="cs-CZ" dirty="0"/>
              <a:t>3</a:t>
            </a:r>
            <a:r>
              <a:rPr lang="cs-CZ" dirty="0" smtClean="0"/>
              <a:t>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060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ile:Agra-Taj-Mahal-Mausoleum-architecture-Apr-2008-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3" y="3294"/>
            <a:ext cx="9116759" cy="685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60040" y="188640"/>
            <a:ext cx="7772400" cy="1470025"/>
          </a:xfrm>
          <a:solidFill>
            <a:srgbClr val="FFFF00">
              <a:alpha val="66000"/>
            </a:srgbClr>
          </a:solidFill>
        </p:spPr>
        <p:txBody>
          <a:bodyPr>
            <a:normAutofit/>
          </a:bodyPr>
          <a:lstStyle/>
          <a:p>
            <a:r>
              <a:rPr lang="cs-CZ" sz="8800" dirty="0" smtClean="0"/>
              <a:t>Indie</a:t>
            </a:r>
            <a:endParaRPr lang="cs-CZ" sz="8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504" y="6444044"/>
            <a:ext cx="743345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619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115616" y="1124744"/>
            <a:ext cx="6644258" cy="4824536"/>
            <a:chOff x="1115616" y="980728"/>
            <a:chExt cx="6644258" cy="4824536"/>
          </a:xfrm>
        </p:grpSpPr>
        <p:pic>
          <p:nvPicPr>
            <p:cNvPr id="1026" name="Picture 2" descr="Soubor:CAJZXL8E india demis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980728"/>
              <a:ext cx="6572250" cy="47815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1115616" y="5435932"/>
              <a:ext cx="743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 2</a:t>
              </a:r>
              <a:endParaRPr lang="cs-CZ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1331640" y="188640"/>
            <a:ext cx="6159956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Podle atlasu popiš polohu Indie.</a:t>
            </a:r>
            <a:endParaRPr lang="cs-CZ" sz="3600" dirty="0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1205850" y="4708874"/>
            <a:ext cx="1825320" cy="28803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 flipV="1">
            <a:off x="5292081" y="4725144"/>
            <a:ext cx="1224135" cy="3087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3303837" y="5685059"/>
            <a:ext cx="664118" cy="90474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/>
          <p:cNvSpPr/>
          <p:nvPr/>
        </p:nvSpPr>
        <p:spPr>
          <a:xfrm rot="6931530">
            <a:off x="4472868" y="1279069"/>
            <a:ext cx="382074" cy="296531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 rot="778206">
            <a:off x="3707165" y="3061632"/>
            <a:ext cx="1147129" cy="153813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 rot="6931530">
            <a:off x="4468473" y="101223"/>
            <a:ext cx="1172693" cy="362727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 rot="778206">
            <a:off x="2913811" y="2452961"/>
            <a:ext cx="669135" cy="54789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899592" y="6218148"/>
            <a:ext cx="2173993" cy="523220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Indický oceán</a:t>
            </a:r>
            <a:endParaRPr lang="cs-CZ" sz="2800" dirty="0"/>
          </a:p>
        </p:txBody>
      </p:sp>
      <p:cxnSp>
        <p:nvCxnSpPr>
          <p:cNvPr id="22" name="Přímá spojnice se šipkou 21"/>
          <p:cNvCxnSpPr/>
          <p:nvPr/>
        </p:nvCxnSpPr>
        <p:spPr>
          <a:xfrm flipH="1" flipV="1">
            <a:off x="4612644" y="5642330"/>
            <a:ext cx="895460" cy="73899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5613734" y="6218148"/>
            <a:ext cx="1478546" cy="523220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Srí Lanka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660232" y="4494404"/>
            <a:ext cx="2342501" cy="523220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Bengálský záliv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07504" y="4129916"/>
            <a:ext cx="2196692" cy="523220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Arabské moře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85736" y="3169094"/>
            <a:ext cx="2697085" cy="523220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Dekánská</a:t>
            </a:r>
            <a:r>
              <a:rPr lang="cs-CZ" sz="2800" dirty="0" smtClean="0"/>
              <a:t> plošina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633074" y="3225497"/>
            <a:ext cx="1971374" cy="954107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Indoganžská</a:t>
            </a:r>
            <a:endParaRPr lang="cs-CZ" sz="2800" dirty="0" smtClean="0"/>
          </a:p>
          <a:p>
            <a:r>
              <a:rPr lang="cs-CZ" sz="2800" dirty="0" smtClean="0"/>
              <a:t>nížina</a:t>
            </a:r>
            <a:endParaRPr lang="cs-CZ" sz="28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54252" y="1268760"/>
            <a:ext cx="1754776" cy="523220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poušť </a:t>
            </a:r>
            <a:r>
              <a:rPr lang="cs-CZ" sz="2800" dirty="0" err="1" smtClean="0"/>
              <a:t>Thár</a:t>
            </a:r>
            <a:endParaRPr lang="cs-CZ" sz="28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345616" y="1268760"/>
            <a:ext cx="1467068" cy="523220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Himálaje</a:t>
            </a:r>
            <a:endParaRPr lang="cs-CZ" sz="2800" dirty="0"/>
          </a:p>
        </p:txBody>
      </p:sp>
      <p:cxnSp>
        <p:nvCxnSpPr>
          <p:cNvPr id="34" name="Přímá spojnice se šipkou 33"/>
          <p:cNvCxnSpPr/>
          <p:nvPr/>
        </p:nvCxnSpPr>
        <p:spPr>
          <a:xfrm>
            <a:off x="2209028" y="1914861"/>
            <a:ext cx="664118" cy="58528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/>
          <p:nvPr/>
        </p:nvCxnSpPr>
        <p:spPr>
          <a:xfrm flipH="1">
            <a:off x="5776286" y="1864393"/>
            <a:ext cx="733534" cy="451103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/>
          <p:nvPr/>
        </p:nvCxnSpPr>
        <p:spPr>
          <a:xfrm flipH="1" flipV="1">
            <a:off x="5537381" y="3176917"/>
            <a:ext cx="815626" cy="396099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>
            <a:off x="3248378" y="3515519"/>
            <a:ext cx="747558" cy="48954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262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animBg="1"/>
      <p:bldP spid="25" grpId="0" animBg="1"/>
      <p:bldP spid="28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190381"/>
            <a:ext cx="7197676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Podle atlasu urči sousední státy Indie</a:t>
            </a:r>
            <a:endParaRPr lang="cs-CZ" sz="36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24744"/>
            <a:ext cx="5034142" cy="4991115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6524663" y="1100063"/>
            <a:ext cx="215110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Pákistán</a:t>
            </a:r>
            <a:endParaRPr lang="cs-CZ" sz="4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732240" y="1988840"/>
            <a:ext cx="12025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Čína</a:t>
            </a:r>
            <a:endParaRPr lang="cs-CZ" sz="4400" b="1" dirty="0"/>
          </a:p>
        </p:txBody>
      </p:sp>
      <p:sp>
        <p:nvSpPr>
          <p:cNvPr id="16" name="Ovál 15"/>
          <p:cNvSpPr/>
          <p:nvPr/>
        </p:nvSpPr>
        <p:spPr>
          <a:xfrm>
            <a:off x="5724128" y="1196752"/>
            <a:ext cx="576064" cy="57606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5739264" y="2132856"/>
            <a:ext cx="576064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5724128" y="3068960"/>
            <a:ext cx="576064" cy="576064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6753803" y="2947591"/>
            <a:ext cx="15600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Nepál</a:t>
            </a:r>
            <a:endParaRPr lang="cs-CZ" sz="4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588224" y="3933056"/>
            <a:ext cx="25779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Bangladéš</a:t>
            </a:r>
            <a:endParaRPr lang="cs-CZ" sz="4400" b="1" dirty="0"/>
          </a:p>
        </p:txBody>
      </p:sp>
      <p:sp>
        <p:nvSpPr>
          <p:cNvPr id="21" name="Ovál 20"/>
          <p:cNvSpPr/>
          <p:nvPr/>
        </p:nvSpPr>
        <p:spPr>
          <a:xfrm>
            <a:off x="5724128" y="4077072"/>
            <a:ext cx="576064" cy="57606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5724128" y="6073255"/>
            <a:ext cx="576064" cy="576064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6675255" y="4941168"/>
            <a:ext cx="1878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Bhútán</a:t>
            </a:r>
            <a:endParaRPr lang="cs-CZ" sz="4400" b="1" dirty="0"/>
          </a:p>
        </p:txBody>
      </p:sp>
      <p:sp>
        <p:nvSpPr>
          <p:cNvPr id="24" name="Ovál 23"/>
          <p:cNvSpPr/>
          <p:nvPr/>
        </p:nvSpPr>
        <p:spPr>
          <a:xfrm>
            <a:off x="5706895" y="5062537"/>
            <a:ext cx="576064" cy="576064"/>
          </a:xfrm>
          <a:prstGeom prst="ellipse">
            <a:avLst/>
          </a:prstGeom>
          <a:solidFill>
            <a:srgbClr val="9966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6596708" y="5909757"/>
            <a:ext cx="17171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Barma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28988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9" grpId="0"/>
      <p:bldP spid="20" grpId="0"/>
      <p:bldP spid="23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Ganges call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9" y="1052736"/>
            <a:ext cx="7610475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-36512" y="4437112"/>
            <a:ext cx="743345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99792" y="200834"/>
            <a:ext cx="407220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Indoganžská</a:t>
            </a:r>
            <a:r>
              <a:rPr lang="cs-CZ" sz="4000" dirty="0" smtClean="0"/>
              <a:t> nížina</a:t>
            </a:r>
            <a:endParaRPr lang="cs-CZ" sz="4000" dirty="0"/>
          </a:p>
        </p:txBody>
      </p:sp>
      <p:pic>
        <p:nvPicPr>
          <p:cNvPr id="1028" name="Picture 4" descr="Soubor:Indo-Gangetic Plai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233" y="4293096"/>
            <a:ext cx="3791279" cy="259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340823" y="6551127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4797152"/>
            <a:ext cx="4865563" cy="181588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významná zemědělská oblast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n</a:t>
            </a:r>
            <a:r>
              <a:rPr lang="cs-CZ" sz="2800" dirty="0" smtClean="0"/>
              <a:t>ejlidnatější oblast světa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ú</a:t>
            </a:r>
            <a:r>
              <a:rPr lang="cs-CZ" sz="2800" dirty="0" smtClean="0"/>
              <a:t>zemí 4 států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Indus, Ganga, Brahmaputra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3195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347864" y="200834"/>
            <a:ext cx="201689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Himálaje</a:t>
            </a:r>
            <a:endParaRPr lang="cs-CZ" sz="4000" dirty="0"/>
          </a:p>
        </p:txBody>
      </p:sp>
      <p:pic>
        <p:nvPicPr>
          <p:cNvPr id="2050" name="Picture 2" descr="File:Himalayas Ma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5683831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5661248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  <p:pic>
        <p:nvPicPr>
          <p:cNvPr id="2052" name="Picture 4" descr="File:Himalaya-formatio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1286"/>
            <a:ext cx="2975756" cy="539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293151" y="5373216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93054" y="6165304"/>
            <a:ext cx="4395370" cy="58477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Geologický vznik Himálají</a:t>
            </a:r>
            <a:endParaRPr lang="cs-CZ" sz="3200" dirty="0"/>
          </a:p>
        </p:txBody>
      </p:sp>
      <p:sp>
        <p:nvSpPr>
          <p:cNvPr id="6" name="Šipka doprava 5"/>
          <p:cNvSpPr/>
          <p:nvPr/>
        </p:nvSpPr>
        <p:spPr>
          <a:xfrm rot="17534307">
            <a:off x="6740685" y="5190451"/>
            <a:ext cx="866243" cy="83273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20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9144000" cy="601218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04248" y="5661248"/>
            <a:ext cx="201689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Himálaje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4239" y="5661248"/>
            <a:ext cx="743345" cy="36933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515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44000" cy="609219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347864" y="200834"/>
            <a:ext cx="201689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Himálaje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496" y="6516052"/>
            <a:ext cx="743345" cy="36933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690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00834"/>
            <a:ext cx="289483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Obyvatelstvo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124744"/>
            <a:ext cx="5096010" cy="483209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/>
              <a:t>c</a:t>
            </a:r>
            <a:r>
              <a:rPr lang="cs-CZ" sz="2800" dirty="0" smtClean="0"/>
              <a:t>ca 1,2 mld. obyvatel</a:t>
            </a:r>
          </a:p>
          <a:p>
            <a:pPr marL="285750" indent="-285750">
              <a:buFontTx/>
              <a:buChar char="-"/>
            </a:pP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velké množství etnických skupin</a:t>
            </a:r>
          </a:p>
          <a:p>
            <a:pPr marL="285750" indent="-285750">
              <a:buFontTx/>
              <a:buChar char="-"/>
            </a:pP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/>
              <a:t>c</a:t>
            </a:r>
            <a:r>
              <a:rPr lang="cs-CZ" sz="2800" dirty="0" smtClean="0"/>
              <a:t>ca 1 000 jazyků a nářečí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4/5 obyvatel jsou hinduisté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kasty = sociální vrstvy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rodiče vybírají dětem partnery</a:t>
            </a:r>
          </a:p>
        </p:txBody>
      </p:sp>
      <p:pic>
        <p:nvPicPr>
          <p:cNvPr id="1026" name="Picture 2" descr="Soubor:Indian Railways Network Connectivity Map with cities and population densit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479" y="117475"/>
            <a:ext cx="3751296" cy="388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02157" y="3717032"/>
            <a:ext cx="710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10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84992" y="4252869"/>
            <a:ext cx="2672270" cy="52322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hustota zalidnění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3606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00834"/>
            <a:ext cx="478740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Průmysl a zemědělství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052736"/>
            <a:ext cx="820404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/>
              <a:t>p</a:t>
            </a:r>
            <a:r>
              <a:rPr lang="cs-CZ" sz="3200" dirty="0" smtClean="0"/>
              <a:t>oměrně málo úrodné půdy</a:t>
            </a:r>
          </a:p>
          <a:p>
            <a:pPr marL="285750" indent="-285750">
              <a:buFontTx/>
              <a:buChar char="-"/>
            </a:pPr>
            <a:r>
              <a:rPr lang="cs-CZ" sz="3200" dirty="0"/>
              <a:t>n</a:t>
            </a:r>
            <a:r>
              <a:rPr lang="cs-CZ" sz="3200" dirty="0" smtClean="0"/>
              <a:t>edostatek techniky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přílišné používání chemikálií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rýže, bavlna, obiloviny, fazole, mango, čajovník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/>
              <a:t>t</a:t>
            </a:r>
            <a:r>
              <a:rPr lang="cs-CZ" sz="3200" dirty="0" smtClean="0"/>
              <a:t>radiční výroba hedvábí</a:t>
            </a:r>
          </a:p>
          <a:p>
            <a:pPr marL="285750" indent="-285750">
              <a:buFontTx/>
              <a:buChar char="-"/>
            </a:pPr>
            <a:r>
              <a:rPr lang="cs-CZ" sz="3200" dirty="0"/>
              <a:t>v</a:t>
            </a:r>
            <a:r>
              <a:rPr lang="cs-CZ" sz="3200" dirty="0" smtClean="0"/>
              <a:t>ýroba těžkých strojů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bohatá ložiska ropy a uhlí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4347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India topo 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052736"/>
            <a:ext cx="5742932" cy="5539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169656"/>
            <a:ext cx="1483868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Města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60232" y="6577607"/>
            <a:ext cx="710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11</a:t>
            </a:r>
            <a:endParaRPr lang="cs-CZ" sz="1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174943" y="261989"/>
            <a:ext cx="6334683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Úkol: vyhledej v atlase velká indická města</a:t>
            </a:r>
            <a:endParaRPr lang="cs-CZ" sz="2800" dirty="0"/>
          </a:p>
        </p:txBody>
      </p:sp>
      <p:sp>
        <p:nvSpPr>
          <p:cNvPr id="6" name="Ovál 5"/>
          <p:cNvSpPr/>
          <p:nvPr/>
        </p:nvSpPr>
        <p:spPr>
          <a:xfrm>
            <a:off x="5326027" y="3432740"/>
            <a:ext cx="288032" cy="3600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067944" y="4941168"/>
            <a:ext cx="288032" cy="3600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915816" y="4041068"/>
            <a:ext cx="288032" cy="3600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491880" y="2708920"/>
            <a:ext cx="288032" cy="3600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920937" y="1988840"/>
            <a:ext cx="1570943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Nové Dillí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91138" y="5301208"/>
            <a:ext cx="1283365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Madrás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396230" y="4224235"/>
            <a:ext cx="1303562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Bombaj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70043" y="2807350"/>
            <a:ext cx="1230850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Kalkata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53281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  <p:bldP spid="9" grpId="0" animBg="1"/>
      <p:bldP spid="10" grpId="0" animBg="1"/>
      <p:bldP spid="7" grpId="0" animBg="1"/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73831"/>
            <a:ext cx="9225602" cy="22390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Použité obrázky:</a:t>
            </a:r>
          </a:p>
          <a:p>
            <a:r>
              <a:rPr lang="cs-CZ" sz="1050" dirty="0" smtClean="0"/>
              <a:t>Obr. 1: </a:t>
            </a:r>
            <a:r>
              <a:rPr lang="cs-CZ" sz="900" dirty="0"/>
              <a:t>ACRED, Matthew </a:t>
            </a:r>
            <a:r>
              <a:rPr lang="cs-CZ" sz="900" dirty="0" err="1"/>
              <a:t>Laird</a:t>
            </a:r>
            <a:r>
              <a:rPr lang="cs-CZ" sz="900" dirty="0"/>
              <a:t>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 smtClean="0"/>
              <a:t>19.3.2013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en.wikipedia.org/wiki/File:Agra-Taj-Mahal-Mausoleum-architecture-Apr-2008-04.JPG</a:t>
            </a:r>
            <a:endParaRPr lang="cs-CZ" sz="90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/>
              <a:t>19.3.2013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cs.wikipedia.org/wiki/Soubor:CAJZXL8E_india_demis.png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RIKKIMAHESHWARI.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/>
              <a:t>19.3.2013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4"/>
              </a:rPr>
              <a:t>http://</a:t>
            </a:r>
            <a:r>
              <a:rPr lang="cs-CZ" sz="1050" dirty="0" smtClean="0">
                <a:hlinkClick r:id="rId4"/>
              </a:rPr>
              <a:t>cs.wikipedia.org/wiki/Soubor:Ganges_calling.jpg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AUTOR NEUVEDEN.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/>
              <a:t>19.3.2013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5"/>
              </a:rPr>
              <a:t>http://</a:t>
            </a:r>
            <a:r>
              <a:rPr lang="cs-CZ" sz="1050" dirty="0" smtClean="0">
                <a:hlinkClick r:id="rId5"/>
              </a:rPr>
              <a:t>cs.wikipedia.org/wiki/Soubor:Indo-Gangetic_Plain.png</a:t>
            </a:r>
            <a:endParaRPr lang="cs-CZ" sz="1050" dirty="0" smtClean="0"/>
          </a:p>
          <a:p>
            <a:r>
              <a:rPr lang="cs-CZ" sz="1050" dirty="0" smtClean="0"/>
              <a:t>Obr. 5: </a:t>
            </a:r>
            <a:r>
              <a:rPr lang="cs-CZ" sz="1050" dirty="0"/>
              <a:t>MANGUARD, Sven. </a:t>
            </a:r>
            <a:r>
              <a:rPr lang="cs-CZ" sz="1050" i="1" dirty="0" err="1"/>
              <a:t>Wikipedia.en</a:t>
            </a:r>
            <a:r>
              <a:rPr lang="cs-CZ" sz="1050" dirty="0"/>
              <a:t> [online]. [cit. </a:t>
            </a:r>
            <a:r>
              <a:rPr lang="cs-CZ" sz="1050" dirty="0"/>
              <a:t>19.3.2013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6"/>
              </a:rPr>
              <a:t>http://</a:t>
            </a:r>
            <a:r>
              <a:rPr lang="cs-CZ" sz="1050" dirty="0" smtClean="0">
                <a:hlinkClick r:id="rId6"/>
              </a:rPr>
              <a:t>en.wikipedia.org/wiki/File:Himalayas_Map.png</a:t>
            </a:r>
            <a:endParaRPr lang="cs-CZ" sz="1050" dirty="0" smtClean="0"/>
          </a:p>
          <a:p>
            <a:r>
              <a:rPr lang="cs-CZ" sz="1050" dirty="0" smtClean="0"/>
              <a:t>Obr- 6:</a:t>
            </a:r>
            <a:r>
              <a:rPr lang="cs-CZ" sz="1050" dirty="0"/>
              <a:t>MANGUARD, Sven. </a:t>
            </a:r>
            <a:r>
              <a:rPr lang="cs-CZ" sz="1050" i="1" dirty="0" err="1"/>
              <a:t>Wikipedia.en</a:t>
            </a:r>
            <a:r>
              <a:rPr lang="cs-CZ" sz="1050" dirty="0"/>
              <a:t> [online]. [cit. </a:t>
            </a:r>
            <a:r>
              <a:rPr lang="cs-CZ" sz="1050" dirty="0"/>
              <a:t>19.3.2013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6"/>
              </a:rPr>
              <a:t>http://</a:t>
            </a:r>
            <a:r>
              <a:rPr lang="cs-CZ" sz="1050" dirty="0" smtClean="0">
                <a:hlinkClick r:id="rId6"/>
              </a:rPr>
              <a:t>en.wikipedia.org/wiki/File:Himalayas_Map.png</a:t>
            </a:r>
            <a:endParaRPr lang="cs-CZ" sz="1050" dirty="0" smtClean="0"/>
          </a:p>
          <a:p>
            <a:r>
              <a:rPr lang="cs-CZ" sz="1050" dirty="0" smtClean="0"/>
              <a:t>Obr. 7: </a:t>
            </a:r>
            <a:r>
              <a:rPr lang="cs-CZ" sz="1050" dirty="0"/>
              <a:t>AUTOR NEUVEDEN. </a:t>
            </a:r>
            <a:r>
              <a:rPr lang="cs-CZ" sz="1050" i="1" dirty="0" err="1"/>
              <a:t>Wikipedia.en</a:t>
            </a:r>
            <a:r>
              <a:rPr lang="cs-CZ" sz="1050" dirty="0"/>
              <a:t> [online]. [cit. </a:t>
            </a:r>
            <a:r>
              <a:rPr lang="cs-CZ" sz="1050" dirty="0"/>
              <a:t>19.3.2013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7"/>
              </a:rPr>
              <a:t>http://</a:t>
            </a:r>
            <a:r>
              <a:rPr lang="cs-CZ" sz="1050" dirty="0" smtClean="0">
                <a:hlinkClick r:id="rId7"/>
              </a:rPr>
              <a:t>en.wikipedia.org/wiki/File:Himalaya-formation.gif</a:t>
            </a:r>
            <a:endParaRPr lang="cs-CZ" sz="1050" dirty="0" smtClean="0"/>
          </a:p>
          <a:p>
            <a:r>
              <a:rPr lang="cs-CZ" sz="1050" dirty="0" smtClean="0"/>
              <a:t>Obr. 8:</a:t>
            </a:r>
            <a:r>
              <a:rPr lang="cs-CZ" sz="1050" dirty="0"/>
              <a:t>NASA.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/>
              <a:t>19.3.2013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8"/>
              </a:rPr>
              <a:t>http://</a:t>
            </a:r>
            <a:r>
              <a:rPr lang="cs-CZ" sz="1050" dirty="0" smtClean="0">
                <a:hlinkClick r:id="rId8"/>
              </a:rPr>
              <a:t>cs.wikipedia.org/wiki/Soubor:Himalayas.jpg</a:t>
            </a:r>
            <a:endParaRPr lang="cs-CZ" sz="1050" dirty="0" smtClean="0"/>
          </a:p>
          <a:p>
            <a:r>
              <a:rPr lang="cs-CZ" sz="1050" dirty="0" smtClean="0"/>
              <a:t>Obr. 9: </a:t>
            </a:r>
            <a:r>
              <a:rPr lang="cs-CZ" sz="1050" dirty="0"/>
              <a:t>OSTROVSKY, Aaron.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/>
              <a:t>19.3.2013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9"/>
              </a:rPr>
              <a:t>http://</a:t>
            </a:r>
            <a:r>
              <a:rPr lang="cs-CZ" sz="1050" dirty="0" smtClean="0">
                <a:hlinkClick r:id="rId9"/>
              </a:rPr>
              <a:t>cs.wikipedia.org/wiki/Soubor:Kanchenjunga_India.jpg</a:t>
            </a:r>
            <a:endParaRPr lang="cs-CZ" sz="1050" dirty="0" smtClean="0"/>
          </a:p>
          <a:p>
            <a:r>
              <a:rPr lang="cs-CZ" sz="1050" dirty="0" smtClean="0"/>
              <a:t>Obr. 10: </a:t>
            </a:r>
            <a:r>
              <a:rPr lang="cs-CZ" sz="800" dirty="0"/>
              <a:t>AUTOR NEUVEDEN. </a:t>
            </a:r>
            <a:r>
              <a:rPr lang="cs-CZ" sz="800" i="1" dirty="0"/>
              <a:t>Wikipedia.org</a:t>
            </a:r>
            <a:r>
              <a:rPr lang="cs-CZ" sz="800" dirty="0"/>
              <a:t> [online]. [cit. </a:t>
            </a:r>
            <a:r>
              <a:rPr lang="cs-CZ" sz="800" dirty="0"/>
              <a:t>19.3.2013</a:t>
            </a:r>
            <a:r>
              <a:rPr lang="cs-CZ" sz="800" dirty="0"/>
              <a:t>]. Dostupný na WWW: http://cs.wikipedia.org/wiki/Soubor:Indian_Railways_Network_Connectivity_Map_with_cities_and_population_density.png</a:t>
            </a:r>
            <a:endParaRPr lang="cs-CZ" sz="800" dirty="0" smtClean="0"/>
          </a:p>
          <a:p>
            <a:r>
              <a:rPr lang="cs-CZ" sz="1050" dirty="0" smtClean="0"/>
              <a:t>Obr. 11: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19.3.2013</a:t>
            </a:r>
            <a:r>
              <a:rPr lang="cs-CZ" sz="1050" dirty="0"/>
              <a:t>]. Dostupný na WWW: http://en.wikipedia.org/wiki/File:India_topo_big.jpg</a:t>
            </a:r>
          </a:p>
        </p:txBody>
      </p:sp>
    </p:spTree>
    <p:extLst>
      <p:ext uri="{BB962C8B-B14F-4D97-AF65-F5344CB8AC3E}">
        <p14:creationId xmlns:p14="http://schemas.microsoft.com/office/powerpoint/2010/main" val="415308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44389</TotalTime>
  <Words>258</Words>
  <Application>Microsoft Office PowerPoint</Application>
  <PresentationFormat>Předvádění na obrazovce (4:3)</PresentationFormat>
  <Paragraphs>101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Indie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Indie</dc:title>
  <dc:creator>LukášD</dc:creator>
  <cp:lastModifiedBy>LukášD</cp:lastModifiedBy>
  <cp:revision>20</cp:revision>
  <dcterms:created xsi:type="dcterms:W3CDTF">2013-03-28T16:41:06Z</dcterms:created>
  <dcterms:modified xsi:type="dcterms:W3CDTF">2013-03-19T15:07:30Z</dcterms:modified>
</cp:coreProperties>
</file>