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9" r:id="rId3"/>
    <p:sldId id="270" r:id="rId4"/>
    <p:sldId id="256" r:id="rId5"/>
    <p:sldId id="259" r:id="rId6"/>
    <p:sldId id="260" r:id="rId7"/>
    <p:sldId id="262" r:id="rId8"/>
    <p:sldId id="261" r:id="rId9"/>
    <p:sldId id="258" r:id="rId10"/>
    <p:sldId id="265" r:id="rId11"/>
    <p:sldId id="263" r:id="rId12"/>
    <p:sldId id="27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19D"/>
    <a:srgbClr val="E9E96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44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7649BC-FD4E-4BFD-8F51-161EE382BD98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4B4E47-C0AA-4AF3-AF7C-1BC430F95F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19D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918D0-2F45-4C2F-813C-42B2393CB33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5C286-3CFB-4257-8FFC-2EA7EA8D5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VY_32_INOVACE_IX_1_13  Rezistory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 13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škola,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4"/>
            <a:ext cx="8501122" cy="2286015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určená </a:t>
            </a:r>
            <a:br>
              <a:rPr lang="cs-CZ" sz="3200" b="1" dirty="0" smtClean="0"/>
            </a:br>
            <a:r>
              <a:rPr lang="cs-CZ" sz="3200" b="1" dirty="0" smtClean="0"/>
              <a:t>k prohlubování a upevňování pojmu rezistor        a jeho významu v elektrickém obvodu.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90358962"/>
              </p:ext>
            </p:extLst>
          </p:nvPr>
        </p:nvGraphicFramePr>
        <p:xfrm>
          <a:off x="285720" y="2928934"/>
          <a:ext cx="8501122" cy="3759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Rezistor, odpor, rezistor s proměnným odporem, </a:t>
                      </a:r>
                      <a:r>
                        <a:rPr lang="cs-CZ" sz="2000" b="1" smtClean="0">
                          <a:solidFill>
                            <a:schemeClr val="tx1"/>
                          </a:solidFill>
                        </a:rPr>
                        <a:t>dělič napětí.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290"/>
            <a:ext cx="4643470" cy="1470025"/>
          </a:xfrm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Rezistor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1785926"/>
            <a:ext cx="7572428" cy="1428760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 součástka v elektrickém obvodu. Jeho vlastností je elektrický odpor.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3286124"/>
            <a:ext cx="74295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značíme elektrický odpor a jakou má jednotku?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000504"/>
            <a:ext cx="735811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odpor značíme R jednotkou je </a:t>
            </a:r>
            <a:r>
              <a:rPr lang="el-GR" sz="2400" dirty="0" smtClean="0">
                <a:latin typeface="Corbel"/>
              </a:rPr>
              <a:t>Ω</a:t>
            </a:r>
            <a:r>
              <a:rPr lang="cs-CZ" sz="2400" dirty="0" smtClean="0"/>
              <a:t> (ohm).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5572140"/>
            <a:ext cx="71438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Rezistor klade odpor průchodu elektrického proudu.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4643446"/>
            <a:ext cx="757242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má rezistor schematickou značku? 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1000100" y="5214950"/>
            <a:ext cx="2143140" cy="285752"/>
            <a:chOff x="3214678" y="3286124"/>
            <a:chExt cx="2143140" cy="285752"/>
          </a:xfrm>
          <a:solidFill>
            <a:schemeClr val="bg1"/>
          </a:solidFill>
        </p:grpSpPr>
        <p:cxnSp>
          <p:nvCxnSpPr>
            <p:cNvPr id="9" name="Přímá spojovací čára 8"/>
            <p:cNvCxnSpPr/>
            <p:nvPr/>
          </p:nvCxnSpPr>
          <p:spPr>
            <a:xfrm rot="10800000">
              <a:off x="4857752" y="3429000"/>
              <a:ext cx="50006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3214678" y="3429000"/>
              <a:ext cx="50006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3714744" y="3286124"/>
              <a:ext cx="1143008" cy="285752"/>
            </a:xfrm>
            <a:prstGeom prst="rect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2" name="Obrázek 11" descr="oz 007.jpg"/>
          <p:cNvPicPr>
            <a:picLocks noChangeAspect="1"/>
          </p:cNvPicPr>
          <p:nvPr/>
        </p:nvPicPr>
        <p:blipFill>
          <a:blip r:embed="rId2" cstate="print"/>
          <a:srcRect l="11709" t="6329" r="8544" b="11392"/>
          <a:stretch>
            <a:fillRect/>
          </a:stretch>
        </p:blipFill>
        <p:spPr>
          <a:xfrm>
            <a:off x="6929454" y="285729"/>
            <a:ext cx="1714512" cy="1326706"/>
          </a:xfrm>
          <a:prstGeom prst="rect">
            <a:avLst/>
          </a:prstGeom>
        </p:spPr>
      </p:pic>
      <p:pic>
        <p:nvPicPr>
          <p:cNvPr id="13" name="Obrázek 12" descr="oz 002.jpg"/>
          <p:cNvPicPr>
            <a:picLocks noChangeAspect="1"/>
          </p:cNvPicPr>
          <p:nvPr/>
        </p:nvPicPr>
        <p:blipFill>
          <a:blip r:embed="rId3" cstate="print"/>
          <a:srcRect l="31250" t="4166" r="38281" b="62500"/>
          <a:stretch>
            <a:fillRect/>
          </a:stretch>
        </p:blipFill>
        <p:spPr>
          <a:xfrm>
            <a:off x="7072330" y="3786190"/>
            <a:ext cx="1828366" cy="1500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500042"/>
            <a:ext cx="7772400" cy="147002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Takto zapojený rezistor </a:t>
            </a:r>
            <a:br>
              <a:rPr lang="cs-CZ" dirty="0" smtClean="0"/>
            </a:br>
            <a:r>
              <a:rPr lang="cs-CZ" dirty="0" smtClean="0"/>
              <a:t>v elektrickém obvodu trvale zmenšuje elektrický proud. </a:t>
            </a:r>
            <a:endParaRPr lang="cs-CZ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4000496" y="4000504"/>
            <a:ext cx="3858446" cy="1999470"/>
            <a:chOff x="4643438" y="4643446"/>
            <a:chExt cx="3858446" cy="1999470"/>
          </a:xfrm>
          <a:solidFill>
            <a:schemeClr val="bg1"/>
          </a:solidFill>
        </p:grpSpPr>
        <p:sp>
          <p:nvSpPr>
            <p:cNvPr id="28" name="Prstenec 27"/>
            <p:cNvSpPr/>
            <p:nvPr/>
          </p:nvSpPr>
          <p:spPr>
            <a:xfrm>
              <a:off x="6072198" y="6143620"/>
              <a:ext cx="71438" cy="71438"/>
            </a:xfrm>
            <a:prstGeom prst="donut">
              <a:avLst>
                <a:gd name="adj" fmla="val 5541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9" name="Přímá spojovací čára 28"/>
            <p:cNvCxnSpPr/>
            <p:nvPr/>
          </p:nvCxnSpPr>
          <p:spPr>
            <a:xfrm>
              <a:off x="5643570" y="5857868"/>
              <a:ext cx="489604" cy="34672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7500958" y="6215058"/>
              <a:ext cx="100013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0800000">
              <a:off x="4643438" y="6215082"/>
              <a:ext cx="928662" cy="1564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0800000">
              <a:off x="6072198" y="6215082"/>
              <a:ext cx="135732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7143768" y="4786298"/>
              <a:ext cx="135732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4643438" y="4786322"/>
              <a:ext cx="1143008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3930646" y="5499114"/>
              <a:ext cx="142717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7787504" y="5499884"/>
              <a:ext cx="1427172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17"/>
            <p:cNvSpPr/>
            <p:nvPr/>
          </p:nvSpPr>
          <p:spPr>
            <a:xfrm>
              <a:off x="5857884" y="4643446"/>
              <a:ext cx="1071570" cy="285752"/>
            </a:xfrm>
            <a:prstGeom prst="rect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3" name="Přímá spojovací čára 22"/>
            <p:cNvCxnSpPr/>
            <p:nvPr/>
          </p:nvCxnSpPr>
          <p:spPr>
            <a:xfrm rot="10800000">
              <a:off x="5357818" y="4786322"/>
              <a:ext cx="50006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>
              <a:off x="6929454" y="4786322"/>
              <a:ext cx="50006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7216000" y="6213494"/>
              <a:ext cx="428628" cy="1588"/>
            </a:xfrm>
            <a:prstGeom prst="line">
              <a:avLst/>
            </a:prstGeom>
            <a:grpFill/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7073124" y="6214288"/>
              <a:ext cx="856462" cy="794"/>
            </a:xfrm>
            <a:prstGeom prst="line">
              <a:avLst/>
            </a:prstGeom>
            <a:grpFill/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Obrázek 17" descr="oz 002.jpg"/>
          <p:cNvPicPr>
            <a:picLocks noChangeAspect="1"/>
          </p:cNvPicPr>
          <p:nvPr/>
        </p:nvPicPr>
        <p:blipFill>
          <a:blip r:embed="rId2" cstate="print"/>
          <a:srcRect l="31250" t="4166" r="38281" b="62500"/>
          <a:stretch>
            <a:fillRect/>
          </a:stretch>
        </p:blipFill>
        <p:spPr>
          <a:xfrm>
            <a:off x="1071538" y="3571876"/>
            <a:ext cx="2524887" cy="20717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857356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596" y="571480"/>
            <a:ext cx="757242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by nastalo, kdybychom vodivě spojili místa A – B?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43768" y="71435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2643174" y="2428868"/>
            <a:ext cx="3272322" cy="1643074"/>
            <a:chOff x="2643174" y="2428868"/>
            <a:chExt cx="3272322" cy="1643074"/>
          </a:xfrm>
          <a:solidFill>
            <a:schemeClr val="bg1"/>
          </a:solidFill>
        </p:grpSpPr>
        <p:cxnSp>
          <p:nvCxnSpPr>
            <p:cNvPr id="4" name="Přímá spojovací čára 3"/>
            <p:cNvCxnSpPr/>
            <p:nvPr/>
          </p:nvCxnSpPr>
          <p:spPr>
            <a:xfrm>
              <a:off x="4515011" y="3674831"/>
              <a:ext cx="770756" cy="126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4090147" y="3645854"/>
              <a:ext cx="850953" cy="1224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4290388" y="3674209"/>
              <a:ext cx="339750" cy="612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500562" y="2571744"/>
              <a:ext cx="785818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643174" y="2540227"/>
              <a:ext cx="880865" cy="126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2077115" y="3106286"/>
              <a:ext cx="1133343" cy="1224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4719097" y="3106917"/>
              <a:ext cx="1133343" cy="1224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Prstenec 18"/>
            <p:cNvSpPr/>
            <p:nvPr/>
          </p:nvSpPr>
          <p:spPr>
            <a:xfrm>
              <a:off x="2643174" y="3000372"/>
              <a:ext cx="71438" cy="71438"/>
            </a:xfrm>
            <a:prstGeom prst="donut">
              <a:avLst>
                <a:gd name="adj" fmla="val 5541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572132" y="2786058"/>
              <a:ext cx="343364" cy="369332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cxnSp>
          <p:nvCxnSpPr>
            <p:cNvPr id="42" name="Přímá spojovací čára 41"/>
            <p:cNvCxnSpPr/>
            <p:nvPr/>
          </p:nvCxnSpPr>
          <p:spPr>
            <a:xfrm flipV="1">
              <a:off x="2714612" y="3000372"/>
              <a:ext cx="2510792" cy="1046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Prstenec 46"/>
            <p:cNvSpPr/>
            <p:nvPr/>
          </p:nvSpPr>
          <p:spPr>
            <a:xfrm>
              <a:off x="5214942" y="3000372"/>
              <a:ext cx="71438" cy="71438"/>
            </a:xfrm>
            <a:prstGeom prst="donut">
              <a:avLst>
                <a:gd name="adj" fmla="val 5541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428992" y="2428868"/>
              <a:ext cx="1071570" cy="285752"/>
            </a:xfrm>
            <a:prstGeom prst="rect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2643174" y="3571876"/>
              <a:ext cx="1796412" cy="81900"/>
              <a:chOff x="785786" y="5000636"/>
              <a:chExt cx="1796412" cy="81900"/>
            </a:xfrm>
            <a:grpFill/>
          </p:grpSpPr>
          <p:sp>
            <p:nvSpPr>
              <p:cNvPr id="35" name="Prstenec 34"/>
              <p:cNvSpPr/>
              <p:nvPr/>
            </p:nvSpPr>
            <p:spPr>
              <a:xfrm>
                <a:off x="1357290" y="5000636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6" name="Přímá spojovací čára 35"/>
              <p:cNvCxnSpPr/>
              <p:nvPr/>
            </p:nvCxnSpPr>
            <p:spPr>
              <a:xfrm>
                <a:off x="1428729" y="5000637"/>
                <a:ext cx="428628" cy="3571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/>
              <p:cNvCxnSpPr/>
              <p:nvPr/>
            </p:nvCxnSpPr>
            <p:spPr>
              <a:xfrm>
                <a:off x="1928794" y="5072074"/>
                <a:ext cx="653404" cy="10462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/>
              <p:cNvCxnSpPr/>
              <p:nvPr/>
            </p:nvCxnSpPr>
            <p:spPr>
              <a:xfrm rot="10800000">
                <a:off x="785786" y="5072074"/>
                <a:ext cx="571472" cy="158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Elipsa 38"/>
              <p:cNvSpPr/>
              <p:nvPr/>
            </p:nvSpPr>
            <p:spPr>
              <a:xfrm>
                <a:off x="1857356" y="5000636"/>
                <a:ext cx="71438" cy="7143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6" name="TextovéPole 25"/>
          <p:cNvSpPr txBox="1"/>
          <p:nvPr/>
        </p:nvSpPr>
        <p:spPr>
          <a:xfrm>
            <a:off x="500034" y="4857760"/>
            <a:ext cx="764386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Vodič A – B vyřadí rezistor. Elektrický proud půjde vodičem </a:t>
            </a:r>
          </a:p>
          <a:p>
            <a:r>
              <a:rPr lang="cs-CZ" sz="2400" dirty="0" smtClean="0"/>
              <a:t>z bodu A do bodu B s minimálním odporem. Nastane zkrat.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9913" y="2262188"/>
            <a:ext cx="2924175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071546"/>
            <a:ext cx="84296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Změnou elektrického odporu měníme velikost proudu procházejícího obvodem.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467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4857760"/>
            <a:ext cx="814393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Posouváním jezdcem z místa A do místa B se zvětšuje elektrický odpor a tím se zmenšuje elektrický proud v obvodu.</a:t>
            </a:r>
            <a:endParaRPr lang="cs-CZ" sz="2400" dirty="0"/>
          </a:p>
        </p:txBody>
      </p:sp>
      <p:sp>
        <p:nvSpPr>
          <p:cNvPr id="9" name="Obdélníkový popisek 8"/>
          <p:cNvSpPr/>
          <p:nvPr/>
        </p:nvSpPr>
        <p:spPr>
          <a:xfrm>
            <a:off x="1714480" y="2143116"/>
            <a:ext cx="1117289" cy="617223"/>
          </a:xfrm>
          <a:prstGeom prst="wedgeRectCallout">
            <a:avLst>
              <a:gd name="adj1" fmla="val 162789"/>
              <a:gd name="adj2" fmla="val 698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Jezdec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4282" y="142852"/>
            <a:ext cx="7093993" cy="707886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4000" dirty="0" smtClean="0"/>
              <a:t>Rezistor s proměnným odporem.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5857892"/>
            <a:ext cx="800105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Říkáme, že rezistor s proměnným oporem jsme zapojili jako reostat.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 descr="Beze jmé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857232"/>
            <a:ext cx="4381530" cy="3286148"/>
          </a:xfrm>
          <a:prstGeom prst="rect">
            <a:avLst/>
          </a:prstGeom>
        </p:spPr>
      </p:pic>
      <p:pic>
        <p:nvPicPr>
          <p:cNvPr id="2" name="Obrázek 1" descr="červen2013 672.jpg"/>
          <p:cNvPicPr>
            <a:picLocks noChangeAspect="1"/>
          </p:cNvPicPr>
          <p:nvPr/>
        </p:nvPicPr>
        <p:blipFill>
          <a:blip r:embed="rId3" cstate="print"/>
          <a:srcRect l="25532" t="12766" r="29787"/>
          <a:stretch>
            <a:fillRect/>
          </a:stretch>
        </p:blipFill>
        <p:spPr>
          <a:xfrm>
            <a:off x="5214942" y="785795"/>
            <a:ext cx="2786082" cy="3429023"/>
          </a:xfrm>
          <a:prstGeom prst="rect">
            <a:avLst/>
          </a:prstGeom>
        </p:spPr>
      </p:pic>
      <p:cxnSp>
        <p:nvCxnSpPr>
          <p:cNvPr id="21" name="Přímá spojovací šipka 20"/>
          <p:cNvCxnSpPr/>
          <p:nvPr/>
        </p:nvCxnSpPr>
        <p:spPr>
          <a:xfrm rot="5400000" flipH="1" flipV="1">
            <a:off x="5573323" y="3927875"/>
            <a:ext cx="713586" cy="158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6287703" y="3856437"/>
            <a:ext cx="713586" cy="158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214414" y="1928802"/>
            <a:ext cx="928694" cy="1588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16200000" flipV="1">
            <a:off x="1535885" y="2464587"/>
            <a:ext cx="1571636" cy="7143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71472" y="4357694"/>
            <a:ext cx="4214842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Při zapojení levého konce a jezdce elektrický proud prochází pouze touto částí odporového drátu. Odpor je menší, než když prochází proud celou délkou drátu.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28572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Reostat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2000240"/>
            <a:ext cx="5000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1785926"/>
            <a:ext cx="5000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cxnSp>
        <p:nvCxnSpPr>
          <p:cNvPr id="14" name="Přímá spojovací šipka 13"/>
          <p:cNvCxnSpPr/>
          <p:nvPr/>
        </p:nvCxnSpPr>
        <p:spPr>
          <a:xfrm rot="10800000">
            <a:off x="1428728" y="2071678"/>
            <a:ext cx="3214710" cy="2815872"/>
          </a:xfrm>
          <a:prstGeom prst="straightConnector1">
            <a:avLst/>
          </a:prstGeom>
          <a:ln w="34925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929190" y="4357694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Stejnou funkci má při tomto zapojení součástka na panelu pro žákovské pokusy.Odpor se zde mění otáčivým pohybem.</a:t>
            </a:r>
            <a:endParaRPr lang="cs-CZ" sz="2000" dirty="0"/>
          </a:p>
        </p:txBody>
      </p:sp>
      <p:cxnSp>
        <p:nvCxnSpPr>
          <p:cNvPr id="20" name="Přímá spojovací šipka 19"/>
          <p:cNvCxnSpPr/>
          <p:nvPr/>
        </p:nvCxnSpPr>
        <p:spPr>
          <a:xfrm rot="5400000" flipH="1" flipV="1">
            <a:off x="392877" y="2678901"/>
            <a:ext cx="1429554" cy="21510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857364"/>
            <a:ext cx="2924175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214290"/>
            <a:ext cx="8715436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Rezistor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má maximální hodnotu odporu 1 k</a:t>
            </a:r>
            <a:r>
              <a:rPr lang="el-GR" sz="2400" b="1" dirty="0" smtClean="0"/>
              <a:t>Ω</a:t>
            </a:r>
            <a:r>
              <a:rPr lang="cs-CZ" sz="2400" b="1" dirty="0" smtClean="0"/>
              <a:t>. Rezistor R</a:t>
            </a:r>
            <a:r>
              <a:rPr lang="cs-CZ" sz="2400" b="1" baseline="-25000" dirty="0" smtClean="0"/>
              <a:t>2 </a:t>
            </a:r>
            <a:r>
              <a:rPr lang="cs-CZ" sz="2400" b="1" dirty="0" smtClean="0"/>
              <a:t> má odpor 500</a:t>
            </a:r>
            <a:r>
              <a:rPr lang="el-GR" sz="2400" b="1" dirty="0" smtClean="0"/>
              <a:t> Ω</a:t>
            </a:r>
            <a:r>
              <a:rPr lang="cs-CZ" sz="2400" b="1" dirty="0" smtClean="0"/>
              <a:t>. Jaký odpor bude mít obvod, když bude jezdec prvního oporu v místě </a:t>
            </a:r>
            <a:r>
              <a:rPr lang="cs-CZ" sz="2400" b="1" dirty="0" smtClean="0"/>
              <a:t>A, </a:t>
            </a:r>
            <a:r>
              <a:rPr lang="cs-CZ" sz="2400" b="1" dirty="0" err="1" smtClean="0"/>
              <a:t>a</a:t>
            </a:r>
            <a:r>
              <a:rPr lang="cs-CZ" sz="2400" b="1" dirty="0" smtClean="0"/>
              <a:t> jaký odpor bude mít obvod, když bude jezdec </a:t>
            </a:r>
          </a:p>
          <a:p>
            <a:r>
              <a:rPr lang="cs-CZ" sz="2400" b="1" dirty="0" smtClean="0"/>
              <a:t>v místě B?  </a:t>
            </a:r>
            <a:endParaRPr lang="cs-CZ" sz="2400" b="1" baseline="-2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6116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4180344"/>
            <a:ext cx="8643998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Rezistory R</a:t>
            </a:r>
            <a:r>
              <a:rPr lang="cs-CZ" sz="2400" b="1" baseline="-25000" dirty="0" smtClean="0"/>
              <a:t>1 </a:t>
            </a:r>
            <a:r>
              <a:rPr lang="cs-CZ" sz="2400" b="1" dirty="0" smtClean="0"/>
              <a:t>a R</a:t>
            </a:r>
            <a:r>
              <a:rPr lang="cs-CZ" sz="2400" b="1" baseline="-25000" dirty="0" smtClean="0"/>
              <a:t>2 </a:t>
            </a:r>
            <a:r>
              <a:rPr lang="cs-CZ" sz="2400" b="1" dirty="0" smtClean="0"/>
              <a:t>jsou spojeny sériově( za sebou). Celkový odpor je R = R</a:t>
            </a:r>
            <a:r>
              <a:rPr lang="cs-CZ" sz="2400" b="1" baseline="-25000" dirty="0" smtClean="0"/>
              <a:t>1 </a:t>
            </a:r>
            <a:r>
              <a:rPr lang="cs-CZ" sz="2400" b="1" dirty="0" smtClean="0"/>
              <a:t>+ 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Když je jezdec v bodě </a:t>
            </a:r>
            <a:r>
              <a:rPr lang="cs-CZ" sz="2400" b="1" dirty="0" smtClean="0"/>
              <a:t>A, </a:t>
            </a:r>
            <a:r>
              <a:rPr lang="cs-CZ" sz="2400" b="1" dirty="0" smtClean="0"/>
              <a:t>je odpor prvního rezistoru nulový, celkový </a:t>
            </a:r>
            <a:r>
              <a:rPr lang="cs-CZ" sz="2400" b="1" u="sng" dirty="0" smtClean="0"/>
              <a:t>odpor  obvodu je 500</a:t>
            </a:r>
            <a:r>
              <a:rPr lang="el-GR" sz="2400" b="1" u="sng" dirty="0" smtClean="0"/>
              <a:t> Ω</a:t>
            </a:r>
            <a:r>
              <a:rPr lang="cs-CZ" sz="2400" b="1" u="sng" dirty="0" smtClean="0"/>
              <a:t>. </a:t>
            </a:r>
          </a:p>
          <a:p>
            <a:r>
              <a:rPr lang="cs-CZ" sz="2400" b="1" dirty="0" smtClean="0"/>
              <a:t>Když je jezdec v bodě </a:t>
            </a:r>
            <a:r>
              <a:rPr lang="cs-CZ" sz="2400" b="1" dirty="0" smtClean="0"/>
              <a:t>B, </a:t>
            </a:r>
            <a:r>
              <a:rPr lang="cs-CZ" sz="2400" b="1" dirty="0" smtClean="0"/>
              <a:t>je odpor prvního rezistoru 1 k</a:t>
            </a:r>
            <a:r>
              <a:rPr lang="el-GR" sz="2400" b="1" dirty="0" smtClean="0"/>
              <a:t>Ω</a:t>
            </a:r>
            <a:r>
              <a:rPr lang="cs-CZ" sz="2400" b="1" dirty="0" smtClean="0"/>
              <a:t>. </a:t>
            </a:r>
          </a:p>
          <a:p>
            <a:r>
              <a:rPr lang="cs-CZ" sz="2400" b="1" u="sng" dirty="0" smtClean="0"/>
              <a:t>Odpor obvodu je 1500 </a:t>
            </a:r>
            <a:r>
              <a:rPr lang="el-GR" sz="2400" b="1" u="sng" dirty="0" smtClean="0"/>
              <a:t>Ω</a:t>
            </a:r>
            <a:r>
              <a:rPr lang="cs-CZ" sz="2400" b="1" u="sng" dirty="0" smtClean="0"/>
              <a:t>.</a:t>
            </a:r>
            <a:r>
              <a:rPr lang="cs-CZ" sz="2400" b="1" dirty="0" smtClean="0"/>
              <a:t> </a:t>
            </a:r>
          </a:p>
          <a:p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14744" y="300037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6" y="171448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285992"/>
            <a:ext cx="2924175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142852"/>
            <a:ext cx="7929618" cy="20005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Dělič napětí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Když zapojíme oba konce i jezdec, zapojíme rezistor jako dělič napětí.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467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4714884"/>
            <a:ext cx="81439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Posouváním jezdce se zvětšuje napětí mezi jedním koncem </a:t>
            </a:r>
          </a:p>
          <a:p>
            <a:r>
              <a:rPr lang="cs-CZ" sz="2400" dirty="0" smtClean="0"/>
              <a:t>a jezdcem a zmenšuje napětí mezi druhým koncem a jezdcem.</a:t>
            </a:r>
            <a:endParaRPr lang="cs-CZ" sz="2400" dirty="0"/>
          </a:p>
        </p:txBody>
      </p:sp>
      <p:sp>
        <p:nvSpPr>
          <p:cNvPr id="9" name="Obdélníkový popisek 8"/>
          <p:cNvSpPr/>
          <p:nvPr/>
        </p:nvSpPr>
        <p:spPr>
          <a:xfrm>
            <a:off x="1714480" y="2071678"/>
            <a:ext cx="1117289" cy="617223"/>
          </a:xfrm>
          <a:prstGeom prst="wedgeRectCallout">
            <a:avLst>
              <a:gd name="adj1" fmla="val 160231"/>
              <a:gd name="adj2" fmla="val 9143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Jezdec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rot="10800000">
            <a:off x="4500562" y="3286124"/>
            <a:ext cx="128588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714744" y="342900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200024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857892"/>
            <a:ext cx="764386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Posouváním jezdce k bodu A se na rezistoru R</a:t>
            </a:r>
            <a:r>
              <a:rPr lang="cs-CZ" sz="2000" b="1" baseline="-25000" dirty="0" smtClean="0"/>
              <a:t>2  </a:t>
            </a:r>
            <a:r>
              <a:rPr lang="cs-CZ" sz="2000" b="1" dirty="0" smtClean="0"/>
              <a:t>zvětšuje napětí.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Obrázek 33" descr="Beze jmé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857232"/>
            <a:ext cx="4381530" cy="3286148"/>
          </a:xfrm>
          <a:prstGeom prst="rect">
            <a:avLst/>
          </a:prstGeom>
        </p:spPr>
      </p:pic>
      <p:pic>
        <p:nvPicPr>
          <p:cNvPr id="2" name="Obrázek 1" descr="červen2013 672.jpg"/>
          <p:cNvPicPr>
            <a:picLocks noChangeAspect="1"/>
          </p:cNvPicPr>
          <p:nvPr/>
        </p:nvPicPr>
        <p:blipFill>
          <a:blip r:embed="rId3" cstate="print"/>
          <a:srcRect l="25532" t="12766" r="29787"/>
          <a:stretch>
            <a:fillRect/>
          </a:stretch>
        </p:blipFill>
        <p:spPr>
          <a:xfrm>
            <a:off x="5214942" y="785795"/>
            <a:ext cx="2786082" cy="3357585"/>
          </a:xfrm>
          <a:prstGeom prst="rect">
            <a:avLst/>
          </a:prstGeom>
        </p:spPr>
      </p:pic>
      <p:cxnSp>
        <p:nvCxnSpPr>
          <p:cNvPr id="21" name="Přímá spojovací šipka 20"/>
          <p:cNvCxnSpPr/>
          <p:nvPr/>
        </p:nvCxnSpPr>
        <p:spPr>
          <a:xfrm rot="5400000" flipH="1" flipV="1">
            <a:off x="5644761" y="3856437"/>
            <a:ext cx="713586" cy="158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6287703" y="3856437"/>
            <a:ext cx="713586" cy="158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>
            <a:off x="1428728" y="1857364"/>
            <a:ext cx="1000132" cy="1588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16200000" flipV="1">
            <a:off x="1678761" y="2536025"/>
            <a:ext cx="1571636" cy="7143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6930645" y="3784999"/>
            <a:ext cx="713586" cy="158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28596" y="214290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Dělič napětí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4429132"/>
            <a:ext cx="4286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Zapojíme oba konce i jezdec.</a:t>
            </a:r>
          </a:p>
          <a:p>
            <a:r>
              <a:rPr lang="cs-CZ" sz="2400" dirty="0" smtClean="0"/>
              <a:t>Posouváním jezdce doleva se mezi jezdcem J a koncem B zvyšuje napětí.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000240"/>
            <a:ext cx="5000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714488"/>
            <a:ext cx="5000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0298" y="1785926"/>
            <a:ext cx="50006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cxnSp>
        <p:nvCxnSpPr>
          <p:cNvPr id="20" name="Přímá spojovací šipka 19"/>
          <p:cNvCxnSpPr/>
          <p:nvPr/>
        </p:nvCxnSpPr>
        <p:spPr>
          <a:xfrm rot="5400000" flipH="1" flipV="1">
            <a:off x="392877" y="2536025"/>
            <a:ext cx="1500198" cy="142876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endCxn id="16" idx="1"/>
          </p:cNvCxnSpPr>
          <p:nvPr/>
        </p:nvCxnSpPr>
        <p:spPr>
          <a:xfrm rot="5400000" flipH="1" flipV="1">
            <a:off x="3937319" y="2508567"/>
            <a:ext cx="1197927" cy="71436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červen2013 672.jpg"/>
          <p:cNvPicPr>
            <a:picLocks noChangeAspect="1"/>
          </p:cNvPicPr>
          <p:nvPr/>
        </p:nvPicPr>
        <p:blipFill>
          <a:blip r:embed="rId2" cstate="print"/>
          <a:srcRect l="30631" t="15615" r="35135" b="14715"/>
          <a:stretch>
            <a:fillRect/>
          </a:stretch>
        </p:blipFill>
        <p:spPr>
          <a:xfrm>
            <a:off x="5429256" y="857232"/>
            <a:ext cx="3000396" cy="45795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14282" y="357166"/>
            <a:ext cx="864399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Tento panel chceme zapojit jako reostat. Které zdířky použijeme?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86446" y="4572008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2396" y="4572008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5140" y="4572008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2000240"/>
            <a:ext cx="500066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Použijeme buď   jezdec J a zdířku A</a:t>
            </a:r>
          </a:p>
          <a:p>
            <a:r>
              <a:rPr lang="cs-CZ" sz="2400" dirty="0" smtClean="0"/>
              <a:t>	      nebo jezdec J a zdířku B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červen2013 672.jpg"/>
          <p:cNvPicPr>
            <a:picLocks noChangeAspect="1"/>
          </p:cNvPicPr>
          <p:nvPr/>
        </p:nvPicPr>
        <p:blipFill>
          <a:blip r:embed="rId2" cstate="print"/>
          <a:srcRect l="30631" t="15615" r="35135" b="14715"/>
          <a:stretch>
            <a:fillRect/>
          </a:stretch>
        </p:blipFill>
        <p:spPr>
          <a:xfrm>
            <a:off x="5429256" y="1714488"/>
            <a:ext cx="3000396" cy="45795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14282" y="357166"/>
            <a:ext cx="864399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Tento panel chceme zapojit jako dělič napětí. Které zdířky použijeme?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86446" y="5429264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2396" y="5429264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5140" y="5429264"/>
            <a:ext cx="500066" cy="46166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2000240"/>
            <a:ext cx="41434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Použijeme všechny tři zdířky.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ámeček.bmp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l="4687" r="3125" b="7291"/>
          <a:stretch>
            <a:fillRect/>
          </a:stretch>
        </p:blipFill>
        <p:spPr>
          <a:xfrm>
            <a:off x="0" y="142900"/>
            <a:ext cx="9188984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357290" y="4500570"/>
            <a:ext cx="45005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r>
              <a:rPr lang="cs-CZ" b="1" u="sng" dirty="0" smtClean="0"/>
              <a:t> 4/2013</a:t>
            </a:r>
            <a:endParaRPr lang="cs-CZ" b="1" u="sng" dirty="0" smtClean="0">
              <a:blipFill>
                <a:blip r:embed="rId4"/>
                <a:tile tx="0" ty="0" sx="100000" sy="100000" flip="none" algn="tl"/>
              </a:blipFill>
            </a:endParaRPr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</TotalTime>
  <Words>500</Words>
  <Application>Microsoft Office PowerPoint</Application>
  <PresentationFormat>Předvádění na obrazovce (4:3)</PresentationFormat>
  <Paragraphs>85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 PowerPointová prezentace určená  k prohlubování a upevňování pojmu rezistor        a jeho významu v elektrickém obvodu.</vt:lpstr>
      <vt:lpstr>Rezistor</vt:lpstr>
      <vt:lpstr> Takto zapojený rezistor  v elektrickém obvodu trvale zmenšuje elektrický proud.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77</cp:revision>
  <dcterms:created xsi:type="dcterms:W3CDTF">2013-05-30T20:26:22Z</dcterms:created>
  <dcterms:modified xsi:type="dcterms:W3CDTF">2013-06-17T20:42:38Z</dcterms:modified>
</cp:coreProperties>
</file>