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81" r:id="rId2"/>
    <p:sldId id="282" r:id="rId3"/>
    <p:sldId id="263" r:id="rId4"/>
    <p:sldId id="257" r:id="rId5"/>
    <p:sldId id="276" r:id="rId6"/>
    <p:sldId id="275" r:id="rId7"/>
    <p:sldId id="262" r:id="rId8"/>
    <p:sldId id="264" r:id="rId9"/>
    <p:sldId id="268" r:id="rId10"/>
    <p:sldId id="265" r:id="rId11"/>
    <p:sldId id="283" r:id="rId12"/>
    <p:sldId id="284" r:id="rId13"/>
    <p:sldId id="261" r:id="rId14"/>
    <p:sldId id="274" r:id="rId15"/>
    <p:sldId id="277" r:id="rId16"/>
    <p:sldId id="286" r:id="rId17"/>
    <p:sldId id="285" r:id="rId18"/>
    <p:sldId id="28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1C1B"/>
    <a:srgbClr val="FF9900"/>
    <a:srgbClr val="FFCC00"/>
    <a:srgbClr val="FFFF66"/>
    <a:srgbClr val="E2C40E"/>
    <a:srgbClr val="FF9933"/>
    <a:srgbClr val="FAC87E"/>
    <a:srgbClr val="F8B552"/>
    <a:srgbClr val="FFD44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560910-51E8-4D58-900A-AF4912DCD9E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D46A82-CB2F-41E1-B8F1-79DBC2858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BFD7F6-082C-49A8-8D4B-7BFD6DC5B51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E8FE6F-3707-4A90-A89A-3574B5212E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rgbClr val="472B13"/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VY_32_INOVACE_IX_1_14 Kmitání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	IX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I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Pořadové </a:t>
                      </a:r>
                      <a:r>
                        <a:rPr lang="cs-CZ" smtClean="0">
                          <a:solidFill>
                            <a:srgbClr val="472B13"/>
                          </a:solidFill>
                        </a:rPr>
                        <a:t>číslo DUM</a:t>
                      </a: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: 14</a:t>
                      </a:r>
                      <a:endParaRPr lang="cs-CZ" b="1" dirty="0">
                        <a:solidFill>
                          <a:srgbClr val="472B13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rgbClr val="472B13"/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58" y="2071678"/>
          <a:ext cx="8358246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škola,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4"/>
            <a:ext cx="8358246" cy="2286015"/>
          </a:xfrm>
          <a:solidFill>
            <a:schemeClr val="accent2">
              <a:lumMod val="5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Anotace: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dirty="0" smtClean="0">
                <a:solidFill>
                  <a:schemeClr val="bg1"/>
                </a:solidFill>
              </a:rPr>
              <a:t> prezentace názorně seznamuje žáky s kmitavým pohybem</a:t>
            </a:r>
            <a:r>
              <a:rPr lang="cs-CZ" sz="3200" b="1" dirty="0" smtClean="0">
                <a:solidFill>
                  <a:schemeClr val="bg1"/>
                </a:solidFill>
              </a:rPr>
              <a:t>. 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29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14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Kmitavý pohyb,</a:t>
                      </a:r>
                      <a:r>
                        <a:rPr lang="cs-CZ" baseline="0" dirty="0" smtClean="0"/>
                        <a:t> harmonický pohyb, kmit, frekvence, hertz, perioda.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4"/>
            <a:ext cx="8429684" cy="1470025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4800" dirty="0" smtClean="0"/>
              <a:t>Kmitavý pohyb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2357430"/>
            <a:ext cx="6400800" cy="17526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Kmitání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Documents and Settings\Fujitsu-Siemens\Local Settings\Temporary Internet Files\Content.IE5\51DDXRQI\MC9003708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000240"/>
            <a:ext cx="1500198" cy="128588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1" name="Picture 7" descr="C:\Documents and Settings\Fujitsu-Siemens\Local Settings\Temporary Internet Files\Content.IE5\GIYM0IHI\MC9003105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4357694"/>
            <a:ext cx="1746250" cy="1989138"/>
          </a:xfrm>
          <a:prstGeom prst="rect">
            <a:avLst/>
          </a:prstGeom>
          <a:noFill/>
        </p:spPr>
      </p:pic>
      <p:pic>
        <p:nvPicPr>
          <p:cNvPr id="1032" name="Picture 8" descr="C:\Documents and Settings\Fujitsu-Siemens\Local Settings\Temporary Internet Files\Content.IE5\5I15702U\MC90030363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4572008"/>
            <a:ext cx="1724025" cy="178593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5" name="Picture 11" descr="C:\Documents and Settings\Fujitsu-Siemens\Local Settings\Temporary Internet Files\Content.IE5\TG2ZS2DV\MC90015095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4572008"/>
            <a:ext cx="1631950" cy="184467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50" name="Picture 2" descr="C:\Documents and Settings\Fujitsu-Siemens\Local Settings\Temporary Internet Files\Content.IE5\ZL4VJKRS\MC900300179[1].wmf"/>
          <p:cNvPicPr>
            <a:picLocks noChangeAspect="1" noChangeArrowheads="1"/>
          </p:cNvPicPr>
          <p:nvPr/>
        </p:nvPicPr>
        <p:blipFill>
          <a:blip r:embed="rId6"/>
          <a:srcRect l="25827" r="18216"/>
          <a:stretch>
            <a:fillRect/>
          </a:stretch>
        </p:blipFill>
        <p:spPr bwMode="auto">
          <a:xfrm>
            <a:off x="642910" y="4000504"/>
            <a:ext cx="1285884" cy="251192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53" name="Picture 5" descr="C:\Documents and Settings\Fujitsu-Siemens\Local Settings\Temporary Internet Files\Content.IE5\MEN7NW0J\MP900385280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72330" y="1428736"/>
            <a:ext cx="1700186" cy="238026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Documents and Settings\Fujitsu-Siemens\Local Settings\Temporary Internet Files\Content.IE5\51DDXRQI\MP900382852[2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20570794">
            <a:off x="3263560" y="975741"/>
            <a:ext cx="1247322" cy="2941794"/>
          </a:xfrm>
          <a:prstGeom prst="rect">
            <a:avLst/>
          </a:prstGeom>
          <a:noFill/>
        </p:spPr>
      </p:pic>
      <p:pic>
        <p:nvPicPr>
          <p:cNvPr id="2050" name="Picture 2" descr="C:\Documents and Settings\Fujitsu-Siemens\Local Settings\Temporary Internet Files\Content.IE5\51DDXRQI\MP900382852[2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19887289">
            <a:off x="4020141" y="1164825"/>
            <a:ext cx="1376733" cy="1927425"/>
          </a:xfrm>
          <a:prstGeom prst="rect">
            <a:avLst/>
          </a:prstGeom>
          <a:noFill/>
        </p:spPr>
      </p:pic>
      <p:pic>
        <p:nvPicPr>
          <p:cNvPr id="31" name="Picture 2" descr="C:\Documents and Settings\Fujitsu-Siemens\Local Settings\Temporary Internet Files\Content.IE5\51DDXRQI\MP900382852[2]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19887289">
            <a:off x="6300209" y="1121332"/>
            <a:ext cx="1094013" cy="1531617"/>
          </a:xfrm>
          <a:prstGeom prst="rect">
            <a:avLst/>
          </a:prstGeom>
          <a:noFill/>
        </p:spPr>
      </p:pic>
      <p:pic>
        <p:nvPicPr>
          <p:cNvPr id="32" name="Picture 2" descr="C:\Documents and Settings\Fujitsu-Siemens\Local Settings\Temporary Internet Files\Content.IE5\51DDXRQI\MP900382852[2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19887289">
            <a:off x="6806222" y="1164825"/>
            <a:ext cx="1376733" cy="1927425"/>
          </a:xfrm>
          <a:prstGeom prst="rect">
            <a:avLst/>
          </a:prstGeom>
          <a:noFill/>
        </p:spPr>
      </p:pic>
      <p:pic>
        <p:nvPicPr>
          <p:cNvPr id="33" name="Picture 2" descr="C:\Documents and Settings\Fujitsu-Siemens\Local Settings\Temporary Internet Files\Content.IE5\51DDXRQI\MP900382852[2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20705772">
            <a:off x="7549841" y="1071546"/>
            <a:ext cx="1247322" cy="2941794"/>
          </a:xfrm>
          <a:prstGeom prst="rect">
            <a:avLst/>
          </a:prstGeom>
          <a:noFill/>
        </p:spPr>
      </p:pic>
      <p:grpSp>
        <p:nvGrpSpPr>
          <p:cNvPr id="42" name="Skupina 41"/>
          <p:cNvGrpSpPr/>
          <p:nvPr/>
        </p:nvGrpSpPr>
        <p:grpSpPr>
          <a:xfrm>
            <a:off x="3857620" y="1194963"/>
            <a:ext cx="4357718" cy="2757675"/>
            <a:chOff x="1000100" y="1170597"/>
            <a:chExt cx="4357718" cy="2757675"/>
          </a:xfrm>
        </p:grpSpPr>
        <p:grpSp>
          <p:nvGrpSpPr>
            <p:cNvPr id="13" name="Skupina 12"/>
            <p:cNvGrpSpPr/>
            <p:nvPr/>
          </p:nvGrpSpPr>
          <p:grpSpPr>
            <a:xfrm>
              <a:off x="1000100" y="3429000"/>
              <a:ext cx="142876" cy="499272"/>
              <a:chOff x="6357950" y="2858290"/>
              <a:chExt cx="142876" cy="499272"/>
            </a:xfrm>
          </p:grpSpPr>
          <p:sp>
            <p:nvSpPr>
              <p:cNvPr id="5" name="Plechovka 4"/>
              <p:cNvSpPr/>
              <p:nvPr/>
            </p:nvSpPr>
            <p:spPr>
              <a:xfrm>
                <a:off x="6357950" y="3071810"/>
                <a:ext cx="142876" cy="285752"/>
              </a:xfrm>
              <a:prstGeom prst="can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6322231" y="2964653"/>
                <a:ext cx="214314" cy="1588"/>
              </a:xfrm>
              <a:prstGeom prst="line">
                <a:avLst/>
              </a:prstGeom>
              <a:ln w="793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14" name="Picture 2" descr="C:\Documents and Settings\Fujitsu-Siemens\Local Settings\Temporary Internet Files\Content.IE5\51DDXRQI\MP900382852[2].jpg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p:blipFill>
          <p:spPr bwMode="auto">
            <a:xfrm rot="19887289">
              <a:off x="1946391" y="1170597"/>
              <a:ext cx="1108262" cy="1551566"/>
            </a:xfrm>
            <a:prstGeom prst="rect">
              <a:avLst/>
            </a:prstGeom>
            <a:noFill/>
          </p:spPr>
        </p:pic>
        <p:pic>
          <p:nvPicPr>
            <p:cNvPr id="15" name="Picture 2" descr="C:\Documents and Settings\Fujitsu-Siemens\Local Settings\Temporary Internet Files\Content.IE5\51DDXRQI\MP900382852[2].jpg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p:blipFill>
          <p:spPr bwMode="auto">
            <a:xfrm rot="19728278">
              <a:off x="2670240" y="1191113"/>
              <a:ext cx="1082046" cy="1234111"/>
            </a:xfrm>
            <a:prstGeom prst="rect">
              <a:avLst/>
            </a:prstGeom>
            <a:noFill/>
          </p:spPr>
        </p:pic>
        <p:grpSp>
          <p:nvGrpSpPr>
            <p:cNvPr id="16" name="Skupina 15"/>
            <p:cNvGrpSpPr/>
            <p:nvPr/>
          </p:nvGrpSpPr>
          <p:grpSpPr>
            <a:xfrm>
              <a:off x="1785918" y="2786058"/>
              <a:ext cx="142876" cy="499272"/>
              <a:chOff x="6357950" y="2858290"/>
              <a:chExt cx="142876" cy="499272"/>
            </a:xfrm>
          </p:grpSpPr>
          <p:sp>
            <p:nvSpPr>
              <p:cNvPr id="17" name="Plechovka 16"/>
              <p:cNvSpPr/>
              <p:nvPr/>
            </p:nvSpPr>
            <p:spPr>
              <a:xfrm>
                <a:off x="6357950" y="3071810"/>
                <a:ext cx="142876" cy="285752"/>
              </a:xfrm>
              <a:prstGeom prst="can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6322231" y="2964653"/>
                <a:ext cx="214314" cy="1588"/>
              </a:xfrm>
              <a:prstGeom prst="line">
                <a:avLst/>
              </a:prstGeom>
              <a:ln w="793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Skupina 18"/>
            <p:cNvGrpSpPr/>
            <p:nvPr/>
          </p:nvGrpSpPr>
          <p:grpSpPr>
            <a:xfrm>
              <a:off x="2428860" y="2500306"/>
              <a:ext cx="142876" cy="499272"/>
              <a:chOff x="6357950" y="2858290"/>
              <a:chExt cx="142876" cy="499272"/>
            </a:xfrm>
          </p:grpSpPr>
          <p:sp>
            <p:nvSpPr>
              <p:cNvPr id="20" name="Plechovka 19"/>
              <p:cNvSpPr/>
              <p:nvPr/>
            </p:nvSpPr>
            <p:spPr>
              <a:xfrm>
                <a:off x="6357950" y="3071810"/>
                <a:ext cx="142876" cy="285752"/>
              </a:xfrm>
              <a:prstGeom prst="can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6322231" y="2964653"/>
                <a:ext cx="214314" cy="1588"/>
              </a:xfrm>
              <a:prstGeom prst="line">
                <a:avLst/>
              </a:prstGeom>
              <a:ln w="793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Skupina 21"/>
            <p:cNvGrpSpPr/>
            <p:nvPr/>
          </p:nvGrpSpPr>
          <p:grpSpPr>
            <a:xfrm>
              <a:off x="3143240" y="2214554"/>
              <a:ext cx="142876" cy="499272"/>
              <a:chOff x="6357950" y="2858290"/>
              <a:chExt cx="142876" cy="499272"/>
            </a:xfrm>
          </p:grpSpPr>
          <p:sp>
            <p:nvSpPr>
              <p:cNvPr id="23" name="Plechovka 22"/>
              <p:cNvSpPr/>
              <p:nvPr/>
            </p:nvSpPr>
            <p:spPr>
              <a:xfrm>
                <a:off x="6357950" y="3071810"/>
                <a:ext cx="142876" cy="285752"/>
              </a:xfrm>
              <a:prstGeom prst="can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6322231" y="2964653"/>
                <a:ext cx="214314" cy="1588"/>
              </a:xfrm>
              <a:prstGeom prst="line">
                <a:avLst/>
              </a:prstGeom>
              <a:ln w="793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Skupina 24"/>
            <p:cNvGrpSpPr/>
            <p:nvPr/>
          </p:nvGrpSpPr>
          <p:grpSpPr>
            <a:xfrm>
              <a:off x="3857620" y="2428868"/>
              <a:ext cx="142876" cy="499272"/>
              <a:chOff x="6357950" y="2858290"/>
              <a:chExt cx="142876" cy="499272"/>
            </a:xfrm>
          </p:grpSpPr>
          <p:sp>
            <p:nvSpPr>
              <p:cNvPr id="26" name="Plechovka 25"/>
              <p:cNvSpPr/>
              <p:nvPr/>
            </p:nvSpPr>
            <p:spPr>
              <a:xfrm>
                <a:off x="6357950" y="3071810"/>
                <a:ext cx="142876" cy="285752"/>
              </a:xfrm>
              <a:prstGeom prst="can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ovací čára 26"/>
              <p:cNvCxnSpPr/>
              <p:nvPr/>
            </p:nvCxnSpPr>
            <p:spPr>
              <a:xfrm rot="5400000">
                <a:off x="6322231" y="2964653"/>
                <a:ext cx="214314" cy="1588"/>
              </a:xfrm>
              <a:prstGeom prst="line">
                <a:avLst/>
              </a:prstGeom>
              <a:ln w="793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Skupina 27"/>
            <p:cNvGrpSpPr/>
            <p:nvPr/>
          </p:nvGrpSpPr>
          <p:grpSpPr>
            <a:xfrm>
              <a:off x="4572000" y="2786058"/>
              <a:ext cx="142876" cy="499272"/>
              <a:chOff x="6357950" y="2858290"/>
              <a:chExt cx="142876" cy="499272"/>
            </a:xfrm>
          </p:grpSpPr>
          <p:sp>
            <p:nvSpPr>
              <p:cNvPr id="29" name="Plechovka 28"/>
              <p:cNvSpPr/>
              <p:nvPr/>
            </p:nvSpPr>
            <p:spPr>
              <a:xfrm>
                <a:off x="6357950" y="3071810"/>
                <a:ext cx="142876" cy="285752"/>
              </a:xfrm>
              <a:prstGeom prst="can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0" name="Přímá spojovací čára 29"/>
              <p:cNvCxnSpPr/>
              <p:nvPr/>
            </p:nvCxnSpPr>
            <p:spPr>
              <a:xfrm rot="5400000">
                <a:off x="6322231" y="2964653"/>
                <a:ext cx="214314" cy="1588"/>
              </a:xfrm>
              <a:prstGeom prst="line">
                <a:avLst/>
              </a:prstGeom>
              <a:ln w="793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Skupina 33"/>
            <p:cNvGrpSpPr/>
            <p:nvPr/>
          </p:nvGrpSpPr>
          <p:grpSpPr>
            <a:xfrm>
              <a:off x="5214942" y="3429000"/>
              <a:ext cx="142876" cy="499272"/>
              <a:chOff x="6357950" y="2858290"/>
              <a:chExt cx="142876" cy="499272"/>
            </a:xfrm>
          </p:grpSpPr>
          <p:sp>
            <p:nvSpPr>
              <p:cNvPr id="35" name="Plechovka 34"/>
              <p:cNvSpPr/>
              <p:nvPr/>
            </p:nvSpPr>
            <p:spPr>
              <a:xfrm>
                <a:off x="6357950" y="3071810"/>
                <a:ext cx="142876" cy="285752"/>
              </a:xfrm>
              <a:prstGeom prst="can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6" name="Přímá spojovací čára 35"/>
              <p:cNvCxnSpPr/>
              <p:nvPr/>
            </p:nvCxnSpPr>
            <p:spPr>
              <a:xfrm rot="5400000">
                <a:off x="6322231" y="2964653"/>
                <a:ext cx="214314" cy="1588"/>
              </a:xfrm>
              <a:prstGeom prst="line">
                <a:avLst/>
              </a:prstGeom>
              <a:ln w="793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8" name="Volný tvar 37"/>
            <p:cNvSpPr/>
            <p:nvPr/>
          </p:nvSpPr>
          <p:spPr>
            <a:xfrm rot="442534">
              <a:off x="1784342" y="2583263"/>
              <a:ext cx="3500462" cy="892707"/>
            </a:xfrm>
            <a:custGeom>
              <a:avLst/>
              <a:gdLst>
                <a:gd name="connsiteX0" fmla="*/ 0 w 4222044"/>
                <a:gd name="connsiteY0" fmla="*/ 1245541 h 1245541"/>
                <a:gd name="connsiteX1" fmla="*/ 2167466 w 4222044"/>
                <a:gd name="connsiteY1" fmla="*/ 3763 h 1245541"/>
                <a:gd name="connsiteX2" fmla="*/ 4222044 w 4222044"/>
                <a:gd name="connsiteY2" fmla="*/ 1222963 h 1245541"/>
                <a:gd name="connsiteX3" fmla="*/ 4222044 w 4222044"/>
                <a:gd name="connsiteY3" fmla="*/ 1222963 h 12455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22044" h="1245541">
                  <a:moveTo>
                    <a:pt x="0" y="1245541"/>
                  </a:moveTo>
                  <a:cubicBezTo>
                    <a:pt x="731896" y="626533"/>
                    <a:pt x="1463792" y="7526"/>
                    <a:pt x="2167466" y="3763"/>
                  </a:cubicBezTo>
                  <a:cubicBezTo>
                    <a:pt x="2871140" y="0"/>
                    <a:pt x="4222044" y="1222963"/>
                    <a:pt x="4222044" y="1222963"/>
                  </a:cubicBezTo>
                  <a:lnTo>
                    <a:pt x="4222044" y="1222963"/>
                  </a:lnTo>
                </a:path>
              </a:pathLst>
            </a:custGeom>
            <a:ln w="5715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357158" y="285728"/>
            <a:ext cx="821537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Zavěsíme závaží na pružinu. Působením síly pružinu natáhneme </a:t>
            </a:r>
          </a:p>
          <a:p>
            <a:r>
              <a:rPr lang="cs-CZ" sz="2400" dirty="0" smtClean="0"/>
              <a:t>a pak ji uvolníme.</a:t>
            </a:r>
            <a:endParaRPr lang="cs-CZ" sz="2400" dirty="0"/>
          </a:p>
        </p:txBody>
      </p:sp>
      <p:pic>
        <p:nvPicPr>
          <p:cNvPr id="41" name="Picture 2" descr="C:\Documents and Settings\Fujitsu-Siemens\Local Settings\Temporary Internet Files\Content.IE5\51DDXRQI\MP900382852[2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19887289">
            <a:off x="1091182" y="1140458"/>
            <a:ext cx="1376733" cy="1927425"/>
          </a:xfrm>
          <a:prstGeom prst="rect">
            <a:avLst/>
          </a:prstGeom>
          <a:noFill/>
        </p:spPr>
      </p:pic>
      <p:sp>
        <p:nvSpPr>
          <p:cNvPr id="45" name="Plechovka 44"/>
          <p:cNvSpPr/>
          <p:nvPr/>
        </p:nvSpPr>
        <p:spPr>
          <a:xfrm>
            <a:off x="1714480" y="3000372"/>
            <a:ext cx="142876" cy="285752"/>
          </a:xfrm>
          <a:prstGeom prst="can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ovací čára 45"/>
          <p:cNvCxnSpPr/>
          <p:nvPr/>
        </p:nvCxnSpPr>
        <p:spPr>
          <a:xfrm rot="5400000">
            <a:off x="1679555" y="2892421"/>
            <a:ext cx="214314" cy="1588"/>
          </a:xfrm>
          <a:prstGeom prst="line">
            <a:avLst/>
          </a:prstGeom>
          <a:ln w="793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stCxn id="45" idx="3"/>
          </p:cNvCxnSpPr>
          <p:nvPr/>
        </p:nvCxnSpPr>
        <p:spPr>
          <a:xfrm rot="5400000">
            <a:off x="1285852" y="3786190"/>
            <a:ext cx="1000132" cy="1588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2000232" y="335756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57158" y="4429132"/>
            <a:ext cx="7858180" cy="224676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Závaží na pružině kmitá.</a:t>
            </a:r>
          </a:p>
          <a:p>
            <a:r>
              <a:rPr lang="cs-CZ" sz="2800" dirty="0" smtClean="0"/>
              <a:t>Vykonává kmitavý pohyb. (Tento pohyb se pravidelně opakuje.) </a:t>
            </a:r>
          </a:p>
          <a:p>
            <a:r>
              <a:rPr lang="cs-CZ" sz="2800" dirty="0" smtClean="0"/>
              <a:t>Část je graficky znázorněna červenou barvou.  (Pohybu s tímto grafem říkáme pohyb harmonický.)</a:t>
            </a:r>
            <a:endParaRPr lang="cs-CZ" sz="2800" dirty="0"/>
          </a:p>
        </p:txBody>
      </p:sp>
      <p:pic>
        <p:nvPicPr>
          <p:cNvPr id="57" name="Picture 2" descr="C:\Documents and Settings\Fujitsu-Siemens\Local Settings\Temporary Internet Files\Content.IE5\51DDXRQI\MP900382852[2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 rot="20570794">
            <a:off x="2525561" y="989697"/>
            <a:ext cx="1394205" cy="3288215"/>
          </a:xfrm>
          <a:prstGeom prst="rect">
            <a:avLst/>
          </a:prstGeom>
          <a:noFill/>
        </p:spPr>
      </p:pic>
      <p:sp>
        <p:nvSpPr>
          <p:cNvPr id="59" name="Plechovka 58"/>
          <p:cNvSpPr/>
          <p:nvPr/>
        </p:nvSpPr>
        <p:spPr>
          <a:xfrm>
            <a:off x="3143240" y="3929066"/>
            <a:ext cx="142876" cy="357190"/>
          </a:xfrm>
          <a:prstGeom prst="can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6" name="Přímá spojovací čára 65"/>
          <p:cNvCxnSpPr/>
          <p:nvPr/>
        </p:nvCxnSpPr>
        <p:spPr>
          <a:xfrm rot="5400000">
            <a:off x="3108315" y="3892553"/>
            <a:ext cx="214314" cy="1588"/>
          </a:xfrm>
          <a:prstGeom prst="line">
            <a:avLst/>
          </a:prstGeom>
          <a:ln w="793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>
            <a:stCxn id="45" idx="2"/>
          </p:cNvCxnSpPr>
          <p:nvPr/>
        </p:nvCxnSpPr>
        <p:spPr>
          <a:xfrm rot="10800000" flipH="1">
            <a:off x="1714480" y="3143248"/>
            <a:ext cx="7143800" cy="158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Volný tvar 81"/>
          <p:cNvSpPr/>
          <p:nvPr/>
        </p:nvSpPr>
        <p:spPr>
          <a:xfrm>
            <a:off x="3262489" y="3251200"/>
            <a:ext cx="1388533" cy="970844"/>
          </a:xfrm>
          <a:custGeom>
            <a:avLst/>
            <a:gdLst>
              <a:gd name="connsiteX0" fmla="*/ 1388533 w 1388533"/>
              <a:gd name="connsiteY0" fmla="*/ 0 h 970844"/>
              <a:gd name="connsiteX1" fmla="*/ 982133 w 1388533"/>
              <a:gd name="connsiteY1" fmla="*/ 316089 h 970844"/>
              <a:gd name="connsiteX2" fmla="*/ 722489 w 1388533"/>
              <a:gd name="connsiteY2" fmla="*/ 530578 h 970844"/>
              <a:gd name="connsiteX3" fmla="*/ 451555 w 1388533"/>
              <a:gd name="connsiteY3" fmla="*/ 767644 h 970844"/>
              <a:gd name="connsiteX4" fmla="*/ 293511 w 1388533"/>
              <a:gd name="connsiteY4" fmla="*/ 869244 h 970844"/>
              <a:gd name="connsiteX5" fmla="*/ 180622 w 1388533"/>
              <a:gd name="connsiteY5" fmla="*/ 925689 h 970844"/>
              <a:gd name="connsiteX6" fmla="*/ 0 w 1388533"/>
              <a:gd name="connsiteY6" fmla="*/ 970844 h 970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88533" h="970844">
                <a:moveTo>
                  <a:pt x="1388533" y="0"/>
                </a:moveTo>
                <a:lnTo>
                  <a:pt x="982133" y="316089"/>
                </a:lnTo>
                <a:cubicBezTo>
                  <a:pt x="871126" y="404519"/>
                  <a:pt x="810919" y="455319"/>
                  <a:pt x="722489" y="530578"/>
                </a:cubicBezTo>
                <a:cubicBezTo>
                  <a:pt x="634059" y="605837"/>
                  <a:pt x="523051" y="711200"/>
                  <a:pt x="451555" y="767644"/>
                </a:cubicBezTo>
                <a:cubicBezTo>
                  <a:pt x="380059" y="824088"/>
                  <a:pt x="338667" y="842903"/>
                  <a:pt x="293511" y="869244"/>
                </a:cubicBezTo>
                <a:cubicBezTo>
                  <a:pt x="248356" y="895585"/>
                  <a:pt x="229541" y="908756"/>
                  <a:pt x="180622" y="925689"/>
                </a:cubicBezTo>
                <a:cubicBezTo>
                  <a:pt x="131704" y="942622"/>
                  <a:pt x="65852" y="956733"/>
                  <a:pt x="0" y="970844"/>
                </a:cubicBezTo>
              </a:path>
            </a:pathLst>
          </a:custGeom>
          <a:ln w="508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Přímá spojovací čára 14"/>
          <p:cNvCxnSpPr/>
          <p:nvPr/>
        </p:nvCxnSpPr>
        <p:spPr>
          <a:xfrm rot="5400000" flipH="1" flipV="1">
            <a:off x="3250397" y="1107265"/>
            <a:ext cx="1643074" cy="42862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V="1">
            <a:off x="3714744" y="1142984"/>
            <a:ext cx="1571636" cy="42862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Kosoúhelník 21"/>
          <p:cNvSpPr/>
          <p:nvPr/>
        </p:nvSpPr>
        <p:spPr>
          <a:xfrm>
            <a:off x="2428860" y="3643314"/>
            <a:ext cx="2571768" cy="2857520"/>
          </a:xfrm>
          <a:prstGeom prst="parallelogram">
            <a:avLst>
              <a:gd name="adj" fmla="val 6242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3786182" y="2143116"/>
            <a:ext cx="914400" cy="1571636"/>
            <a:chOff x="428596" y="2071678"/>
            <a:chExt cx="914400" cy="1571636"/>
          </a:xfrm>
        </p:grpSpPr>
        <p:sp>
          <p:nvSpPr>
            <p:cNvPr id="11" name="Plechovka 10"/>
            <p:cNvSpPr/>
            <p:nvPr/>
          </p:nvSpPr>
          <p:spPr>
            <a:xfrm>
              <a:off x="857224" y="3214686"/>
              <a:ext cx="57144" cy="428628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Lichoběžník 11"/>
            <p:cNvSpPr/>
            <p:nvPr/>
          </p:nvSpPr>
          <p:spPr>
            <a:xfrm rot="10800000">
              <a:off x="428596" y="2071678"/>
              <a:ext cx="914400" cy="1216152"/>
            </a:xfrm>
            <a:prstGeom prst="trapezoid">
              <a:avLst>
                <a:gd name="adj" fmla="val 46951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566374">
            <a:off x="2225302" y="4548653"/>
            <a:ext cx="2981325" cy="1071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42844" y="214290"/>
            <a:ext cx="3500462" cy="30469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Kdybychom  pod rozhoupaným trychtýřem naplněným pískem a upevněným jako kyvadlo táhli papír, písek by vytvořil křivku podobnou této. Znázornil by graf tohoto pohybu.</a:t>
            </a:r>
            <a:endParaRPr lang="cs-CZ" sz="2400" dirty="0"/>
          </a:p>
        </p:txBody>
      </p:sp>
      <p:sp>
        <p:nvSpPr>
          <p:cNvPr id="24" name="Prstenec 23"/>
          <p:cNvSpPr/>
          <p:nvPr/>
        </p:nvSpPr>
        <p:spPr>
          <a:xfrm>
            <a:off x="4214810" y="428604"/>
            <a:ext cx="128582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14290"/>
            <a:ext cx="864399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Těleso může kmitat pravidelně -  pravidelnými kmity.</a:t>
            </a:r>
          </a:p>
          <a:p>
            <a:r>
              <a:rPr lang="cs-CZ" sz="2400" dirty="0" smtClean="0"/>
              <a:t>Například závaží na pružině, kyvadlo atd. 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2714620"/>
            <a:ext cx="850112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Nebo může kmitat nepravidelně - nepravidelnými kmity .</a:t>
            </a:r>
          </a:p>
          <a:p>
            <a:r>
              <a:rPr lang="cs-CZ" sz="2400" dirty="0" smtClean="0"/>
              <a:t>Například strom ve větru. </a:t>
            </a:r>
            <a:endParaRPr lang="cs-CZ" sz="24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3143240" y="1989137"/>
            <a:ext cx="3767143" cy="511170"/>
            <a:chOff x="971600" y="1989136"/>
            <a:chExt cx="5938783" cy="2889241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1989136"/>
              <a:ext cx="2981325" cy="2878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9058" y="2000240"/>
              <a:ext cx="2981325" cy="2878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Volný tvar 9"/>
          <p:cNvSpPr/>
          <p:nvPr/>
        </p:nvSpPr>
        <p:spPr>
          <a:xfrm>
            <a:off x="2857488" y="4000504"/>
            <a:ext cx="2425566" cy="1225618"/>
          </a:xfrm>
          <a:custGeom>
            <a:avLst/>
            <a:gdLst>
              <a:gd name="connsiteX0" fmla="*/ 0 w 2425566"/>
              <a:gd name="connsiteY0" fmla="*/ 1190325 h 1225618"/>
              <a:gd name="connsiteX1" fmla="*/ 202130 w 2425566"/>
              <a:gd name="connsiteY1" fmla="*/ 766813 h 1225618"/>
              <a:gd name="connsiteX2" fmla="*/ 231006 w 2425566"/>
              <a:gd name="connsiteY2" fmla="*/ 747563 h 1225618"/>
              <a:gd name="connsiteX3" fmla="*/ 356134 w 2425566"/>
              <a:gd name="connsiteY3" fmla="*/ 632060 h 1225618"/>
              <a:gd name="connsiteX4" fmla="*/ 490888 w 2425566"/>
              <a:gd name="connsiteY4" fmla="*/ 478056 h 1225618"/>
              <a:gd name="connsiteX5" fmla="*/ 635267 w 2425566"/>
              <a:gd name="connsiteY5" fmla="*/ 420304 h 1225618"/>
              <a:gd name="connsiteX6" fmla="*/ 731520 w 2425566"/>
              <a:gd name="connsiteY6" fmla="*/ 468430 h 1225618"/>
              <a:gd name="connsiteX7" fmla="*/ 837398 w 2425566"/>
              <a:gd name="connsiteY7" fmla="*/ 747563 h 1225618"/>
              <a:gd name="connsiteX8" fmla="*/ 904774 w 2425566"/>
              <a:gd name="connsiteY8" fmla="*/ 805315 h 1225618"/>
              <a:gd name="connsiteX9" fmla="*/ 943275 w 2425566"/>
              <a:gd name="connsiteY9" fmla="*/ 670561 h 1225618"/>
              <a:gd name="connsiteX10" fmla="*/ 1049153 w 2425566"/>
              <a:gd name="connsiteY10" fmla="*/ 506931 h 1225618"/>
              <a:gd name="connsiteX11" fmla="*/ 1126155 w 2425566"/>
              <a:gd name="connsiteY11" fmla="*/ 420304 h 1225618"/>
              <a:gd name="connsiteX12" fmla="*/ 1145406 w 2425566"/>
              <a:gd name="connsiteY12" fmla="*/ 583933 h 1225618"/>
              <a:gd name="connsiteX13" fmla="*/ 1164656 w 2425566"/>
              <a:gd name="connsiteY13" fmla="*/ 824565 h 1225618"/>
              <a:gd name="connsiteX14" fmla="*/ 1270534 w 2425566"/>
              <a:gd name="connsiteY14" fmla="*/ 1065197 h 1225618"/>
              <a:gd name="connsiteX15" fmla="*/ 1328286 w 2425566"/>
              <a:gd name="connsiteY15" fmla="*/ 1209576 h 1225618"/>
              <a:gd name="connsiteX16" fmla="*/ 1453414 w 2425566"/>
              <a:gd name="connsiteY16" fmla="*/ 1161449 h 1225618"/>
              <a:gd name="connsiteX17" fmla="*/ 1549667 w 2425566"/>
              <a:gd name="connsiteY17" fmla="*/ 891942 h 1225618"/>
              <a:gd name="connsiteX18" fmla="*/ 1597793 w 2425566"/>
              <a:gd name="connsiteY18" fmla="*/ 583933 h 1225618"/>
              <a:gd name="connsiteX19" fmla="*/ 1636294 w 2425566"/>
              <a:gd name="connsiteY19" fmla="*/ 256675 h 1225618"/>
              <a:gd name="connsiteX20" fmla="*/ 1674795 w 2425566"/>
              <a:gd name="connsiteY20" fmla="*/ 35293 h 1225618"/>
              <a:gd name="connsiteX21" fmla="*/ 1799924 w 2425566"/>
              <a:gd name="connsiteY21" fmla="*/ 44919 h 1225618"/>
              <a:gd name="connsiteX22" fmla="*/ 1828800 w 2425566"/>
              <a:gd name="connsiteY22" fmla="*/ 227799 h 1225618"/>
              <a:gd name="connsiteX23" fmla="*/ 1896176 w 2425566"/>
              <a:gd name="connsiteY23" fmla="*/ 362552 h 1225618"/>
              <a:gd name="connsiteX24" fmla="*/ 1992429 w 2425566"/>
              <a:gd name="connsiteY24" fmla="*/ 285550 h 1225618"/>
              <a:gd name="connsiteX25" fmla="*/ 2088682 w 2425566"/>
              <a:gd name="connsiteY25" fmla="*/ 324051 h 1225618"/>
              <a:gd name="connsiteX26" fmla="*/ 2204185 w 2425566"/>
              <a:gd name="connsiteY26" fmla="*/ 757188 h 1225618"/>
              <a:gd name="connsiteX27" fmla="*/ 2204185 w 2425566"/>
              <a:gd name="connsiteY27" fmla="*/ 901567 h 1225618"/>
              <a:gd name="connsiteX28" fmla="*/ 2367814 w 2425566"/>
              <a:gd name="connsiteY28" fmla="*/ 1065197 h 1225618"/>
              <a:gd name="connsiteX29" fmla="*/ 2415941 w 2425566"/>
              <a:gd name="connsiteY29" fmla="*/ 1132573 h 1225618"/>
              <a:gd name="connsiteX30" fmla="*/ 2406315 w 2425566"/>
              <a:gd name="connsiteY30" fmla="*/ 1103698 h 1225618"/>
              <a:gd name="connsiteX31" fmla="*/ 2425566 w 2425566"/>
              <a:gd name="connsiteY31" fmla="*/ 1113323 h 1225618"/>
              <a:gd name="connsiteX32" fmla="*/ 2425566 w 2425566"/>
              <a:gd name="connsiteY32" fmla="*/ 1113323 h 1225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425566" h="1225618">
                <a:moveTo>
                  <a:pt x="0" y="1190325"/>
                </a:moveTo>
                <a:cubicBezTo>
                  <a:pt x="81814" y="1015466"/>
                  <a:pt x="163629" y="840607"/>
                  <a:pt x="202130" y="766813"/>
                </a:cubicBezTo>
                <a:cubicBezTo>
                  <a:pt x="240631" y="693019"/>
                  <a:pt x="205339" y="770022"/>
                  <a:pt x="231006" y="747563"/>
                </a:cubicBezTo>
                <a:cubicBezTo>
                  <a:pt x="256673" y="725104"/>
                  <a:pt x="312820" y="676978"/>
                  <a:pt x="356134" y="632060"/>
                </a:cubicBezTo>
                <a:cubicBezTo>
                  <a:pt x="399448" y="587142"/>
                  <a:pt x="444366" y="513349"/>
                  <a:pt x="490888" y="478056"/>
                </a:cubicBezTo>
                <a:cubicBezTo>
                  <a:pt x="537410" y="442763"/>
                  <a:pt x="595162" y="421908"/>
                  <a:pt x="635267" y="420304"/>
                </a:cubicBezTo>
                <a:cubicBezTo>
                  <a:pt x="675372" y="418700"/>
                  <a:pt x="697832" y="413887"/>
                  <a:pt x="731520" y="468430"/>
                </a:cubicBezTo>
                <a:cubicBezTo>
                  <a:pt x="765208" y="522973"/>
                  <a:pt x="808522" y="691416"/>
                  <a:pt x="837398" y="747563"/>
                </a:cubicBezTo>
                <a:cubicBezTo>
                  <a:pt x="866274" y="803710"/>
                  <a:pt x="887128" y="818149"/>
                  <a:pt x="904774" y="805315"/>
                </a:cubicBezTo>
                <a:cubicBezTo>
                  <a:pt x="922420" y="792481"/>
                  <a:pt x="919212" y="720292"/>
                  <a:pt x="943275" y="670561"/>
                </a:cubicBezTo>
                <a:cubicBezTo>
                  <a:pt x="967338" y="620830"/>
                  <a:pt x="1018673" y="548640"/>
                  <a:pt x="1049153" y="506931"/>
                </a:cubicBezTo>
                <a:cubicBezTo>
                  <a:pt x="1079633" y="465222"/>
                  <a:pt x="1110113" y="407470"/>
                  <a:pt x="1126155" y="420304"/>
                </a:cubicBezTo>
                <a:cubicBezTo>
                  <a:pt x="1142197" y="433138"/>
                  <a:pt x="1138989" y="516556"/>
                  <a:pt x="1145406" y="583933"/>
                </a:cubicBezTo>
                <a:cubicBezTo>
                  <a:pt x="1151823" y="651310"/>
                  <a:pt x="1143801" y="744354"/>
                  <a:pt x="1164656" y="824565"/>
                </a:cubicBezTo>
                <a:cubicBezTo>
                  <a:pt x="1185511" y="904776"/>
                  <a:pt x="1243262" y="1001029"/>
                  <a:pt x="1270534" y="1065197"/>
                </a:cubicBezTo>
                <a:cubicBezTo>
                  <a:pt x="1297806" y="1129365"/>
                  <a:pt x="1297806" y="1193534"/>
                  <a:pt x="1328286" y="1209576"/>
                </a:cubicBezTo>
                <a:cubicBezTo>
                  <a:pt x="1358766" y="1225618"/>
                  <a:pt x="1416517" y="1214388"/>
                  <a:pt x="1453414" y="1161449"/>
                </a:cubicBezTo>
                <a:cubicBezTo>
                  <a:pt x="1490311" y="1108510"/>
                  <a:pt x="1525604" y="988195"/>
                  <a:pt x="1549667" y="891942"/>
                </a:cubicBezTo>
                <a:cubicBezTo>
                  <a:pt x="1573730" y="795689"/>
                  <a:pt x="1583355" y="689811"/>
                  <a:pt x="1597793" y="583933"/>
                </a:cubicBezTo>
                <a:cubicBezTo>
                  <a:pt x="1612231" y="478055"/>
                  <a:pt x="1623460" y="348115"/>
                  <a:pt x="1636294" y="256675"/>
                </a:cubicBezTo>
                <a:cubicBezTo>
                  <a:pt x="1649128" y="165235"/>
                  <a:pt x="1647523" y="70586"/>
                  <a:pt x="1674795" y="35293"/>
                </a:cubicBezTo>
                <a:cubicBezTo>
                  <a:pt x="1702067" y="0"/>
                  <a:pt x="1774257" y="12835"/>
                  <a:pt x="1799924" y="44919"/>
                </a:cubicBezTo>
                <a:cubicBezTo>
                  <a:pt x="1825592" y="77003"/>
                  <a:pt x="1812758" y="174860"/>
                  <a:pt x="1828800" y="227799"/>
                </a:cubicBezTo>
                <a:cubicBezTo>
                  <a:pt x="1844842" y="280738"/>
                  <a:pt x="1868905" y="352927"/>
                  <a:pt x="1896176" y="362552"/>
                </a:cubicBezTo>
                <a:cubicBezTo>
                  <a:pt x="1923448" y="372177"/>
                  <a:pt x="1960345" y="291967"/>
                  <a:pt x="1992429" y="285550"/>
                </a:cubicBezTo>
                <a:cubicBezTo>
                  <a:pt x="2024513" y="279133"/>
                  <a:pt x="2053389" y="245445"/>
                  <a:pt x="2088682" y="324051"/>
                </a:cubicBezTo>
                <a:cubicBezTo>
                  <a:pt x="2123975" y="402657"/>
                  <a:pt x="2184934" y="660935"/>
                  <a:pt x="2204185" y="757188"/>
                </a:cubicBezTo>
                <a:cubicBezTo>
                  <a:pt x="2223436" y="853441"/>
                  <a:pt x="2176914" y="850232"/>
                  <a:pt x="2204185" y="901567"/>
                </a:cubicBezTo>
                <a:cubicBezTo>
                  <a:pt x="2231456" y="952902"/>
                  <a:pt x="2332521" y="1026696"/>
                  <a:pt x="2367814" y="1065197"/>
                </a:cubicBezTo>
                <a:cubicBezTo>
                  <a:pt x="2403107" y="1103698"/>
                  <a:pt x="2409524" y="1126156"/>
                  <a:pt x="2415941" y="1132573"/>
                </a:cubicBezTo>
                <a:cubicBezTo>
                  <a:pt x="2422358" y="1138990"/>
                  <a:pt x="2404711" y="1106906"/>
                  <a:pt x="2406315" y="1103698"/>
                </a:cubicBezTo>
                <a:cubicBezTo>
                  <a:pt x="2407919" y="1100490"/>
                  <a:pt x="2425566" y="1113323"/>
                  <a:pt x="2425566" y="1113323"/>
                </a:cubicBezTo>
                <a:lnTo>
                  <a:pt x="2425566" y="1113323"/>
                </a:lnTo>
              </a:path>
            </a:pathLst>
          </a:custGeom>
          <a:ln w="158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357166"/>
            <a:ext cx="7429552" cy="70788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Kmit, frekvence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Oblouk 3"/>
          <p:cNvSpPr/>
          <p:nvPr/>
        </p:nvSpPr>
        <p:spPr>
          <a:xfrm rot="20979996">
            <a:off x="8074043" y="4831049"/>
            <a:ext cx="571504" cy="857256"/>
          </a:xfrm>
          <a:prstGeom prst="arc">
            <a:avLst>
              <a:gd name="adj1" fmla="val 553454"/>
              <a:gd name="adj2" fmla="val 0"/>
            </a:avLst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 flipH="1" flipV="1">
            <a:off x="5715008" y="3071810"/>
            <a:ext cx="3143272" cy="428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 rot="627129">
            <a:off x="6716720" y="4831050"/>
            <a:ext cx="571504" cy="857256"/>
          </a:xfrm>
          <a:prstGeom prst="arc">
            <a:avLst>
              <a:gd name="adj1" fmla="val 553454"/>
              <a:gd name="adj2" fmla="val 0"/>
            </a:avLst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 rot="16200000" flipV="1">
            <a:off x="6286512" y="2928934"/>
            <a:ext cx="3143272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85720" y="2000240"/>
            <a:ext cx="592935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Kyvadlo (například závaží na tyči) vychýlíme </a:t>
            </a:r>
          </a:p>
          <a:p>
            <a:r>
              <a:rPr lang="cs-CZ" sz="2400" dirty="0" smtClean="0"/>
              <a:t>a pustíme.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3429000"/>
            <a:ext cx="592935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Kyvadlo koná pohyb z jedné polohy do druhé </a:t>
            </a:r>
          </a:p>
          <a:p>
            <a:r>
              <a:rPr lang="cs-CZ" sz="2400" dirty="0" smtClean="0"/>
              <a:t>a zpět. Tomuto pohybu říkáme kmit.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20" y="5572140"/>
            <a:ext cx="600079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vyjádříme, kolik kmitů udělá kyvadlo za sekundu, určíme frekvenci.</a:t>
            </a:r>
            <a:endParaRPr lang="cs-CZ" sz="2400" dirty="0"/>
          </a:p>
        </p:txBody>
      </p:sp>
      <p:sp>
        <p:nvSpPr>
          <p:cNvPr id="11" name="Prstenec 10"/>
          <p:cNvSpPr/>
          <p:nvPr/>
        </p:nvSpPr>
        <p:spPr>
          <a:xfrm>
            <a:off x="7429520" y="1643050"/>
            <a:ext cx="128582" cy="142876"/>
          </a:xfrm>
          <a:prstGeom prst="donu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nahoru 18"/>
          <p:cNvSpPr/>
          <p:nvPr/>
        </p:nvSpPr>
        <p:spPr>
          <a:xfrm rot="20972126" flipH="1">
            <a:off x="6956497" y="6055516"/>
            <a:ext cx="1428760" cy="428628"/>
          </a:xfrm>
          <a:prstGeom prst="curvedUp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nahoru 20"/>
          <p:cNvSpPr/>
          <p:nvPr/>
        </p:nvSpPr>
        <p:spPr>
          <a:xfrm rot="20972126">
            <a:off x="6885110" y="5821864"/>
            <a:ext cx="1422564" cy="428628"/>
          </a:xfrm>
          <a:prstGeom prst="curvedUpArrow">
            <a:avLst>
              <a:gd name="adj1" fmla="val 25000"/>
              <a:gd name="adj2" fmla="val 50000"/>
              <a:gd name="adj3" fmla="val 27855"/>
            </a:avLst>
          </a:prstGeom>
          <a:ln>
            <a:solidFill>
              <a:srgbClr val="C00000"/>
            </a:solidFill>
          </a:ln>
          <a:scene3d>
            <a:camera prst="orthographicFront">
              <a:rot lat="0" lon="0" rev="20699999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00042"/>
            <a:ext cx="7786742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Frekvenci značíme </a:t>
            </a:r>
            <a:r>
              <a:rPr lang="cs-CZ" sz="4000" i="1" dirty="0" smtClean="0"/>
              <a:t>f</a:t>
            </a:r>
            <a:endParaRPr lang="cs-CZ" sz="4000" i="1" dirty="0"/>
          </a:p>
        </p:txBody>
      </p:sp>
      <p:sp>
        <p:nvSpPr>
          <p:cNvPr id="3" name="Obdélník 2"/>
          <p:cNvSpPr/>
          <p:nvPr/>
        </p:nvSpPr>
        <p:spPr>
          <a:xfrm>
            <a:off x="642910" y="5572140"/>
            <a:ext cx="6858048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3200" dirty="0" smtClean="0"/>
              <a:t>Frekvence = počet kmitů / čas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571472" y="2000240"/>
            <a:ext cx="6849425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3200" dirty="0" smtClean="0"/>
              <a:t>Frekvence je počet kmitů za sekundu.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3214686"/>
            <a:ext cx="678661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Vypočítáme ji, když počet kmitů, které těleso vykoná za určitý čas, vydělíme tímto časem.</a:t>
            </a:r>
            <a:endParaRPr lang="cs-CZ" sz="2400" dirty="0"/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1133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642918"/>
            <a:ext cx="864399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Jednotkou frekvence je hertz, značíme ji Hz</a:t>
            </a:r>
            <a:r>
              <a:rPr lang="cs-CZ" sz="3200" baseline="-25000" dirty="0" smtClean="0"/>
              <a:t> </a:t>
            </a:r>
            <a:r>
              <a:rPr lang="cs-CZ" sz="3200" dirty="0" smtClean="0"/>
              <a:t>. </a:t>
            </a:r>
            <a:endParaRPr lang="cs-CZ" sz="3200" baseline="-25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000240"/>
            <a:ext cx="785818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Když těleso vykoná jeden kmit za jednu sekundu, má kmitočet jeden hertz.</a:t>
            </a:r>
            <a:endParaRPr lang="cs-CZ" sz="2000" dirty="0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0" y="1133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4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43306" y="2786058"/>
            <a:ext cx="1057275" cy="86677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3" name="TextovéPole 12"/>
          <p:cNvSpPr txBox="1"/>
          <p:nvPr/>
        </p:nvSpPr>
        <p:spPr>
          <a:xfrm>
            <a:off x="4572000" y="4572008"/>
            <a:ext cx="4286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Frekvence se někdy označuje jako kmitočet.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1928794" y="1285860"/>
            <a:ext cx="5143536" cy="3357586"/>
            <a:chOff x="285720" y="1214422"/>
            <a:chExt cx="5143536" cy="3357586"/>
          </a:xfrm>
        </p:grpSpPr>
        <p:grpSp>
          <p:nvGrpSpPr>
            <p:cNvPr id="10" name="Skupina 9"/>
            <p:cNvGrpSpPr/>
            <p:nvPr/>
          </p:nvGrpSpPr>
          <p:grpSpPr>
            <a:xfrm>
              <a:off x="285720" y="1214422"/>
              <a:ext cx="5143536" cy="3357586"/>
              <a:chOff x="-71470" y="857232"/>
              <a:chExt cx="5143536" cy="3357586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4071934" y="3143248"/>
                <a:ext cx="10001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pic>
            <p:nvPicPr>
              <p:cNvPr id="4098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360" y="1652941"/>
                <a:ext cx="1775956" cy="21212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099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71736" y="1643050"/>
                <a:ext cx="1782834" cy="212941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5" name="Přímá spojnice 4"/>
              <p:cNvCxnSpPr/>
              <p:nvPr/>
            </p:nvCxnSpPr>
            <p:spPr>
              <a:xfrm>
                <a:off x="652475" y="2709434"/>
                <a:ext cx="413383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ovéPole 6"/>
              <p:cNvSpPr txBox="1"/>
              <p:nvPr/>
            </p:nvSpPr>
            <p:spPr>
              <a:xfrm>
                <a:off x="-71470" y="857232"/>
                <a:ext cx="78581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x/cm</a:t>
                </a:r>
                <a:endParaRPr lang="cs-CZ" sz="20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499320" y="2762876"/>
                <a:ext cx="213600" cy="2732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  <p:cxnSp>
            <p:nvCxnSpPr>
              <p:cNvPr id="3" name="Přímá spojnice 2"/>
              <p:cNvCxnSpPr/>
              <p:nvPr/>
            </p:nvCxnSpPr>
            <p:spPr>
              <a:xfrm>
                <a:off x="785786" y="1071546"/>
                <a:ext cx="0" cy="31432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TextovéPole 10"/>
            <p:cNvSpPr txBox="1"/>
            <p:nvPr/>
          </p:nvSpPr>
          <p:spPr>
            <a:xfrm>
              <a:off x="4786314" y="3214686"/>
              <a:ext cx="64294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t/s</a:t>
              </a:r>
              <a:endParaRPr lang="cs-CZ" sz="20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4572000" y="314324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429132"/>
            <a:ext cx="864399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Toto je graf kmitavého pohybu při kterém je výchylka 10 cm               a frekvence 1 kmit za sekundu. 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6050" y="2071678"/>
            <a:ext cx="1775956" cy="2121201"/>
          </a:xfrm>
          <a:prstGeom prst="rect">
            <a:avLst/>
          </a:prstGeom>
          <a:solidFill>
            <a:srgbClr val="FFCC00"/>
          </a:solidFill>
          <a:ln w="0"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9" name="Přímá spojovací čára 18"/>
          <p:cNvCxnSpPr>
            <a:stCxn id="17" idx="1"/>
          </p:cNvCxnSpPr>
          <p:nvPr/>
        </p:nvCxnSpPr>
        <p:spPr>
          <a:xfrm rot="10800000" flipH="1" flipV="1">
            <a:off x="2786050" y="3132278"/>
            <a:ext cx="2000264" cy="10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ový popisek 19"/>
          <p:cNvSpPr/>
          <p:nvPr/>
        </p:nvSpPr>
        <p:spPr>
          <a:xfrm>
            <a:off x="5214942" y="285728"/>
            <a:ext cx="2857520" cy="1071570"/>
          </a:xfrm>
          <a:prstGeom prst="wedgeRectCallout">
            <a:avLst>
              <a:gd name="adj1" fmla="val -97504"/>
              <a:gd name="adj2" fmla="val 118069"/>
            </a:avLst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Jeden kmit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5720" y="6215082"/>
            <a:ext cx="864399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Těleso koná jeden kmit za sekundu. Kmitá s frekvencí 1 Hz  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7158" y="214290"/>
            <a:ext cx="1785950" cy="76944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Graf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7500958" y="2428868"/>
            <a:ext cx="1214446" cy="755524"/>
          </a:xfrm>
          <a:prstGeom prst="wedgeRectCallout">
            <a:avLst>
              <a:gd name="adj1" fmla="val -122641"/>
              <a:gd name="adj2" fmla="val 4479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Čas v sekundách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ový popisek 23"/>
          <p:cNvSpPr/>
          <p:nvPr/>
        </p:nvSpPr>
        <p:spPr>
          <a:xfrm>
            <a:off x="1000100" y="2285992"/>
            <a:ext cx="1214446" cy="755524"/>
          </a:xfrm>
          <a:prstGeom prst="wedgeRectCallout">
            <a:avLst>
              <a:gd name="adj1" fmla="val 97692"/>
              <a:gd name="adj2" fmla="val -94074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Výchylka v cm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071670" y="1857364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214282" y="5572140"/>
            <a:ext cx="8643998" cy="523220"/>
          </a:xfrm>
          <a:prstGeom prst="rect">
            <a:avLst/>
          </a:prstGeom>
          <a:solidFill>
            <a:srgbClr val="4D1C1B"/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Pohybu s takovýmto grafem říkáme </a:t>
            </a:r>
            <a:r>
              <a:rPr lang="cs-CZ" sz="2800" smtClean="0">
                <a:solidFill>
                  <a:schemeClr val="bg1"/>
                </a:solidFill>
              </a:rPr>
              <a:t>harmonický </a:t>
            </a:r>
            <a:r>
              <a:rPr lang="cs-CZ" sz="2800" smtClean="0">
                <a:solidFill>
                  <a:schemeClr val="bg1"/>
                </a:solidFill>
              </a:rPr>
              <a:t>pohyb.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098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3" grpId="0" animBg="1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707236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Perioda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214422"/>
            <a:ext cx="707236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Perioda  se značí </a:t>
            </a:r>
            <a:r>
              <a:rPr lang="cs-CZ" sz="2400" i="1" dirty="0" smtClean="0"/>
              <a:t>T</a:t>
            </a:r>
            <a:r>
              <a:rPr lang="cs-CZ" sz="2400" dirty="0" smtClean="0"/>
              <a:t> jednotkou je sekunda </a:t>
            </a:r>
            <a:r>
              <a:rPr lang="cs-CZ" sz="2400" i="1" dirty="0" smtClean="0"/>
              <a:t>s</a:t>
            </a:r>
            <a:r>
              <a:rPr lang="cs-CZ" sz="2400" dirty="0" smtClean="0"/>
              <a:t>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2071678"/>
            <a:ext cx="707236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to doba, za kterou se děj znovu opakuje.</a:t>
            </a:r>
            <a:endParaRPr lang="cs-CZ" sz="2400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15206" y="5500702"/>
            <a:ext cx="828675" cy="8001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123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4678" y="4000504"/>
            <a:ext cx="895350" cy="8763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5643578"/>
            <a:ext cx="350046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 tohoto vztahu pro frekvenci platí: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7224" y="4143380"/>
            <a:ext cx="207170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Perioda je: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1"/>
          <p:cNvGrpSpPr/>
          <p:nvPr/>
        </p:nvGrpSpPr>
        <p:grpSpPr>
          <a:xfrm>
            <a:off x="1928794" y="1285860"/>
            <a:ext cx="5143536" cy="3357586"/>
            <a:chOff x="285720" y="1214422"/>
            <a:chExt cx="5143536" cy="3357586"/>
          </a:xfrm>
        </p:grpSpPr>
        <p:grpSp>
          <p:nvGrpSpPr>
            <p:cNvPr id="9" name="Skupina 9"/>
            <p:cNvGrpSpPr/>
            <p:nvPr/>
          </p:nvGrpSpPr>
          <p:grpSpPr>
            <a:xfrm>
              <a:off x="285720" y="1214422"/>
              <a:ext cx="5143536" cy="3357586"/>
              <a:chOff x="-71470" y="857232"/>
              <a:chExt cx="5143536" cy="3357586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4071934" y="3143248"/>
                <a:ext cx="10001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pic>
            <p:nvPicPr>
              <p:cNvPr id="4098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360" y="1652941"/>
                <a:ext cx="1775956" cy="21212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099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71736" y="1643050"/>
                <a:ext cx="1782834" cy="212941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5" name="Přímá spojnice 4"/>
              <p:cNvCxnSpPr/>
              <p:nvPr/>
            </p:nvCxnSpPr>
            <p:spPr>
              <a:xfrm>
                <a:off x="652475" y="2709434"/>
                <a:ext cx="413383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ovéPole 6"/>
              <p:cNvSpPr txBox="1"/>
              <p:nvPr/>
            </p:nvSpPr>
            <p:spPr>
              <a:xfrm>
                <a:off x="-71470" y="857232"/>
                <a:ext cx="78581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x/cm</a:t>
                </a:r>
                <a:endParaRPr lang="cs-CZ" sz="20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499320" y="2762876"/>
                <a:ext cx="213600" cy="2732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  <p:cxnSp>
            <p:nvCxnSpPr>
              <p:cNvPr id="3" name="Přímá spojnice 2"/>
              <p:cNvCxnSpPr/>
              <p:nvPr/>
            </p:nvCxnSpPr>
            <p:spPr>
              <a:xfrm>
                <a:off x="785786" y="1071546"/>
                <a:ext cx="0" cy="31432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TextovéPole 10"/>
            <p:cNvSpPr txBox="1"/>
            <p:nvPr/>
          </p:nvSpPr>
          <p:spPr>
            <a:xfrm>
              <a:off x="4786314" y="3214686"/>
              <a:ext cx="64294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t/s</a:t>
              </a:r>
              <a:endParaRPr lang="cs-CZ" sz="20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4572000" y="314324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3821901" y="3893347"/>
            <a:ext cx="15001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285720" y="5715016"/>
            <a:ext cx="864399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Těleso koná jeden kmit za sekundu. Má periodu T = 1 s.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7158" y="214290"/>
            <a:ext cx="2286016" cy="76944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Perioda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071670" y="1857364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</a:t>
            </a:r>
            <a:endParaRPr lang="cs-CZ" sz="2000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786050" y="4572008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214678" y="4143380"/>
            <a:ext cx="6429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48098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715140" y="521495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t/s</a:t>
            </a:r>
            <a:endParaRPr lang="cs-CZ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285720" y="428604"/>
            <a:ext cx="7143800" cy="5820108"/>
            <a:chOff x="214282" y="357166"/>
            <a:chExt cx="7143800" cy="5820108"/>
          </a:xfrm>
        </p:grpSpPr>
        <p:grpSp>
          <p:nvGrpSpPr>
            <p:cNvPr id="9" name="Skupina 8"/>
            <p:cNvGrpSpPr/>
            <p:nvPr/>
          </p:nvGrpSpPr>
          <p:grpSpPr>
            <a:xfrm>
              <a:off x="214282" y="3571876"/>
              <a:ext cx="7143800" cy="2605398"/>
              <a:chOff x="214282" y="1214422"/>
              <a:chExt cx="7526070" cy="4248472"/>
            </a:xfrm>
          </p:grpSpPr>
          <p:pic>
            <p:nvPicPr>
              <p:cNvPr id="4098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71538" y="2000240"/>
                <a:ext cx="2969823" cy="286703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099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00496" y="2000240"/>
                <a:ext cx="2981325" cy="287813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3" name="Přímá spojnice 2"/>
              <p:cNvCxnSpPr/>
              <p:nvPr/>
            </p:nvCxnSpPr>
            <p:spPr>
              <a:xfrm>
                <a:off x="1071538" y="1214422"/>
                <a:ext cx="0" cy="42484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827584" y="3428205"/>
                <a:ext cx="6912768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ovéPole 6"/>
              <p:cNvSpPr txBox="1"/>
              <p:nvPr/>
            </p:nvSpPr>
            <p:spPr>
              <a:xfrm>
                <a:off x="214282" y="1214422"/>
                <a:ext cx="78581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x/m</a:t>
                </a:r>
                <a:endParaRPr lang="cs-CZ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571472" y="3500438"/>
                <a:ext cx="3571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</p:grpSp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4112" y="938561"/>
              <a:ext cx="1775956" cy="21212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7488" y="928670"/>
              <a:ext cx="1782834" cy="21294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4" name="Přímá spojnice 2"/>
            <p:cNvCxnSpPr/>
            <p:nvPr/>
          </p:nvCxnSpPr>
          <p:spPr>
            <a:xfrm>
              <a:off x="1084112" y="357166"/>
              <a:ext cx="0" cy="3143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4"/>
            <p:cNvCxnSpPr/>
            <p:nvPr/>
          </p:nvCxnSpPr>
          <p:spPr>
            <a:xfrm>
              <a:off x="938227" y="1995054"/>
              <a:ext cx="4276715" cy="518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500034" y="357166"/>
              <a:ext cx="5715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x/m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85072" y="2048496"/>
              <a:ext cx="213600" cy="2732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0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857620" y="2000240"/>
              <a:ext cx="2857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000496" y="4929198"/>
              <a:ext cx="2857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4786314" y="2071678"/>
              <a:ext cx="43672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t/s</a:t>
              </a:r>
              <a:endParaRPr lang="cs-CZ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6215074" y="714356"/>
            <a:ext cx="2500330" cy="1569660"/>
          </a:xfrm>
          <a:prstGeom prst="rect">
            <a:avLst/>
          </a:prstGeom>
          <a:solidFill>
            <a:schemeClr val="bg1"/>
          </a:solidFill>
          <a:ln w="317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Které </a:t>
            </a:r>
          </a:p>
          <a:p>
            <a:r>
              <a:rPr lang="cs-CZ" sz="2400" dirty="0" smtClean="0"/>
              <a:t>z následujících dvou těles kmitá </a:t>
            </a:r>
          </a:p>
          <a:p>
            <a:r>
              <a:rPr lang="cs-CZ" sz="2400" dirty="0" smtClean="0"/>
              <a:t>s větší frekvencí?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86512" y="2571744"/>
            <a:ext cx="2500330" cy="1200329"/>
          </a:xfrm>
          <a:prstGeom prst="rect">
            <a:avLst/>
          </a:prstGeom>
          <a:solidFill>
            <a:schemeClr val="bg1"/>
          </a:solidFill>
          <a:ln w="317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Větší frekvenci znázorňuje hořejší graf.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8098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786578" y="521495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t/s</a:t>
            </a:r>
            <a:endParaRPr lang="cs-CZ" dirty="0"/>
          </a:p>
        </p:txBody>
      </p:sp>
      <p:grpSp>
        <p:nvGrpSpPr>
          <p:cNvPr id="2" name="Skupina 8"/>
          <p:cNvGrpSpPr/>
          <p:nvPr/>
        </p:nvGrpSpPr>
        <p:grpSpPr>
          <a:xfrm>
            <a:off x="428596" y="3643314"/>
            <a:ext cx="7000924" cy="2605398"/>
            <a:chOff x="364803" y="1214422"/>
            <a:chExt cx="7375549" cy="4248472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1538" y="2000240"/>
              <a:ext cx="2969823" cy="28670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00496" y="2000240"/>
              <a:ext cx="2981325" cy="2878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3" name="Přímá spojnice 2"/>
            <p:cNvCxnSpPr/>
            <p:nvPr/>
          </p:nvCxnSpPr>
          <p:spPr>
            <a:xfrm>
              <a:off x="1071538" y="1214422"/>
              <a:ext cx="0" cy="42484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7584" y="3428205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364803" y="1214422"/>
              <a:ext cx="7858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x/m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71472" y="3500438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0</a:t>
              </a:r>
              <a:endParaRPr lang="cs-CZ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3857620" y="207167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2849" y="1009999"/>
            <a:ext cx="1397449" cy="2121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0298" y="1000108"/>
            <a:ext cx="1395392" cy="2129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2"/>
          <p:cNvCxnSpPr/>
          <p:nvPr/>
        </p:nvCxnSpPr>
        <p:spPr>
          <a:xfrm>
            <a:off x="1102849" y="428604"/>
            <a:ext cx="0" cy="3143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4"/>
          <p:cNvCxnSpPr/>
          <p:nvPr/>
        </p:nvCxnSpPr>
        <p:spPr>
          <a:xfrm>
            <a:off x="988668" y="2066492"/>
            <a:ext cx="3347308" cy="51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0034" y="42860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x/m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68796" y="2119934"/>
            <a:ext cx="167181" cy="273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000496" y="2143116"/>
            <a:ext cx="4367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t/s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15008" y="357166"/>
            <a:ext cx="2928958" cy="1569660"/>
          </a:xfrm>
          <a:prstGeom prst="rect">
            <a:avLst/>
          </a:prstGeom>
          <a:solidFill>
            <a:schemeClr val="bg1"/>
          </a:solidFill>
          <a:ln w="317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frekvenci má těleso z horního grafu a jakou ze spodního grafu?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00496" y="507207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43702" y="50720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57884" y="2571744"/>
            <a:ext cx="2786082" cy="1569660"/>
          </a:xfrm>
          <a:prstGeom prst="rect">
            <a:avLst/>
          </a:prstGeom>
          <a:solidFill>
            <a:schemeClr val="bg1"/>
          </a:solidFill>
          <a:ln w="317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Těleso z horního grafu má frekvenci </a:t>
            </a:r>
          </a:p>
          <a:p>
            <a:r>
              <a:rPr lang="cs-CZ" sz="2400" dirty="0" smtClean="0"/>
              <a:t>2 Hz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 a ze spodního grafu 1 Hz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 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8098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786578" y="557214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t/s</a:t>
            </a:r>
            <a:endParaRPr lang="cs-CZ" dirty="0"/>
          </a:p>
        </p:txBody>
      </p:sp>
      <p:grpSp>
        <p:nvGrpSpPr>
          <p:cNvPr id="2" name="Skupina 8"/>
          <p:cNvGrpSpPr/>
          <p:nvPr/>
        </p:nvGrpSpPr>
        <p:grpSpPr>
          <a:xfrm>
            <a:off x="285720" y="214290"/>
            <a:ext cx="7143800" cy="3429024"/>
            <a:chOff x="214282" y="1214422"/>
            <a:chExt cx="7526070" cy="4248472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1538" y="2000240"/>
              <a:ext cx="2969823" cy="28670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00496" y="2000240"/>
              <a:ext cx="2981325" cy="2878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3" name="Přímá spojnice 2"/>
            <p:cNvCxnSpPr/>
            <p:nvPr/>
          </p:nvCxnSpPr>
          <p:spPr>
            <a:xfrm>
              <a:off x="1071538" y="1214422"/>
              <a:ext cx="0" cy="42484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7584" y="3428205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214282" y="1214422"/>
              <a:ext cx="785818" cy="4575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x/cm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71472" y="3500438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0</a:t>
              </a:r>
              <a:endParaRPr lang="cs-CZ" dirty="0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6000760" y="214290"/>
            <a:ext cx="2500330" cy="1200329"/>
          </a:xfrm>
          <a:prstGeom prst="rect">
            <a:avLst/>
          </a:prstGeom>
          <a:solidFill>
            <a:schemeClr val="bg1"/>
          </a:solidFill>
          <a:ln w="317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kterém grafu má těleso menší výchylku? 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9058" y="585789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grpSp>
        <p:nvGrpSpPr>
          <p:cNvPr id="25" name="Skupina 8"/>
          <p:cNvGrpSpPr/>
          <p:nvPr/>
        </p:nvGrpSpPr>
        <p:grpSpPr>
          <a:xfrm>
            <a:off x="428596" y="4357694"/>
            <a:ext cx="6990277" cy="2071702"/>
            <a:chOff x="289543" y="-348317"/>
            <a:chExt cx="7364332" cy="6484509"/>
          </a:xfrm>
        </p:grpSpPr>
        <p:pic>
          <p:nvPicPr>
            <p:cNvPr id="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1538" y="2000240"/>
              <a:ext cx="2969823" cy="28670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77317" y="2111324"/>
              <a:ext cx="2981325" cy="28781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28" name="Přímá spojnice 2"/>
            <p:cNvCxnSpPr/>
            <p:nvPr/>
          </p:nvCxnSpPr>
          <p:spPr>
            <a:xfrm rot="5400000">
              <a:off x="-1752897" y="3340308"/>
              <a:ext cx="5590094" cy="167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4"/>
            <p:cNvCxnSpPr/>
            <p:nvPr/>
          </p:nvCxnSpPr>
          <p:spPr>
            <a:xfrm>
              <a:off x="741107" y="3452947"/>
              <a:ext cx="69127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289543" y="-348317"/>
              <a:ext cx="785818" cy="1156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x/cm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71472" y="3500438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0</a:t>
              </a:r>
              <a:endParaRPr lang="cs-CZ" dirty="0"/>
            </a:p>
          </p:txBody>
        </p:sp>
      </p:grpSp>
      <p:cxnSp>
        <p:nvCxnSpPr>
          <p:cNvPr id="33" name="Přímá spojovací čára 32"/>
          <p:cNvCxnSpPr/>
          <p:nvPr/>
        </p:nvCxnSpPr>
        <p:spPr>
          <a:xfrm>
            <a:off x="1071538" y="6286520"/>
            <a:ext cx="142876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1000100" y="2714620"/>
            <a:ext cx="142876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1000100" y="1285860"/>
            <a:ext cx="142876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1071538" y="4857760"/>
            <a:ext cx="142876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285720" y="121442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1472" y="471488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7072330" y="2071678"/>
            <a:ext cx="4367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t/s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857620" y="214311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00760" y="3429000"/>
            <a:ext cx="2500330" cy="830997"/>
          </a:xfrm>
          <a:prstGeom prst="rect">
            <a:avLst/>
          </a:prstGeom>
          <a:solidFill>
            <a:schemeClr val="bg1"/>
          </a:solidFill>
          <a:ln w="317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Menší výchylka je na spodním grafu.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8098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1"/>
          <p:cNvGrpSpPr/>
          <p:nvPr/>
        </p:nvGrpSpPr>
        <p:grpSpPr>
          <a:xfrm>
            <a:off x="1928794" y="1285860"/>
            <a:ext cx="5715040" cy="3357586"/>
            <a:chOff x="285720" y="1214422"/>
            <a:chExt cx="5715040" cy="3357586"/>
          </a:xfrm>
        </p:grpSpPr>
        <p:grpSp>
          <p:nvGrpSpPr>
            <p:cNvPr id="9" name="Skupina 9"/>
            <p:cNvGrpSpPr/>
            <p:nvPr/>
          </p:nvGrpSpPr>
          <p:grpSpPr>
            <a:xfrm>
              <a:off x="285720" y="1214422"/>
              <a:ext cx="5715040" cy="3357586"/>
              <a:chOff x="-71470" y="857232"/>
              <a:chExt cx="5715040" cy="3357586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4643438" y="3000372"/>
                <a:ext cx="10001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pic>
            <p:nvPicPr>
              <p:cNvPr id="4098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8360" y="1652941"/>
                <a:ext cx="1775956" cy="21212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099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71736" y="1643050"/>
                <a:ext cx="1782834" cy="212941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cxnSp>
            <p:nvCxnSpPr>
              <p:cNvPr id="5" name="Přímá spojnice 4"/>
              <p:cNvCxnSpPr/>
              <p:nvPr/>
            </p:nvCxnSpPr>
            <p:spPr>
              <a:xfrm>
                <a:off x="652475" y="2709434"/>
                <a:ext cx="413383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ovéPole 6"/>
              <p:cNvSpPr txBox="1"/>
              <p:nvPr/>
            </p:nvSpPr>
            <p:spPr>
              <a:xfrm>
                <a:off x="-71470" y="857232"/>
                <a:ext cx="78581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x/cm</a:t>
                </a:r>
                <a:endParaRPr lang="cs-CZ" sz="20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499320" y="2762876"/>
                <a:ext cx="213600" cy="2732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  <p:cxnSp>
            <p:nvCxnSpPr>
              <p:cNvPr id="3" name="Přímá spojnice 2"/>
              <p:cNvCxnSpPr/>
              <p:nvPr/>
            </p:nvCxnSpPr>
            <p:spPr>
              <a:xfrm>
                <a:off x="785786" y="1071546"/>
                <a:ext cx="0" cy="314327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TextovéPole 10"/>
            <p:cNvSpPr txBox="1"/>
            <p:nvPr/>
          </p:nvSpPr>
          <p:spPr>
            <a:xfrm>
              <a:off x="4786314" y="3214686"/>
              <a:ext cx="64294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t/s</a:t>
              </a:r>
              <a:endParaRPr lang="cs-CZ" sz="20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4572000" y="314324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85720" y="5715016"/>
            <a:ext cx="864399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Těleso má periodu T = 2 s.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7158" y="214290"/>
            <a:ext cx="785818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/>
              <a:t>Jakou periodu má kmitavý pohyb na následujícím grafu?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71670" y="1857364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57950" y="3071810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48098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71480"/>
            <a:ext cx="750099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Střídavý elektrický proud, který se rozvádí do domácností má frekvenci 50 Hz. Vypočítejte jeho periodu.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643050"/>
            <a:ext cx="7429552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 úlohy:</a:t>
            </a:r>
          </a:p>
          <a:p>
            <a:r>
              <a:rPr lang="cs-CZ" sz="2400" dirty="0" smtClean="0"/>
              <a:t>f = 50 Hz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 </a:t>
            </a:r>
          </a:p>
          <a:p>
            <a:r>
              <a:rPr lang="cs-CZ" sz="2400" u="sng" dirty="0" smtClean="0"/>
              <a:t>T = ?            </a:t>
            </a:r>
            <a:r>
              <a:rPr lang="cs-CZ" sz="2400" u="sng" dirty="0" smtClean="0">
                <a:solidFill>
                  <a:schemeClr val="bg1"/>
                </a:solidFill>
              </a:rPr>
              <a:t>.</a:t>
            </a:r>
          </a:p>
          <a:p>
            <a:endParaRPr lang="cs-CZ" u="sng" dirty="0" smtClean="0">
              <a:solidFill>
                <a:schemeClr val="bg1"/>
              </a:solidFill>
            </a:endParaRPr>
          </a:p>
          <a:p>
            <a:endParaRPr lang="cs-CZ" u="sng" dirty="0" smtClean="0">
              <a:solidFill>
                <a:schemeClr val="bg1"/>
              </a:solidFill>
            </a:endParaRPr>
          </a:p>
          <a:p>
            <a:endParaRPr lang="cs-CZ" u="sng" dirty="0" smtClean="0">
              <a:solidFill>
                <a:schemeClr val="bg1"/>
              </a:solidFill>
            </a:endParaRPr>
          </a:p>
          <a:p>
            <a:r>
              <a:rPr lang="cs-CZ" sz="2400" dirty="0" smtClean="0"/>
              <a:t>T = 1 : 50</a:t>
            </a:r>
          </a:p>
          <a:p>
            <a:r>
              <a:rPr lang="cs-CZ" sz="2400" dirty="0" smtClean="0"/>
              <a:t>T = 0,02 s</a:t>
            </a:r>
          </a:p>
          <a:p>
            <a:r>
              <a:rPr lang="cs-CZ" sz="2400" u="sng" dirty="0" smtClean="0"/>
              <a:t>Perioda střídavého proudu je 0,02 s.</a:t>
            </a:r>
            <a:endParaRPr lang="cs-CZ" u="sng" dirty="0" smtClean="0"/>
          </a:p>
          <a:p>
            <a:endParaRPr lang="cs-CZ" u="sng" dirty="0" smtClean="0"/>
          </a:p>
          <a:p>
            <a:endParaRPr lang="cs-CZ" u="sng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2786058"/>
            <a:ext cx="828675" cy="809625"/>
          </a:xfrm>
          <a:prstGeom prst="rect">
            <a:avLst/>
          </a:prstGeom>
          <a:noFill/>
        </p:spPr>
      </p:pic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266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Documents and Settings\Fujitsu-Siemens\Local Settings\Temporary Internet Files\Content.IE5\ZL4VJKRS\MC9000889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785926"/>
            <a:ext cx="2322383" cy="242889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28596" y="535782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3"/>
              </a:rPr>
              <a:t>www.office.</a:t>
            </a:r>
            <a:r>
              <a:rPr lang="cs-CZ" b="1" u="sng" dirty="0" err="1" smtClean="0">
                <a:hlinkClick r:id="rId3"/>
              </a:rPr>
              <a:t>microsoft.com</a:t>
            </a:r>
            <a:r>
              <a:rPr lang="cs-CZ" b="1" u="sng" dirty="0" smtClean="0"/>
              <a:t> 4/2013</a:t>
            </a:r>
            <a:endParaRPr lang="cs-CZ" b="1" u="sng" dirty="0" smtClean="0">
              <a:blipFill>
                <a:blip r:embed="rId4"/>
                <a:tile tx="0" ty="0" sx="100000" sy="100000" flip="none" algn="tl"/>
              </a:blipFill>
            </a:endParaRPr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858</TotalTime>
  <Words>565</Words>
  <Application>Microsoft Office PowerPoint</Application>
  <PresentationFormat>Předvádění na obrazovce (4:3)</PresentationFormat>
  <Paragraphs>128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Anotace: PowerPointová prezentace názorně seznamuje žáky s kmitavým pohybem. </vt:lpstr>
      <vt:lpstr>Kmitavý pohyb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102</cp:revision>
  <dcterms:created xsi:type="dcterms:W3CDTF">2013-06-01T15:38:46Z</dcterms:created>
  <dcterms:modified xsi:type="dcterms:W3CDTF">2013-06-17T20:23:05Z</dcterms:modified>
</cp:coreProperties>
</file>