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9" r:id="rId9"/>
    <p:sldId id="262" r:id="rId10"/>
    <p:sldId id="267" r:id="rId11"/>
    <p:sldId id="266" r:id="rId12"/>
    <p:sldId id="268" r:id="rId13"/>
    <p:sldId id="270" r:id="rId14"/>
    <p:sldId id="271" r:id="rId15"/>
    <p:sldId id="272" r:id="rId16"/>
    <p:sldId id="265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542F1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44" autoAdjust="0"/>
    <p:restoredTop sz="94660"/>
  </p:normalViewPr>
  <p:slideViewPr>
    <p:cSldViewPr>
      <p:cViewPr>
        <p:scale>
          <a:sx n="66" d="100"/>
          <a:sy n="66" d="100"/>
        </p:scale>
        <p:origin x="-62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84FD26B-7BE6-4B71-A3D2-37A38C08EA98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F7ACBC-3180-4A3D-BA64-E54544A0B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62D2B9-F53C-4AE5-9E23-BED04FA6E7C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D9628-26A3-4D51-8829-238C4CFBA100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D8507-3B16-4036-8902-B26770071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C9A27-A086-40C3-9499-79100F2078D1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43547-654B-48F8-A7CC-9E93D8902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873E7-2152-460D-A59F-962480B0C946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DA79B-16DB-4F61-8F9C-277AB29B1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772E3-0B0B-4868-ACC1-4681B8B780EE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B9C48-B78E-4324-B3E4-71184CB16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37894-943D-4E89-A1CC-0837C867368C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3DCD8-B73C-4980-B8CB-808D07746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BB50B-016F-434B-97D2-712F167F06DB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EA03B-3CF8-4BC5-B9F3-98589458A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F2D97-D019-4A40-AB98-C67FED27297B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5F41A-E164-43DC-AD8A-DCA6A1F4F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63C9-32F3-4B1A-B4C4-FB59584020EE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A0A19-DB98-465D-87ED-EFBAD5AC8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7D699-D360-4EFF-B10E-D27E7DB42FBA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1D401-E97D-4FEA-97D2-9E81E6A5C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198E6-9D62-48BA-ABBF-A0E86EBC84D7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58A33-BABC-4469-922F-1825842D7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902B2-AC77-47CA-B317-637746CB6AF9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7BAD4-5BD5-415C-9467-D65331AC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984720-7641-4560-879E-EB833EE0C9F1}" type="datetimeFigureOut">
              <a:rPr lang="cs-CZ"/>
              <a:pPr>
                <a:defRPr/>
              </a:pPr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60827B-B374-44FB-92D4-3952F1B90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14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20.jpeg"/><Relationship Id="rId4" Type="http://schemas.openxmlformats.org/officeDocument/2006/relationships/image" Target="../media/image3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625" y="4214813"/>
          <a:ext cx="8429625" cy="2428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smtClean="0">
                          <a:solidFill>
                            <a:srgbClr val="472B13"/>
                          </a:solidFill>
                        </a:rPr>
                        <a:t>VY_32_INOVACE_IX_1_15  Zvuk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DUM: 15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88" y="2071688"/>
          <a:ext cx="8358187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,Jičín,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4350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625" y="428625"/>
            <a:ext cx="8358188" cy="2286000"/>
          </a:xfrm>
          <a:solidFill>
            <a:schemeClr val="accent2">
              <a:lumMod val="50000"/>
            </a:schemeClr>
          </a:solidFill>
        </p:spPr>
        <p:txBody>
          <a:bodyPr rtlCol="0" anchor="t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názorně seznamuje žáky se vznikem a se šířením zvuku</a:t>
            </a:r>
            <a:r>
              <a:rPr lang="cs-CZ" sz="3200" b="1" dirty="0" smtClean="0">
                <a:solidFill>
                  <a:schemeClr val="bg1"/>
                </a:solidFill>
              </a:rPr>
              <a:t>. 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50" y="2928938"/>
          <a:ext cx="8501063" cy="3429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Zvuk, tón, výška tónu, šíření zvuku.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8" y="357188"/>
            <a:ext cx="8429625" cy="1470025"/>
          </a:xfrm>
          <a:solidFill>
            <a:schemeClr val="accent2">
              <a:lumMod val="5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Jak vzniká zvuk?</a:t>
            </a:r>
            <a:endParaRPr lang="cs-CZ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57313" y="2357438"/>
            <a:ext cx="6400800" cy="1752600"/>
          </a:xfrm>
          <a:solidFill>
            <a:schemeClr val="bg1"/>
          </a:solidFill>
        </p:spPr>
        <p:txBody>
          <a:bodyPr/>
          <a:lstStyle/>
          <a:p>
            <a:r>
              <a:rPr lang="cs-CZ" sz="4000" smtClean="0">
                <a:solidFill>
                  <a:schemeClr val="tx1"/>
                </a:solidFill>
              </a:rPr>
              <a:t>Kmitání a zvuk</a:t>
            </a:r>
          </a:p>
        </p:txBody>
      </p:sp>
      <p:pic>
        <p:nvPicPr>
          <p:cNvPr id="17411" name="Picture 5" descr="C:\Documents and Settings\Fujitsu-Siemens\Local Settings\Temporary Internet Files\Content.IE5\51DDXRQI\MC9003708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2286000"/>
            <a:ext cx="91281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C:\Documents and Settings\Fujitsu-Siemens\Local Settings\Temporary Internet Files\Content.IE5\8TTNS1EQ\MC9003401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62825" y="1857375"/>
            <a:ext cx="1781175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C:\Documents and Settings\Fujitsu-Siemens\Local Settings\Temporary Internet Files\Content.IE5\GIYM0IHI\MC9003105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5" y="4357688"/>
            <a:ext cx="1746250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 descr="C:\Documents and Settings\Fujitsu-Siemens\Local Settings\Temporary Internet Files\Content.IE5\5I15702U\MC90030363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500" y="4572000"/>
            <a:ext cx="1724025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1" descr="C:\Documents and Settings\Fujitsu-Siemens\Local Settings\Temporary Internet Files\Content.IE5\TG2ZS2DV\MC90015095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750" y="4357688"/>
            <a:ext cx="163195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" descr="C:\Documents and Settings\Fujitsu-Siemens\Local Settings\Temporary Internet Files\Content.IE5\Q0AO16MH\MC90043533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6000" y="3286125"/>
            <a:ext cx="86360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357188" y="2214563"/>
            <a:ext cx="7772400" cy="1470025"/>
          </a:xfrm>
          <a:solidFill>
            <a:schemeClr val="bg1"/>
          </a:solidFill>
        </p:spPr>
        <p:txBody>
          <a:bodyPr/>
          <a:lstStyle/>
          <a:p>
            <a:r>
              <a:rPr lang="cs-CZ" smtClean="0"/>
              <a:t>Kmitající těleso vydává zvuk.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57313" y="285750"/>
            <a:ext cx="6400800" cy="1752600"/>
          </a:xfrm>
          <a:solidFill>
            <a:schemeClr val="accent2">
              <a:lumMod val="5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Zvuk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57188" y="4143375"/>
            <a:ext cx="7772400" cy="1470025"/>
          </a:xfrm>
          <a:prstGeom prst="rect">
            <a:avLst/>
          </a:prstGeom>
          <a:solidFill>
            <a:schemeClr val="bg1"/>
          </a:solidFill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Při nepravidelném kmitání vzniká  hluk.</a:t>
            </a:r>
          </a:p>
        </p:txBody>
      </p:sp>
      <p:pic>
        <p:nvPicPr>
          <p:cNvPr id="18436" name="Picture 8" descr="C:\Documents and Settings\Fujitsu-Siemens\Local Settings\Temporary Internet Files\Content.IE5\51DDXRQI\MC9002909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310169">
            <a:off x="6100763" y="4894263"/>
            <a:ext cx="2135187" cy="210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rot="16200000" flipH="1">
            <a:off x="8001000" y="5214938"/>
            <a:ext cx="1214438" cy="214312"/>
          </a:xfrm>
          <a:prstGeom prst="straightConnector1">
            <a:avLst/>
          </a:prstGeom>
          <a:ln w="47625">
            <a:solidFill>
              <a:schemeClr val="accent2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Podnadpis 2"/>
          <p:cNvSpPr txBox="1">
            <a:spLocks/>
          </p:cNvSpPr>
          <p:nvPr/>
        </p:nvSpPr>
        <p:spPr bwMode="auto">
          <a:xfrm>
            <a:off x="214313" y="4786313"/>
            <a:ext cx="7715250" cy="1752600"/>
          </a:xfrm>
          <a:prstGeom prst="rect">
            <a:avLst/>
          </a:prstGeom>
          <a:solidFill>
            <a:schemeClr val="bg1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>
                <a:latin typeface="Calibri" pitchFamily="34" charset="0"/>
              </a:rPr>
              <a:t>Když těleso kmitá s vyšší frekvencí říkáme, že vydává vyšší tón.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285750" y="3357563"/>
            <a:ext cx="7715250" cy="8302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Například napnutá struna, kmitající tyč, deska, sloupec vzduchu apod.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85750" y="1214438"/>
            <a:ext cx="7772400" cy="1470025"/>
          </a:xfrm>
          <a:prstGeom prst="rect">
            <a:avLst/>
          </a:prstGeom>
          <a:solidFill>
            <a:schemeClr val="bg1"/>
          </a:solidFill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Při harmonickém kmitání vzniká tón.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625" y="357188"/>
            <a:ext cx="1857375" cy="769937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bg1"/>
                </a:solidFill>
                <a:latin typeface="+mn-lt"/>
                <a:cs typeface="+mn-cs"/>
              </a:rPr>
              <a:t>Tón</a:t>
            </a:r>
            <a:endParaRPr lang="cs-CZ" sz="4400" dirty="0">
              <a:solidFill>
                <a:schemeClr val="bg1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4"/>
          <p:cNvSpPr txBox="1">
            <a:spLocks noChangeArrowheads="1"/>
          </p:cNvSpPr>
          <p:nvPr/>
        </p:nvSpPr>
        <p:spPr bwMode="auto">
          <a:xfrm>
            <a:off x="428625" y="357188"/>
            <a:ext cx="2357438" cy="6461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Ladička – kmitá zvláštní tvar zahnuté tyče</a:t>
            </a:r>
          </a:p>
        </p:txBody>
      </p:sp>
      <p:sp>
        <p:nvSpPr>
          <p:cNvPr id="20482" name="TextovéPole 5"/>
          <p:cNvSpPr txBox="1">
            <a:spLocks noChangeArrowheads="1"/>
          </p:cNvSpPr>
          <p:nvPr/>
        </p:nvSpPr>
        <p:spPr bwMode="auto">
          <a:xfrm>
            <a:off x="3214688" y="357188"/>
            <a:ext cx="2214562" cy="6461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Píšťala - kmitá sloupec vzduchu</a:t>
            </a:r>
          </a:p>
        </p:txBody>
      </p:sp>
      <p:sp>
        <p:nvSpPr>
          <p:cNvPr id="20483" name="TextovéPole 6"/>
          <p:cNvSpPr txBox="1">
            <a:spLocks noChangeArrowheads="1"/>
          </p:cNvSpPr>
          <p:nvPr/>
        </p:nvSpPr>
        <p:spPr bwMode="auto">
          <a:xfrm>
            <a:off x="3714750" y="4071938"/>
            <a:ext cx="2214563" cy="6461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Monochord - kmitá struna</a:t>
            </a:r>
          </a:p>
        </p:txBody>
      </p:sp>
      <p:pic>
        <p:nvPicPr>
          <p:cNvPr id="8" name="Obrázek 7" descr="červen2013 675.jpg"/>
          <p:cNvPicPr>
            <a:picLocks noChangeAspect="1"/>
          </p:cNvPicPr>
          <p:nvPr/>
        </p:nvPicPr>
        <p:blipFill>
          <a:blip r:embed="rId2" cstate="print"/>
          <a:srcRect l="33594" t="3125" r="34375" b="13541"/>
          <a:stretch>
            <a:fillRect/>
          </a:stretch>
        </p:blipFill>
        <p:spPr>
          <a:xfrm>
            <a:off x="714348" y="1214422"/>
            <a:ext cx="1576102" cy="307531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červen2013 670.jpg"/>
          <p:cNvPicPr>
            <a:picLocks noChangeAspect="1"/>
          </p:cNvPicPr>
          <p:nvPr/>
        </p:nvPicPr>
        <p:blipFill>
          <a:blip r:embed="rId3" cstate="print"/>
          <a:srcRect t="20833" b="54167"/>
          <a:stretch>
            <a:fillRect/>
          </a:stretch>
        </p:blipFill>
        <p:spPr>
          <a:xfrm>
            <a:off x="785786" y="5000636"/>
            <a:ext cx="8001000" cy="150019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 descr="červen2013 671.jpg"/>
          <p:cNvPicPr>
            <a:picLocks noChangeAspect="1"/>
          </p:cNvPicPr>
          <p:nvPr/>
        </p:nvPicPr>
        <p:blipFill>
          <a:blip r:embed="rId4" cstate="print"/>
          <a:srcRect l="3906" t="29167" b="29166"/>
          <a:stretch>
            <a:fillRect/>
          </a:stretch>
        </p:blipFill>
        <p:spPr>
          <a:xfrm>
            <a:off x="2857488" y="1214422"/>
            <a:ext cx="5857884" cy="190501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červen2013 670.jpg"/>
          <p:cNvPicPr>
            <a:picLocks noChangeAspect="1"/>
          </p:cNvPicPr>
          <p:nvPr/>
        </p:nvPicPr>
        <p:blipFill>
          <a:blip r:embed="rId2" cstate="print"/>
          <a:srcRect t="20833" b="59375"/>
          <a:stretch>
            <a:fillRect/>
          </a:stretch>
        </p:blipFill>
        <p:spPr>
          <a:xfrm>
            <a:off x="357158" y="2643182"/>
            <a:ext cx="8143932" cy="107157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1506" name="TextovéPole 6"/>
          <p:cNvSpPr txBox="1">
            <a:spLocks noChangeArrowheads="1"/>
          </p:cNvSpPr>
          <p:nvPr/>
        </p:nvSpPr>
        <p:spPr bwMode="auto">
          <a:xfrm>
            <a:off x="428625" y="285750"/>
            <a:ext cx="8358188" cy="4619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Monochord</a:t>
            </a:r>
          </a:p>
        </p:txBody>
      </p:sp>
      <p:sp>
        <p:nvSpPr>
          <p:cNvPr id="21507" name="TextovéPole 13"/>
          <p:cNvSpPr txBox="1">
            <a:spLocks noChangeArrowheads="1"/>
          </p:cNvSpPr>
          <p:nvPr/>
        </p:nvSpPr>
        <p:spPr bwMode="auto">
          <a:xfrm>
            <a:off x="285750" y="714375"/>
            <a:ext cx="8215313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Když (při stejném napnutí struny) zkrátíme délku kmitající části struny na polovinu, zvětší se kmitočet struny dvojnásobně. Struna bude vydávat vyšší tón.</a:t>
            </a:r>
          </a:p>
        </p:txBody>
      </p:sp>
      <p:sp>
        <p:nvSpPr>
          <p:cNvPr id="21508" name="TextovéPole 14"/>
          <p:cNvSpPr txBox="1">
            <a:spLocks noChangeArrowheads="1"/>
          </p:cNvSpPr>
          <p:nvPr/>
        </p:nvSpPr>
        <p:spPr bwMode="auto">
          <a:xfrm>
            <a:off x="214313" y="4500563"/>
            <a:ext cx="8215312" cy="830262"/>
          </a:xfrm>
          <a:prstGeom prst="rect">
            <a:avLst/>
          </a:prstGeom>
          <a:solidFill>
            <a:schemeClr val="bg1"/>
          </a:solidFill>
          <a:ln w="25400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Když  zkrátíme délku kmitajícího sloupce vzduchu,  bude flétna vydávat vyšší tón.</a:t>
            </a:r>
          </a:p>
        </p:txBody>
      </p:sp>
      <p:pic>
        <p:nvPicPr>
          <p:cNvPr id="21509" name="Picture 2" descr="C:\Documents and Settings\Fujitsu-Siemens\Local Settings\Temporary Internet Files\Content.IE5\V1FUR70O\MC9003053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63" y="5429250"/>
            <a:ext cx="4429125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červen2013 670.jpg"/>
          <p:cNvPicPr>
            <a:picLocks noChangeAspect="1"/>
          </p:cNvPicPr>
          <p:nvPr/>
        </p:nvPicPr>
        <p:blipFill>
          <a:blip r:embed="rId2" cstate="print"/>
          <a:srcRect t="20833" b="59375"/>
          <a:stretch>
            <a:fillRect/>
          </a:stretch>
        </p:blipFill>
        <p:spPr>
          <a:xfrm>
            <a:off x="357158" y="2857496"/>
            <a:ext cx="8143932" cy="107157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285750" y="4357688"/>
            <a:ext cx="8215313" cy="83026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Když posuneme pražec podle obrázku bude struna vydávat vyšší nebo nižší tón? Odpověď odůvodni.</a:t>
            </a:r>
          </a:p>
        </p:txBody>
      </p:sp>
      <p:sp>
        <p:nvSpPr>
          <p:cNvPr id="5" name="Zahnutá šipka nahoru 4"/>
          <p:cNvSpPr/>
          <p:nvPr/>
        </p:nvSpPr>
        <p:spPr>
          <a:xfrm>
            <a:off x="2214563" y="3714750"/>
            <a:ext cx="2928937" cy="57150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6146" name="Picture 2" descr="C:\Documents and Settings\Fujitsu-Siemens\Local Settings\Temporary Internet Files\Content.IE5\GIYM0IHI\MC900379331[1].wmf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58016" y="285728"/>
            <a:ext cx="1389888" cy="182514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</p:pic>
      <p:sp>
        <p:nvSpPr>
          <p:cNvPr id="22533" name="TextovéPole 6"/>
          <p:cNvSpPr txBox="1">
            <a:spLocks noChangeArrowheads="1"/>
          </p:cNvSpPr>
          <p:nvPr/>
        </p:nvSpPr>
        <p:spPr bwMode="auto">
          <a:xfrm>
            <a:off x="357188" y="357188"/>
            <a:ext cx="5643562" cy="830262"/>
          </a:xfrm>
          <a:prstGeom prst="rect">
            <a:avLst/>
          </a:prstGeom>
          <a:noFill/>
          <a:ln w="25400">
            <a:solidFill>
              <a:srgbClr val="6633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Která z píšťal bude vydávat vyšší tón  </a:t>
            </a:r>
          </a:p>
          <a:p>
            <a:r>
              <a:rPr lang="cs-CZ" sz="2400">
                <a:latin typeface="Calibri" pitchFamily="34" charset="0"/>
              </a:rPr>
              <a:t>1. nebo 2.? Odpověď odůvodni.</a:t>
            </a:r>
          </a:p>
        </p:txBody>
      </p:sp>
      <p:sp>
        <p:nvSpPr>
          <p:cNvPr id="22534" name="TextovéPole 7"/>
          <p:cNvSpPr txBox="1">
            <a:spLocks noChangeArrowheads="1"/>
          </p:cNvSpPr>
          <p:nvPr/>
        </p:nvSpPr>
        <p:spPr bwMode="auto">
          <a:xfrm>
            <a:off x="6929438" y="2214563"/>
            <a:ext cx="285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1</a:t>
            </a:r>
          </a:p>
        </p:txBody>
      </p:sp>
      <p:sp>
        <p:nvSpPr>
          <p:cNvPr id="22535" name="TextovéPole 8"/>
          <p:cNvSpPr txBox="1">
            <a:spLocks noChangeArrowheads="1"/>
          </p:cNvSpPr>
          <p:nvPr/>
        </p:nvSpPr>
        <p:spPr bwMode="auto">
          <a:xfrm>
            <a:off x="7786688" y="2214563"/>
            <a:ext cx="285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2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5400000" flipH="1" flipV="1">
            <a:off x="6465093" y="1821657"/>
            <a:ext cx="1071563" cy="285750"/>
          </a:xfrm>
          <a:prstGeom prst="straightConnector1">
            <a:avLst/>
          </a:prstGeom>
          <a:ln w="317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22535" idx="3"/>
          </p:cNvCxnSpPr>
          <p:nvPr/>
        </p:nvCxnSpPr>
        <p:spPr>
          <a:xfrm flipH="1" flipV="1">
            <a:off x="8001000" y="2071688"/>
            <a:ext cx="71438" cy="373062"/>
          </a:xfrm>
          <a:prstGeom prst="straightConnector1">
            <a:avLst/>
          </a:prstGeom>
          <a:ln w="317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85750" y="5429250"/>
            <a:ext cx="8143875" cy="120015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Vyšší tón bude vydávat píšťala 1. (Kratší délka vzduchového sloupce - vyšší kmitočet.)</a:t>
            </a:r>
          </a:p>
          <a:p>
            <a:r>
              <a:rPr lang="cs-CZ" sz="2400" b="1">
                <a:latin typeface="Calibri" pitchFamily="34" charset="0"/>
              </a:rPr>
              <a:t>Struna po zkrácení kmitá s vyšším kmitočtem, má vyšší tón.</a:t>
            </a:r>
            <a:r>
              <a:rPr lang="cs-CZ" sz="2400">
                <a:latin typeface="Calibri" pitchFamily="34" charset="0"/>
              </a:rPr>
              <a:t>         </a:t>
            </a:r>
            <a:r>
              <a:rPr lang="cs-CZ">
                <a:latin typeface="Calibri" pitchFamily="34" charset="0"/>
              </a:rPr>
              <a:t>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ctrTitle"/>
          </p:nvPr>
        </p:nvSpPr>
        <p:spPr>
          <a:xfrm>
            <a:off x="357188" y="357188"/>
            <a:ext cx="8429625" cy="1470025"/>
          </a:xfrm>
          <a:solidFill>
            <a:schemeClr val="bg1"/>
          </a:solidFill>
        </p:spPr>
        <p:txBody>
          <a:bodyPr/>
          <a:lstStyle/>
          <a:p>
            <a:r>
              <a:rPr lang="cs-CZ" smtClean="0"/>
              <a:t>Jak vzniká zvuk?</a:t>
            </a:r>
          </a:p>
        </p:txBody>
      </p:sp>
      <p:sp>
        <p:nvSpPr>
          <p:cNvPr id="23554" name="Podnadpis 2"/>
          <p:cNvSpPr>
            <a:spLocks noGrp="1"/>
          </p:cNvSpPr>
          <p:nvPr>
            <p:ph type="subTitle" idx="1"/>
          </p:nvPr>
        </p:nvSpPr>
        <p:spPr>
          <a:xfrm>
            <a:off x="2357438" y="2357438"/>
            <a:ext cx="6400800" cy="1071562"/>
          </a:xfrm>
          <a:solidFill>
            <a:schemeClr val="bg1"/>
          </a:solidFill>
          <a:ln w="25400">
            <a:solidFill>
              <a:srgbClr val="663300"/>
            </a:solidFill>
          </a:ln>
        </p:spPr>
        <p:txBody>
          <a:bodyPr/>
          <a:lstStyle/>
          <a:p>
            <a:r>
              <a:rPr lang="cs-CZ" sz="2800" smtClean="0">
                <a:solidFill>
                  <a:schemeClr val="tx1"/>
                </a:solidFill>
              </a:rPr>
              <a:t>U každého nástroje uveďte, jaké kmitající těleso je zdrojem zvuku. </a:t>
            </a:r>
          </a:p>
        </p:txBody>
      </p:sp>
      <p:pic>
        <p:nvPicPr>
          <p:cNvPr id="1026" name="Picture 2" descr="C:\Documents and Settings\Fujitsu-Siemens\Local Settings\Temporary Internet Files\Content.IE5\ZL4VJKRS\MC90019516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4572008"/>
            <a:ext cx="1437437" cy="183703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Documents and Settings\Fujitsu-Siemens\Local Settings\Temporary Internet Files\Content.IE5\7ASIVSDP\MC9001951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0566" y="1071546"/>
            <a:ext cx="1912068" cy="100013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3557" name="TextovéPole 6"/>
          <p:cNvSpPr txBox="1">
            <a:spLocks noChangeArrowheads="1"/>
          </p:cNvSpPr>
          <p:nvPr/>
        </p:nvSpPr>
        <p:spPr bwMode="auto">
          <a:xfrm>
            <a:off x="2286000" y="3500438"/>
            <a:ext cx="1357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Flétna - </a:t>
            </a:r>
          </a:p>
          <a:p>
            <a:r>
              <a:rPr lang="cs-CZ" sz="2400">
                <a:latin typeface="Calibri" pitchFamily="34" charset="0"/>
              </a:rPr>
              <a:t>Harfa –</a:t>
            </a:r>
          </a:p>
          <a:p>
            <a:r>
              <a:rPr lang="cs-CZ" sz="2400">
                <a:latin typeface="Calibri" pitchFamily="34" charset="0"/>
              </a:rPr>
              <a:t>Činely-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86188" y="3500438"/>
            <a:ext cx="24288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Sloupec vzduchu</a:t>
            </a:r>
          </a:p>
          <a:p>
            <a:r>
              <a:rPr lang="cs-CZ" sz="2400">
                <a:latin typeface="Calibri" pitchFamily="34" charset="0"/>
              </a:rPr>
              <a:t>Struna </a:t>
            </a:r>
          </a:p>
          <a:p>
            <a:r>
              <a:rPr lang="cs-CZ" sz="2400">
                <a:latin typeface="Calibri" pitchFamily="34" charset="0"/>
              </a:rPr>
              <a:t>Deska</a:t>
            </a:r>
          </a:p>
        </p:txBody>
      </p:sp>
      <p:pic>
        <p:nvPicPr>
          <p:cNvPr id="4" name="Picture 2" descr="C:\Documents and Settings\Fujitsu-Siemens\Local Settings\Temporary Internet Files\Content.IE5\7ASIVSDP\MC9003564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49988" y="4375150"/>
            <a:ext cx="1658937" cy="170338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ctrTitle"/>
          </p:nvPr>
        </p:nvSpPr>
        <p:spPr>
          <a:xfrm>
            <a:off x="428625" y="142875"/>
            <a:ext cx="8215313" cy="1470025"/>
          </a:xfrm>
        </p:spPr>
        <p:txBody>
          <a:bodyPr/>
          <a:lstStyle/>
          <a:p>
            <a:r>
              <a:rPr lang="cs-CZ" smtClean="0"/>
              <a:t>Šíření zvuku</a:t>
            </a:r>
          </a:p>
        </p:txBody>
      </p:sp>
      <p:sp>
        <p:nvSpPr>
          <p:cNvPr id="24578" name="Podnadpis 2"/>
          <p:cNvSpPr>
            <a:spLocks noGrp="1"/>
          </p:cNvSpPr>
          <p:nvPr>
            <p:ph type="subTitle" idx="1"/>
          </p:nvPr>
        </p:nvSpPr>
        <p:spPr>
          <a:xfrm>
            <a:off x="285750" y="1785938"/>
            <a:ext cx="8215313" cy="785812"/>
          </a:xfrm>
          <a:solidFill>
            <a:srgbClr val="663300"/>
          </a:solidFill>
        </p:spPr>
        <p:txBody>
          <a:bodyPr/>
          <a:lstStyle/>
          <a:p>
            <a:r>
              <a:rPr lang="cs-CZ" sz="4000" smtClean="0">
                <a:solidFill>
                  <a:schemeClr val="bg1"/>
                </a:solidFill>
              </a:rPr>
              <a:t>Zvuk se šíří v pružném prostředí.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142875" y="2714625"/>
            <a:ext cx="69294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 Zvuk se šíří ve vzduchu, ve vodě, v pevných látkách(kovy, dřevo).</a:t>
            </a:r>
          </a:p>
        </p:txBody>
      </p:sp>
      <p:sp>
        <p:nvSpPr>
          <p:cNvPr id="24580" name="TextovéPole 4"/>
          <p:cNvSpPr txBox="1">
            <a:spLocks noChangeArrowheads="1"/>
          </p:cNvSpPr>
          <p:nvPr/>
        </p:nvSpPr>
        <p:spPr bwMode="auto">
          <a:xfrm>
            <a:off x="214313" y="3643313"/>
            <a:ext cx="6429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Špatně se šíří v sypkých a pěnových látkách.</a:t>
            </a:r>
          </a:p>
        </p:txBody>
      </p:sp>
      <p:sp>
        <p:nvSpPr>
          <p:cNvPr id="24581" name="TextovéPole 5"/>
          <p:cNvSpPr txBox="1">
            <a:spLocks noChangeArrowheads="1"/>
          </p:cNvSpPr>
          <p:nvPr/>
        </p:nvSpPr>
        <p:spPr bwMode="auto">
          <a:xfrm>
            <a:off x="214313" y="4429125"/>
            <a:ext cx="6429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Nešíří se ve vakuu.</a:t>
            </a:r>
          </a:p>
        </p:txBody>
      </p:sp>
      <p:pic>
        <p:nvPicPr>
          <p:cNvPr id="1026" name="Picture 2" descr="C:\Documents and Settings\Fujitsu-Siemens\Local Settings\Temporary Internet Files\Content.IE5\7ASIVSDP\MC900304645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23698" t="23344"/>
          <a:stretch>
            <a:fillRect/>
          </a:stretch>
        </p:blipFill>
        <p:spPr bwMode="auto">
          <a:xfrm>
            <a:off x="7143768" y="3929066"/>
            <a:ext cx="1808683" cy="1844635"/>
          </a:xfrm>
          <a:prstGeom prst="rect">
            <a:avLst/>
          </a:prstGeom>
          <a:noFill/>
        </p:spPr>
      </p:pic>
      <p:pic>
        <p:nvPicPr>
          <p:cNvPr id="1027" name="Picture 3" descr="C:\Documents and Settings\Fujitsu-Siemens\Local Settings\Temporary Internet Files\Content.IE5\51DDXRQI\MC900240321[1].wmf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500694" y="5786454"/>
            <a:ext cx="714380" cy="918686"/>
          </a:xfrm>
          <a:prstGeom prst="rect">
            <a:avLst/>
          </a:prstGeom>
          <a:noFill/>
        </p:spPr>
      </p:pic>
      <p:sp>
        <p:nvSpPr>
          <p:cNvPr id="9" name="Zahnutá šipka nahoru 8"/>
          <p:cNvSpPr/>
          <p:nvPr/>
        </p:nvSpPr>
        <p:spPr>
          <a:xfrm rot="20384702">
            <a:off x="6146800" y="6089650"/>
            <a:ext cx="2084388" cy="57150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585" name="Obdélník 9"/>
          <p:cNvSpPr>
            <a:spLocks noChangeArrowheads="1"/>
          </p:cNvSpPr>
          <p:nvPr/>
        </p:nvSpPr>
        <p:spPr bwMode="auto">
          <a:xfrm>
            <a:off x="214313" y="5500688"/>
            <a:ext cx="6000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Když umístíme zvonek nebo budík pod zvon vývěvy a vysajeme vzduch, zvuk zvonku či budíku neslyšíme</a:t>
            </a:r>
            <a:r>
              <a:rPr lang="cs-CZ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8.14061E-7 C 0.00886 0.01387 0.01772 0.02798 0.03091 0.03469 C 0.04411 0.04139 0.06181 0.04139 0.079 0.03954 C 0.09619 0.03769 0.11893 0.03122 0.13456 0.02312 C 0.15018 0.01503 0.16251 0.00693 0.17292 -0.00972 C 0.18334 -0.02637 0.19237 -0.05898 0.19758 -0.07725 C 0.20279 -0.09552 0.20313 -0.10777 0.20365 -0.12003 " pathEditMode="relative" ptsTypes="aaaaa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1"/>
          <p:cNvSpPr>
            <a:spLocks noChangeArrowheads="1"/>
          </p:cNvSpPr>
          <p:nvPr/>
        </p:nvSpPr>
        <p:spPr bwMode="auto">
          <a:xfrm>
            <a:off x="285750" y="142875"/>
            <a:ext cx="4929188" cy="1077913"/>
          </a:xfrm>
          <a:prstGeom prst="rect">
            <a:avLst/>
          </a:prstGeom>
          <a:solidFill>
            <a:srgbClr val="542F18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chemeClr val="bg1"/>
                </a:solidFill>
                <a:latin typeface="Calibri" pitchFamily="34" charset="0"/>
              </a:rPr>
              <a:t>Jak  se šíří zvuk v různých prostředích?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285750" y="1571625"/>
            <a:ext cx="542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Ve vzduchu se zvuk šíří rychlostí 340 m/s.</a:t>
            </a:r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357188" y="2714625"/>
            <a:ext cx="5286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Ve  vodě se zvuk šíří větší rychlostí </a:t>
            </a:r>
          </a:p>
          <a:p>
            <a:r>
              <a:rPr lang="cs-CZ" sz="2400">
                <a:latin typeface="Calibri" pitchFamily="34" charset="0"/>
              </a:rPr>
              <a:t>(1500 m/s). </a:t>
            </a:r>
          </a:p>
        </p:txBody>
      </p:sp>
      <p:pic>
        <p:nvPicPr>
          <p:cNvPr id="25604" name="Picture 4" descr="C:\Documents and Settings\Fujitsu-Siemens\Local Settings\Temporary Internet Files\Content.IE5\TX1IFBFF\MP9002893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4786313"/>
            <a:ext cx="2259012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6" descr="C:\Documents and Settings\Fujitsu-Siemens\Local Settings\Temporary Internet Files\Content.IE5\51DDXRQI\MC9003346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13" y="2071688"/>
            <a:ext cx="1851025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10" descr="C:\Documents and Settings\Fujitsu-Siemens\Local Settings\Temporary Internet Files\Content.IE5\MEN7NW0J\MC90033149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75" y="285750"/>
            <a:ext cx="1808163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14" descr="C:\Documents and Settings\Fujitsu-Siemens\Local Settings\Temporary Internet Files\Content.IE5\0HT28LZO\MC9003549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3" y="142875"/>
            <a:ext cx="1835150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Obdélník 18"/>
          <p:cNvSpPr>
            <a:spLocks noChangeArrowheads="1"/>
          </p:cNvSpPr>
          <p:nvPr/>
        </p:nvSpPr>
        <p:spPr bwMode="auto">
          <a:xfrm>
            <a:off x="500063" y="4857750"/>
            <a:ext cx="5286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 kovech se šíří ještě větší rychlostí</a:t>
            </a:r>
          </a:p>
          <a:p>
            <a:r>
              <a:rPr lang="cs-CZ" sz="2400">
                <a:latin typeface="Calibri" pitchFamily="34" charset="0"/>
              </a:rPr>
              <a:t>(5000 m/s).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214313" y="357188"/>
            <a:ext cx="7715250" cy="1200150"/>
          </a:xfrm>
          <a:prstGeom prst="rect">
            <a:avLst/>
          </a:prstGeom>
          <a:noFill/>
          <a:ln w="25400">
            <a:solidFill>
              <a:srgbClr val="542F18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Příklad:</a:t>
            </a:r>
          </a:p>
          <a:p>
            <a:r>
              <a:rPr lang="cs-CZ" sz="2400">
                <a:latin typeface="Calibri" pitchFamily="34" charset="0"/>
              </a:rPr>
              <a:t>Při závodech jsme zaslechli ránu ze startovací pistole za 2 s po spatření záblesku z pistole. Jak daleko od nás je startér?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14313" y="1595438"/>
            <a:ext cx="7929562" cy="520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Řešení:</a:t>
            </a:r>
          </a:p>
          <a:p>
            <a:r>
              <a:rPr lang="cs-CZ" sz="2400">
                <a:latin typeface="Calibri" pitchFamily="34" charset="0"/>
              </a:rPr>
              <a:t>Protože se světlo šíří velkou rychlostí přibližně 300 000 km/s, budeme okamžik výstřelu považovat za současný </a:t>
            </a:r>
            <a:r>
              <a:rPr lang="cs-CZ" sz="2400"/>
              <a:t>                              </a:t>
            </a:r>
            <a:r>
              <a:rPr lang="cs-CZ" sz="2400">
                <a:latin typeface="Calibri" pitchFamily="34" charset="0"/>
              </a:rPr>
              <a:t>s okamžikem spatření záblesku.</a:t>
            </a:r>
          </a:p>
          <a:p>
            <a:r>
              <a:rPr lang="cs-CZ" sz="2400">
                <a:latin typeface="Calibri" pitchFamily="34" charset="0"/>
              </a:rPr>
              <a:t>Máme tedy vypočítat, jakou vzdálenost urazí zvuk ve vzduchu za 2 s.</a:t>
            </a:r>
          </a:p>
          <a:p>
            <a:r>
              <a:rPr lang="cs-CZ" sz="2400">
                <a:latin typeface="Calibri" pitchFamily="34" charset="0"/>
              </a:rPr>
              <a:t>v = 340 m/s</a:t>
            </a:r>
          </a:p>
          <a:p>
            <a:r>
              <a:rPr lang="cs-CZ" sz="2400">
                <a:latin typeface="Calibri" pitchFamily="34" charset="0"/>
              </a:rPr>
              <a:t>t = 2 s</a:t>
            </a:r>
          </a:p>
          <a:p>
            <a:r>
              <a:rPr lang="cs-CZ" sz="2400" u="sng">
                <a:latin typeface="Calibri" pitchFamily="34" charset="0"/>
              </a:rPr>
              <a:t>s = ? m           </a:t>
            </a:r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r>
              <a:rPr lang="cs-CZ" sz="2400">
                <a:latin typeface="Calibri" pitchFamily="34" charset="0"/>
              </a:rPr>
              <a:t> Dráhu vypočítáme:</a:t>
            </a:r>
          </a:p>
          <a:p>
            <a:r>
              <a:rPr lang="cs-CZ" sz="2400">
                <a:latin typeface="Calibri" pitchFamily="34" charset="0"/>
              </a:rPr>
              <a:t>s= v . t</a:t>
            </a:r>
          </a:p>
          <a:p>
            <a:r>
              <a:rPr lang="cs-CZ" sz="2400">
                <a:latin typeface="Calibri" pitchFamily="34" charset="0"/>
              </a:rPr>
              <a:t>s= 340 . 2</a:t>
            </a:r>
          </a:p>
          <a:p>
            <a:r>
              <a:rPr lang="cs-CZ" sz="2400">
                <a:latin typeface="Calibri" pitchFamily="34" charset="0"/>
              </a:rPr>
              <a:t>s= 680 m</a:t>
            </a:r>
          </a:p>
          <a:p>
            <a:r>
              <a:rPr lang="cs-CZ" sz="2400" u="sng">
                <a:latin typeface="Calibri" pitchFamily="34" charset="0"/>
              </a:rPr>
              <a:t>Startér je od nás vzdálen 680 m.</a:t>
            </a:r>
          </a:p>
        </p:txBody>
      </p:sp>
      <p:pic>
        <p:nvPicPr>
          <p:cNvPr id="2050" name="Picture 2" descr="C:\Documents and Settings\Fujitsu-Siemens\Local Settings\Temporary Internet Files\Content.IE5\Q0AO16MH\MC9002175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3500438"/>
            <a:ext cx="1852613" cy="2371725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428625" y="642938"/>
            <a:ext cx="7929563" cy="1200150"/>
          </a:xfrm>
          <a:prstGeom prst="rect">
            <a:avLst/>
          </a:prstGeom>
          <a:noFill/>
          <a:ln w="25400">
            <a:solidFill>
              <a:srgbClr val="542F18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Příklad:</a:t>
            </a:r>
          </a:p>
          <a:p>
            <a:r>
              <a:rPr lang="cs-CZ" sz="2400">
                <a:latin typeface="Calibri" pitchFamily="34" charset="0"/>
              </a:rPr>
              <a:t>Jak hluboké je jezero, když se odražený signál od dna vrátil za 0,5 s?</a:t>
            </a:r>
          </a:p>
        </p:txBody>
      </p:sp>
      <p:pic>
        <p:nvPicPr>
          <p:cNvPr id="27650" name="Picture 5" descr="C:\Documents and Settings\Fujitsu-Siemens\Local Settings\Temporary Internet Files\Content.IE5\0HT28LZO\MC9000982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2143125"/>
            <a:ext cx="1827213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2000250"/>
            <a:ext cx="600075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(Signál přístroje urazí dvojnásobnou vzdálenost.  Od vysílače ke dnu a zpět. Hloubka je poloviční než dráha signálu.)</a:t>
            </a:r>
          </a:p>
          <a:p>
            <a:r>
              <a:rPr lang="cs-CZ" sz="2400">
                <a:latin typeface="Calibri" pitchFamily="34" charset="0"/>
              </a:rPr>
              <a:t>t = 0,5 s</a:t>
            </a:r>
          </a:p>
          <a:p>
            <a:r>
              <a:rPr lang="cs-CZ" sz="2400">
                <a:latin typeface="Calibri" pitchFamily="34" charset="0"/>
              </a:rPr>
              <a:t>v = 1500 m/s (Rychlost šíření zvuku ve vodě.)</a:t>
            </a:r>
          </a:p>
          <a:p>
            <a:r>
              <a:rPr lang="cs-CZ" sz="2400" u="sng">
                <a:latin typeface="Calibri" pitchFamily="34" charset="0"/>
              </a:rPr>
              <a:t>s  = ?m           </a:t>
            </a:r>
            <a:r>
              <a:rPr lang="cs-CZ" sz="2400" u="sng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r>
              <a:rPr lang="cs-CZ" sz="2400">
                <a:latin typeface="Calibri" pitchFamily="34" charset="0"/>
              </a:rPr>
              <a:t>s= v . t</a:t>
            </a:r>
          </a:p>
          <a:p>
            <a:r>
              <a:rPr lang="cs-CZ" sz="2400">
                <a:latin typeface="Calibri" pitchFamily="34" charset="0"/>
              </a:rPr>
              <a:t>s= 0,5 . 1500</a:t>
            </a:r>
          </a:p>
          <a:p>
            <a:r>
              <a:rPr lang="cs-CZ" sz="2400">
                <a:latin typeface="Calibri" pitchFamily="34" charset="0"/>
              </a:rPr>
              <a:t>s= 750 m</a:t>
            </a:r>
          </a:p>
          <a:p>
            <a:r>
              <a:rPr lang="cs-CZ" sz="2400">
                <a:latin typeface="Calibri" pitchFamily="34" charset="0"/>
              </a:rPr>
              <a:t>h = s : 2</a:t>
            </a:r>
          </a:p>
          <a:p>
            <a:r>
              <a:rPr lang="cs-CZ" sz="2400">
                <a:latin typeface="Calibri" pitchFamily="34" charset="0"/>
              </a:rPr>
              <a:t>h = 375 m</a:t>
            </a:r>
          </a:p>
          <a:p>
            <a:r>
              <a:rPr lang="cs-CZ" sz="2400" u="sng">
                <a:latin typeface="Calibri" pitchFamily="34" charset="0"/>
              </a:rPr>
              <a:t>Hloubka jezera je 375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357188" y="571500"/>
            <a:ext cx="8215312" cy="1384300"/>
          </a:xfrm>
          <a:prstGeom prst="rect">
            <a:avLst/>
          </a:prstGeom>
          <a:noFill/>
          <a:ln w="25400">
            <a:solidFill>
              <a:srgbClr val="6633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Příklad:</a:t>
            </a:r>
          </a:p>
          <a:p>
            <a:r>
              <a:rPr lang="cs-CZ" sz="2800">
                <a:latin typeface="Calibri" pitchFamily="34" charset="0"/>
              </a:rPr>
              <a:t>Komorní a (a 1) má kmitočet 440 Hz. Jakou má periodu?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2875" y="1928813"/>
            <a:ext cx="8429625" cy="338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 = 440 Hz</a:t>
            </a:r>
          </a:p>
          <a:p>
            <a:r>
              <a:rPr lang="cs-CZ" sz="2800" u="sng">
                <a:latin typeface="Calibri" pitchFamily="34" charset="0"/>
              </a:rPr>
              <a:t>T = ? </a:t>
            </a:r>
          </a:p>
          <a:p>
            <a:endParaRPr lang="cs-CZ" sz="2800" u="sng">
              <a:latin typeface="Calibri" pitchFamily="34" charset="0"/>
            </a:endParaRPr>
          </a:p>
          <a:p>
            <a:endParaRPr lang="cs-CZ" sz="2800" u="sng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T = 1 : 440</a:t>
            </a:r>
          </a:p>
          <a:p>
            <a:r>
              <a:rPr lang="cs-CZ" sz="2800">
                <a:latin typeface="Calibri" pitchFamily="34" charset="0"/>
              </a:rPr>
              <a:t>T = 0,002s </a:t>
            </a:r>
          </a:p>
          <a:p>
            <a:r>
              <a:rPr lang="cs-CZ" sz="2800" u="sng">
                <a:latin typeface="Calibri" pitchFamily="34" charset="0"/>
              </a:rPr>
              <a:t>Perioda komorního a je 0,002s.  </a:t>
            </a:r>
            <a:r>
              <a:rPr lang="cs-CZ" sz="2400" u="sng">
                <a:latin typeface="Calibri" pitchFamily="34" charset="0"/>
              </a:rPr>
              <a:t>           </a:t>
            </a:r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7188" y="2857500"/>
            <a:ext cx="895350" cy="876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8676" name="Picture 2" descr="C:\Documents and Settings\Fujitsu-Siemens\Local Settings\Temporary Internet Files\Content.IE5\MEN7NW0J\MC9002795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63" y="2214563"/>
            <a:ext cx="928687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3" descr="C:\Documents and Settings\Fujitsu-Siemens\Local Settings\Temporary Internet Files\Content.IE5\TX1IFBFF\MC9002868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75" y="1643063"/>
            <a:ext cx="2154238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Documents and Settings\Fujitsu-Siemens\Local Settings\Temporary Internet Files\Content.IE5\7ASIVSDP\MC900349645[1].wmf"/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857884" y="0"/>
            <a:ext cx="1812202" cy="1456099"/>
          </a:xfrm>
          <a:prstGeom prst="rect">
            <a:avLst/>
          </a:prstGeom>
          <a:noFill/>
        </p:spPr>
      </p:pic>
      <p:sp>
        <p:nvSpPr>
          <p:cNvPr id="29699" name="TextovéPole 4"/>
          <p:cNvSpPr txBox="1">
            <a:spLocks noChangeArrowheads="1"/>
          </p:cNvSpPr>
          <p:nvPr/>
        </p:nvSpPr>
        <p:spPr bwMode="auto">
          <a:xfrm>
            <a:off x="285750" y="2214563"/>
            <a:ext cx="55006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Člověk slyší zvuky s kmitočtem od </a:t>
            </a:r>
          </a:p>
          <a:p>
            <a:r>
              <a:rPr lang="cs-CZ" sz="2800">
                <a:latin typeface="Calibri" pitchFamily="34" charset="0"/>
              </a:rPr>
              <a:t>16 Hz do 20 kHz.</a:t>
            </a:r>
          </a:p>
        </p:txBody>
      </p:sp>
      <p:sp>
        <p:nvSpPr>
          <p:cNvPr id="29700" name="TextovéPole 6"/>
          <p:cNvSpPr txBox="1">
            <a:spLocks noChangeArrowheads="1"/>
          </p:cNvSpPr>
          <p:nvPr/>
        </p:nvSpPr>
        <p:spPr bwMode="auto">
          <a:xfrm>
            <a:off x="285750" y="571500"/>
            <a:ext cx="5214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Jaké zvuky slyší člověk?</a:t>
            </a:r>
          </a:p>
        </p:txBody>
      </p:sp>
      <p:sp>
        <p:nvSpPr>
          <p:cNvPr id="29701" name="TextovéPole 7"/>
          <p:cNvSpPr txBox="1">
            <a:spLocks noChangeArrowheads="1"/>
          </p:cNvSpPr>
          <p:nvPr/>
        </p:nvSpPr>
        <p:spPr bwMode="auto">
          <a:xfrm>
            <a:off x="214313" y="4143375"/>
            <a:ext cx="85725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Když zvuk dopadne na plochu, může být plochou odrážen nebo pohlcován.</a:t>
            </a:r>
          </a:p>
          <a:p>
            <a:r>
              <a:rPr lang="cs-CZ" sz="2800">
                <a:latin typeface="Calibri" pitchFamily="34" charset="0"/>
              </a:rPr>
              <a:t>Odráží větší plochy - toho se využívá v koncertních síních.</a:t>
            </a:r>
          </a:p>
          <a:p>
            <a:r>
              <a:rPr lang="cs-CZ" sz="2800">
                <a:latin typeface="Calibri" pitchFamily="34" charset="0"/>
              </a:rPr>
              <a:t>Pohlcují malé plochy, členité stěny, koberce, záclony. Toho se využívá k zmenšení nežádoucích odrazů zvuku a  tím ke zmenšení hluku.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35782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Zdroj obrázků: Galerie MS Office: </a:t>
            </a:r>
            <a:r>
              <a:rPr lang="cs-CZ" b="1" u="sng" dirty="0">
                <a:latin typeface="+mn-lt"/>
                <a:cs typeface="+mn-cs"/>
                <a:hlinkClick r:id="rId2"/>
              </a:rPr>
              <a:t>www.office.</a:t>
            </a:r>
            <a:r>
              <a:rPr lang="cs-CZ" b="1" u="sng" dirty="0" err="1">
                <a:latin typeface="+mn-lt"/>
                <a:cs typeface="+mn-cs"/>
                <a:hlinkClick r:id="rId2"/>
              </a:rPr>
              <a:t>microsoft.com</a:t>
            </a:r>
            <a:r>
              <a:rPr lang="cs-CZ" b="1" u="sng" dirty="0">
                <a:latin typeface="+mn-lt"/>
                <a:cs typeface="+mn-cs"/>
              </a:rPr>
              <a:t> 4/2013</a:t>
            </a:r>
            <a:endParaRPr lang="cs-CZ" b="1" u="sng" dirty="0">
              <a:blipFill>
                <a:blip r:embed="rId3"/>
                <a:tile tx="0" ty="0" sx="100000" sy="100000" flip="none" algn="tl"/>
              </a:blip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latin typeface="+mn-lt"/>
                <a:cs typeface="+mn-cs"/>
              </a:rPr>
              <a:t>a vlastní práce.</a:t>
            </a:r>
            <a:endParaRPr lang="cs-CZ" dirty="0">
              <a:latin typeface="+mn-lt"/>
              <a:cs typeface="+mn-cs"/>
            </a:endParaRPr>
          </a:p>
        </p:txBody>
      </p:sp>
      <p:pic>
        <p:nvPicPr>
          <p:cNvPr id="30722" name="Picture 3" descr="C:\Documents and Settings\Fujitsu-Siemens\Local Settings\Temporary Internet Files\Content.IE5\0HT28LZO\MC9003403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50" y="3429000"/>
            <a:ext cx="168116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4" descr="C:\Documents and Settings\Fujitsu-Siemens\Local Settings\Temporary Internet Files\Content.IE5\TX1IFBFF\MP90028933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14438" y="1285875"/>
            <a:ext cx="2259012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6" descr="C:\Documents and Settings\Fujitsu-Siemens\Local Settings\Temporary Internet Files\Content.IE5\Q0AO16MH\MC90043533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43563" y="1214438"/>
            <a:ext cx="86360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8" descr="C:\Documents and Settings\Fujitsu-Siemens\Local Settings\Temporary Internet Files\Content.IE5\GIYM0IHI\MC90037933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8" y="3143250"/>
            <a:ext cx="13906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536</Words>
  <Application>Microsoft Office PowerPoint</Application>
  <PresentationFormat>On-screen Show (4:3)</PresentationFormat>
  <Paragraphs>101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sady Office</vt:lpstr>
      <vt:lpstr>Snímek 1</vt:lpstr>
      <vt:lpstr>Anotace: PowerPointová prezentace názorně seznamuje žáky se vznikem a se šířením zvuku. </vt:lpstr>
      <vt:lpstr>Jak vzniká zvuk?</vt:lpstr>
      <vt:lpstr>Kmitající těleso vydává zvuk.</vt:lpstr>
      <vt:lpstr>Snímek 5</vt:lpstr>
      <vt:lpstr>Snímek 6</vt:lpstr>
      <vt:lpstr>Snímek 7</vt:lpstr>
      <vt:lpstr>Snímek 8</vt:lpstr>
      <vt:lpstr>Jak vzniká zvuk?</vt:lpstr>
      <vt:lpstr>Šíření zvuku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61</cp:revision>
  <dcterms:created xsi:type="dcterms:W3CDTF">2013-06-09T19:18:49Z</dcterms:created>
  <dcterms:modified xsi:type="dcterms:W3CDTF">2013-06-17T20:52:10Z</dcterms:modified>
</cp:coreProperties>
</file>