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1"/>
  </p:notesMasterIdLst>
  <p:sldIdLst>
    <p:sldId id="260" r:id="rId2"/>
    <p:sldId id="261" r:id="rId3"/>
    <p:sldId id="268" r:id="rId4"/>
    <p:sldId id="271" r:id="rId5"/>
    <p:sldId id="262" r:id="rId6"/>
    <p:sldId id="264" r:id="rId7"/>
    <p:sldId id="265" r:id="rId8"/>
    <p:sldId id="272" r:id="rId9"/>
    <p:sldId id="273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19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</a:t>
          </a:r>
          <a:r>
            <a:rPr lang="cs-CZ" sz="2000" smtClean="0"/>
            <a:t>:</a:t>
          </a:r>
          <a:r>
            <a:rPr lang="cs-CZ" sz="2000" baseline="0" smtClean="0"/>
            <a:t> VY_32_INOVACE_218_FYZIKA_ZVUK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a praktická škola Arkadie o. p. s.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Bc. Vladimíra </a:t>
          </a:r>
          <a:r>
            <a:rPr lang="cs-CZ" sz="2000" dirty="0" err="1" smtClean="0"/>
            <a:t>Benediktová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smtClean="0"/>
            <a:t>TÉMA: ZVUK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CZ.1.07./1.4.00/21.2257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8D355E72-0735-4DE1-81DB-E3797994BA80}" type="presOf" srcId="{D8197B8C-B260-4A16-BDF4-0947B075E274}" destId="{5A5FFA88-C948-4069-8E93-59FA12366E83}" srcOrd="1" destOrd="0" presId="urn:microsoft.com/office/officeart/2005/8/layout/target3"/>
    <dgm:cxn modelId="{1DE903E9-5A07-47BB-8BAC-364144E851B6}" type="presOf" srcId="{D8197B8C-B260-4A16-BDF4-0947B075E274}" destId="{25B08C86-7E15-44DC-BE7F-FFB55DD49D12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F7E387AB-7B3D-4F6E-BB71-961537EEB30E}" type="presOf" srcId="{B651F6E3-6281-48DB-9319-2AEAFDAE7572}" destId="{6BB5E863-4638-4E1D-BFDE-399D028AC4ED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CEBAB3E9-F6A8-49D8-80B5-ECAEA181FF59}" type="presOf" srcId="{757F3AB3-0718-4624-B441-E567A8F0AB56}" destId="{333A1088-737F-45CB-B68E-254E46348037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58A13599-47DD-4E0C-BEDE-3BC1BA2EDD1D}" type="presOf" srcId="{4C35D32F-0EAB-4CD7-82EE-45574DC2A586}" destId="{890E4F0B-2866-4A3F-A3C7-2A14B1797930}" srcOrd="1" destOrd="0" presId="urn:microsoft.com/office/officeart/2005/8/layout/target3"/>
    <dgm:cxn modelId="{6A6A9686-D417-4207-935E-8CB5A5ACAC66}" type="presOf" srcId="{D1D4F407-5343-4D3F-B5B9-D407B03CAEB4}" destId="{D005CE8C-CC26-4C3E-AC11-E15060ECD759}" srcOrd="0" destOrd="0" presId="urn:microsoft.com/office/officeart/2005/8/layout/target3"/>
    <dgm:cxn modelId="{93FCE8D6-7529-49A3-A4D4-30FC7E50BD71}" type="presOf" srcId="{B651F6E3-6281-48DB-9319-2AEAFDAE7572}" destId="{619D679B-A015-4ECF-8348-D1034C574F40}" srcOrd="0" destOrd="0" presId="urn:microsoft.com/office/officeart/2005/8/layout/target3"/>
    <dgm:cxn modelId="{BE372ADA-54FA-43A3-B872-D9D44991AC80}" type="presOf" srcId="{D1B46980-6531-4606-95E6-44980827E919}" destId="{6140AFEC-043D-4C43-A2F9-D0F5331DF3A3}" srcOrd="0" destOrd="0" presId="urn:microsoft.com/office/officeart/2005/8/layout/target3"/>
    <dgm:cxn modelId="{7ACAF219-758B-45C9-B20B-6A3DD68DADBB}" type="presOf" srcId="{4C35D32F-0EAB-4CD7-82EE-45574DC2A586}" destId="{8BEBB6EC-1DAA-4CAC-8A25-BC0FCBD5DBD5}" srcOrd="0" destOrd="0" presId="urn:microsoft.com/office/officeart/2005/8/layout/target3"/>
    <dgm:cxn modelId="{BDD4C273-6D3E-45E4-8566-0101D1C17639}" type="presOf" srcId="{D1B46980-6531-4606-95E6-44980827E919}" destId="{2BE915AB-18AA-4053-B92C-3BFC9ED204BB}" srcOrd="1" destOrd="0" presId="urn:microsoft.com/office/officeart/2005/8/layout/target3"/>
    <dgm:cxn modelId="{9AD315FB-BFA0-46BC-82B8-31B3093BD861}" type="presOf" srcId="{D1D4F407-5343-4D3F-B5B9-D407B03CAEB4}" destId="{AED2198E-93D5-4001-81B4-73124B309672}" srcOrd="1" destOrd="0" presId="urn:microsoft.com/office/officeart/2005/8/layout/target3"/>
    <dgm:cxn modelId="{5D392381-AC5F-45DC-BC8F-3DE1825E57EA}" type="presParOf" srcId="{333A1088-737F-45CB-B68E-254E46348037}" destId="{F5ABB229-8D3B-4694-996A-96F23CF14429}" srcOrd="0" destOrd="0" presId="urn:microsoft.com/office/officeart/2005/8/layout/target3"/>
    <dgm:cxn modelId="{5B0E3666-A049-47F2-BAC3-2D0FD72E1567}" type="presParOf" srcId="{333A1088-737F-45CB-B68E-254E46348037}" destId="{F41139FD-01EE-4571-8B17-4FB00FC51163}" srcOrd="1" destOrd="0" presId="urn:microsoft.com/office/officeart/2005/8/layout/target3"/>
    <dgm:cxn modelId="{3BB42B5A-7651-49A9-907E-41DA7556C66F}" type="presParOf" srcId="{333A1088-737F-45CB-B68E-254E46348037}" destId="{D005CE8C-CC26-4C3E-AC11-E15060ECD759}" srcOrd="2" destOrd="0" presId="urn:microsoft.com/office/officeart/2005/8/layout/target3"/>
    <dgm:cxn modelId="{E856BBBD-DE6C-4DE2-B412-C5759B2E3EE3}" type="presParOf" srcId="{333A1088-737F-45CB-B68E-254E46348037}" destId="{2C702D82-9B77-49B7-9568-BB8EB47C3372}" srcOrd="3" destOrd="0" presId="urn:microsoft.com/office/officeart/2005/8/layout/target3"/>
    <dgm:cxn modelId="{3C2DBC69-6BD7-4C58-9008-8D13A6F0E0D3}" type="presParOf" srcId="{333A1088-737F-45CB-B68E-254E46348037}" destId="{A52A0455-90FF-4808-ABD0-F02540D31D5A}" srcOrd="4" destOrd="0" presId="urn:microsoft.com/office/officeart/2005/8/layout/target3"/>
    <dgm:cxn modelId="{0CE87844-AB0B-43DC-BB1C-9153434F56CC}" type="presParOf" srcId="{333A1088-737F-45CB-B68E-254E46348037}" destId="{6140AFEC-043D-4C43-A2F9-D0F5331DF3A3}" srcOrd="5" destOrd="0" presId="urn:microsoft.com/office/officeart/2005/8/layout/target3"/>
    <dgm:cxn modelId="{00C2C2B0-C8B2-47A9-9E97-0E2B2B7D2FB8}" type="presParOf" srcId="{333A1088-737F-45CB-B68E-254E46348037}" destId="{9358AC05-5D7D-4327-9F80-1AD486AEA664}" srcOrd="6" destOrd="0" presId="urn:microsoft.com/office/officeart/2005/8/layout/target3"/>
    <dgm:cxn modelId="{C36F0052-D012-474D-AF42-310EBA35011B}" type="presParOf" srcId="{333A1088-737F-45CB-B68E-254E46348037}" destId="{313FC574-E1CD-4FB4-B054-0B805CE0447D}" srcOrd="7" destOrd="0" presId="urn:microsoft.com/office/officeart/2005/8/layout/target3"/>
    <dgm:cxn modelId="{9545781A-08D2-4C26-8645-50A761F2BB60}" type="presParOf" srcId="{333A1088-737F-45CB-B68E-254E46348037}" destId="{619D679B-A015-4ECF-8348-D1034C574F40}" srcOrd="8" destOrd="0" presId="urn:microsoft.com/office/officeart/2005/8/layout/target3"/>
    <dgm:cxn modelId="{7EC19FDE-6B70-4EF6-A7B9-0B37211E1DD0}" type="presParOf" srcId="{333A1088-737F-45CB-B68E-254E46348037}" destId="{322283A8-4A27-4CDA-BAE3-F381106A9174}" srcOrd="9" destOrd="0" presId="urn:microsoft.com/office/officeart/2005/8/layout/target3"/>
    <dgm:cxn modelId="{4FF03201-001C-4C25-AE9A-75218F510DA3}" type="presParOf" srcId="{333A1088-737F-45CB-B68E-254E46348037}" destId="{FFC9F71D-1B4F-4AD9-A4A6-86ADEFC8AF5C}" srcOrd="10" destOrd="0" presId="urn:microsoft.com/office/officeart/2005/8/layout/target3"/>
    <dgm:cxn modelId="{E9E466A1-E876-4618-AB7A-D8F12C69CEEA}" type="presParOf" srcId="{333A1088-737F-45CB-B68E-254E46348037}" destId="{25B08C86-7E15-44DC-BE7F-FFB55DD49D12}" srcOrd="11" destOrd="0" presId="urn:microsoft.com/office/officeart/2005/8/layout/target3"/>
    <dgm:cxn modelId="{C320B109-A97E-44A0-9BCD-7CFFDEB2F3E8}" type="presParOf" srcId="{333A1088-737F-45CB-B68E-254E46348037}" destId="{76644BE8-9D7C-4C09-B250-3D10AF48CBB7}" srcOrd="12" destOrd="0" presId="urn:microsoft.com/office/officeart/2005/8/layout/target3"/>
    <dgm:cxn modelId="{81A5DB72-C0C5-4CC3-A16D-931050E07353}" type="presParOf" srcId="{333A1088-737F-45CB-B68E-254E46348037}" destId="{EE85B701-7295-41C0-BA7A-34D3756A2AE6}" srcOrd="13" destOrd="0" presId="urn:microsoft.com/office/officeart/2005/8/layout/target3"/>
    <dgm:cxn modelId="{D54544FD-A308-4DFA-ABC3-A6277C99DB1C}" type="presParOf" srcId="{333A1088-737F-45CB-B68E-254E46348037}" destId="{8BEBB6EC-1DAA-4CAC-8A25-BC0FCBD5DBD5}" srcOrd="14" destOrd="0" presId="urn:microsoft.com/office/officeart/2005/8/layout/target3"/>
    <dgm:cxn modelId="{D1F14D29-0ABB-4F05-8C4D-BAA20F0763BD}" type="presParOf" srcId="{333A1088-737F-45CB-B68E-254E46348037}" destId="{AED2198E-93D5-4001-81B4-73124B309672}" srcOrd="15" destOrd="0" presId="urn:microsoft.com/office/officeart/2005/8/layout/target3"/>
    <dgm:cxn modelId="{8757B4F7-BE2E-445A-AAF6-655C97881A8F}" type="presParOf" srcId="{333A1088-737F-45CB-B68E-254E46348037}" destId="{2BE915AB-18AA-4053-B92C-3BFC9ED204BB}" srcOrd="16" destOrd="0" presId="urn:microsoft.com/office/officeart/2005/8/layout/target3"/>
    <dgm:cxn modelId="{F81FC227-C3C1-4F67-8749-06A52F34D3C9}" type="presParOf" srcId="{333A1088-737F-45CB-B68E-254E46348037}" destId="{6BB5E863-4638-4E1D-BFDE-399D028AC4ED}" srcOrd="17" destOrd="0" presId="urn:microsoft.com/office/officeart/2005/8/layout/target3"/>
    <dgm:cxn modelId="{55818541-6927-41F2-A2A2-6BE27F063919}" type="presParOf" srcId="{333A1088-737F-45CB-B68E-254E46348037}" destId="{5A5FFA88-C948-4069-8E93-59FA12366E83}" srcOrd="18" destOrd="0" presId="urn:microsoft.com/office/officeart/2005/8/layout/target3"/>
    <dgm:cxn modelId="{01372D40-A7C7-4CCC-9A29-D4855F700701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blipFill rotWithShape="0">
          <a:blip xmlns:r="http://schemas.openxmlformats.org/officeDocument/2006/relationships" r:embed="rId1">
            <a:duotone>
              <a:schemeClr val="accent1">
                <a:hueOff val="0"/>
                <a:satOff val="0"/>
                <a:lumOff val="0"/>
                <a:alphaOff val="0"/>
                <a:shade val="22000"/>
                <a:satMod val="160000"/>
              </a:schemeClr>
              <a:schemeClr val="accent1">
                <a:hueOff val="0"/>
                <a:satOff val="0"/>
                <a:lumOff val="0"/>
                <a:alphaOff val="0"/>
                <a:shade val="45000"/>
                <a:satMod val="100000"/>
              </a:schemeClr>
            </a:duotone>
          </a:blip>
          <a:tile tx="0" ty="0" sx="65000" sy="65000" flip="none" algn="ctr"/>
        </a:blipFill>
        <a:ln>
          <a:noFill/>
        </a:ln>
        <a:effectLst>
          <a:outerShdw blurRad="50800" dist="50800" dir="5400000" algn="t" rotWithShape="0">
            <a:srgbClr val="000000">
              <a:alpha val="60000"/>
            </a:srgbClr>
          </a:outerShdw>
        </a:effectLst>
        <a:scene3d>
          <a:camera prst="isometricBottomUp" fov="0">
            <a:rot lat="0" lon="0" rev="0"/>
          </a:camera>
          <a:lightRig rig="soft" dir="b">
            <a:rot lat="0" lon="0" rev="9000000"/>
          </a:lightRig>
        </a:scene3d>
        <a:sp3d contourW="35000" prstMaterial="matte">
          <a:bevelT w="45000" h="38100" prst="convex"/>
          <a:contourClr>
            <a:schemeClr val="accent1">
              <a:hueOff val="0"/>
              <a:satOff val="0"/>
              <a:lumOff val="0"/>
              <a:alphaOff val="0"/>
              <a:tint val="10000"/>
              <a:satMod val="13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5881" y="0"/>
          <a:ext cx="736710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a praktická škola Arkadie o. p. s.</a:t>
          </a:r>
          <a:endParaRPr lang="cs-CZ" sz="2000" kern="1200" dirty="0"/>
        </a:p>
      </dsp:txBody>
      <dsp:txXfrm>
        <a:off x="1255881" y="0"/>
        <a:ext cx="736710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blipFill rotWithShape="0">
          <a:blip xmlns:r="http://schemas.openxmlformats.org/officeDocument/2006/relationships" r:embed="rId1">
            <a:duotone>
              <a:schemeClr val="accent1">
                <a:hueOff val="0"/>
                <a:satOff val="0"/>
                <a:lumOff val="0"/>
                <a:alphaOff val="0"/>
                <a:shade val="22000"/>
                <a:satMod val="160000"/>
              </a:schemeClr>
              <a:schemeClr val="accent1">
                <a:hueOff val="0"/>
                <a:satOff val="0"/>
                <a:lumOff val="0"/>
                <a:alphaOff val="0"/>
                <a:shade val="45000"/>
                <a:satMod val="100000"/>
              </a:schemeClr>
            </a:duotone>
          </a:blip>
          <a:tile tx="0" ty="0" sx="65000" sy="65000" flip="none" algn="ctr"/>
        </a:blipFill>
        <a:ln>
          <a:noFill/>
        </a:ln>
        <a:effectLst>
          <a:outerShdw blurRad="50800" dist="50800" dir="5400000" algn="t" rotWithShape="0">
            <a:srgbClr val="000000">
              <a:alpha val="60000"/>
            </a:srgbClr>
          </a:outerShdw>
        </a:effectLst>
        <a:scene3d>
          <a:camera prst="isometricBottomUp" fov="0">
            <a:rot lat="0" lon="0" rev="0"/>
          </a:camera>
          <a:lightRig rig="soft" dir="b">
            <a:rot lat="0" lon="0" rev="9000000"/>
          </a:lightRig>
        </a:scene3d>
        <a:sp3d contourW="35000" prstMaterial="matte">
          <a:bevelT w="45000" h="38100" prst="convex"/>
          <a:contourClr>
            <a:schemeClr val="accent1">
              <a:hueOff val="0"/>
              <a:satOff val="0"/>
              <a:lumOff val="0"/>
              <a:alphaOff val="0"/>
              <a:tint val="10000"/>
              <a:satMod val="13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736710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Bc. Vladimíra </a:t>
          </a:r>
          <a:r>
            <a:rPr lang="cs-CZ" sz="2000" kern="1200" dirty="0" err="1" smtClean="0"/>
            <a:t>Benediktová</a:t>
          </a:r>
          <a:endParaRPr lang="cs-CZ" sz="2000" kern="1200" dirty="0"/>
        </a:p>
      </dsp:txBody>
      <dsp:txXfrm>
        <a:off x="1273857" y="407634"/>
        <a:ext cx="736710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blipFill rotWithShape="0">
          <a:blip xmlns:r="http://schemas.openxmlformats.org/officeDocument/2006/relationships" r:embed="rId1">
            <a:duotone>
              <a:schemeClr val="accent1">
                <a:hueOff val="0"/>
                <a:satOff val="0"/>
                <a:lumOff val="0"/>
                <a:alphaOff val="0"/>
                <a:shade val="22000"/>
                <a:satMod val="160000"/>
              </a:schemeClr>
              <a:schemeClr val="accent1">
                <a:hueOff val="0"/>
                <a:satOff val="0"/>
                <a:lumOff val="0"/>
                <a:alphaOff val="0"/>
                <a:shade val="45000"/>
                <a:satMod val="100000"/>
              </a:schemeClr>
            </a:duotone>
          </a:blip>
          <a:tile tx="0" ty="0" sx="65000" sy="65000" flip="none" algn="ctr"/>
        </a:blipFill>
        <a:ln>
          <a:noFill/>
        </a:ln>
        <a:effectLst>
          <a:outerShdw blurRad="50800" dist="50800" dir="5400000" algn="t" rotWithShape="0">
            <a:srgbClr val="000000">
              <a:alpha val="60000"/>
            </a:srgbClr>
          </a:outerShdw>
        </a:effectLst>
        <a:scene3d>
          <a:camera prst="isometricBottomUp" fov="0">
            <a:rot lat="0" lon="0" rev="0"/>
          </a:camera>
          <a:lightRig rig="soft" dir="b">
            <a:rot lat="0" lon="0" rev="9000000"/>
          </a:lightRig>
        </a:scene3d>
        <a:sp3d contourW="35000" prstMaterial="matte">
          <a:bevelT w="45000" h="38100" prst="convex"/>
          <a:contourClr>
            <a:schemeClr val="accent1">
              <a:hueOff val="0"/>
              <a:satOff val="0"/>
              <a:lumOff val="0"/>
              <a:alphaOff val="0"/>
              <a:tint val="10000"/>
              <a:satMod val="13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736710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</a:t>
          </a:r>
          <a:r>
            <a:rPr lang="cs-CZ" sz="2000" kern="1200" smtClean="0"/>
            <a:t>:</a:t>
          </a:r>
          <a:r>
            <a:rPr lang="cs-CZ" sz="2000" kern="1200" baseline="0" smtClean="0"/>
            <a:t> VY_32_INOVACE_218_FYZIKA_ZVUK</a:t>
          </a:r>
          <a:endParaRPr lang="cs-CZ" sz="2000" kern="1200" dirty="0"/>
        </a:p>
      </dsp:txBody>
      <dsp:txXfrm>
        <a:off x="1273857" y="815268"/>
        <a:ext cx="736710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blipFill rotWithShape="0">
          <a:blip xmlns:r="http://schemas.openxmlformats.org/officeDocument/2006/relationships" r:embed="rId1">
            <a:duotone>
              <a:schemeClr val="accent1">
                <a:hueOff val="0"/>
                <a:satOff val="0"/>
                <a:lumOff val="0"/>
                <a:alphaOff val="0"/>
                <a:shade val="22000"/>
                <a:satMod val="160000"/>
              </a:schemeClr>
              <a:schemeClr val="accent1">
                <a:hueOff val="0"/>
                <a:satOff val="0"/>
                <a:lumOff val="0"/>
                <a:alphaOff val="0"/>
                <a:shade val="45000"/>
                <a:satMod val="100000"/>
              </a:schemeClr>
            </a:duotone>
          </a:blip>
          <a:tile tx="0" ty="0" sx="65000" sy="65000" flip="none" algn="ctr"/>
        </a:blipFill>
        <a:ln>
          <a:noFill/>
        </a:ln>
        <a:effectLst>
          <a:outerShdw blurRad="50800" dist="50800" dir="5400000" algn="t" rotWithShape="0">
            <a:srgbClr val="000000">
              <a:alpha val="60000"/>
            </a:srgbClr>
          </a:outerShdw>
        </a:effectLst>
        <a:scene3d>
          <a:camera prst="isometricBottomUp" fov="0">
            <a:rot lat="0" lon="0" rev="0"/>
          </a:camera>
          <a:lightRig rig="soft" dir="b">
            <a:rot lat="0" lon="0" rev="9000000"/>
          </a:lightRig>
        </a:scene3d>
        <a:sp3d contourW="35000" prstMaterial="matte">
          <a:bevelT w="45000" h="38100" prst="convex"/>
          <a:contourClr>
            <a:schemeClr val="accent1">
              <a:hueOff val="0"/>
              <a:satOff val="0"/>
              <a:lumOff val="0"/>
              <a:alphaOff val="0"/>
              <a:tint val="10000"/>
              <a:satMod val="13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736710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smtClean="0"/>
            <a:t>TÉMA: ZVUK</a:t>
          </a:r>
          <a:endParaRPr lang="cs-CZ" sz="2000" kern="1200" dirty="0"/>
        </a:p>
      </dsp:txBody>
      <dsp:txXfrm>
        <a:off x="1273857" y="1222902"/>
        <a:ext cx="736710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blipFill rotWithShape="0">
          <a:blip xmlns:r="http://schemas.openxmlformats.org/officeDocument/2006/relationships" r:embed="rId1">
            <a:duotone>
              <a:schemeClr val="accent1">
                <a:hueOff val="0"/>
                <a:satOff val="0"/>
                <a:lumOff val="0"/>
                <a:alphaOff val="0"/>
                <a:shade val="22000"/>
                <a:satMod val="160000"/>
              </a:schemeClr>
              <a:schemeClr val="accent1">
                <a:hueOff val="0"/>
                <a:satOff val="0"/>
                <a:lumOff val="0"/>
                <a:alphaOff val="0"/>
                <a:shade val="45000"/>
                <a:satMod val="100000"/>
              </a:schemeClr>
            </a:duotone>
          </a:blip>
          <a:tile tx="0" ty="0" sx="65000" sy="65000" flip="none" algn="ctr"/>
        </a:blipFill>
        <a:ln>
          <a:noFill/>
        </a:ln>
        <a:effectLst>
          <a:outerShdw blurRad="50800" dist="50800" dir="5400000" algn="t" rotWithShape="0">
            <a:srgbClr val="000000">
              <a:alpha val="60000"/>
            </a:srgbClr>
          </a:outerShdw>
        </a:effectLst>
        <a:scene3d>
          <a:camera prst="isometricBottomUp" fov="0">
            <a:rot lat="0" lon="0" rev="0"/>
          </a:camera>
          <a:lightRig rig="soft" dir="b">
            <a:rot lat="0" lon="0" rev="9000000"/>
          </a:lightRig>
        </a:scene3d>
        <a:sp3d contourW="35000" prstMaterial="matte">
          <a:bevelT w="45000" h="38100" prst="convex"/>
          <a:contourClr>
            <a:schemeClr val="accent1">
              <a:hueOff val="0"/>
              <a:satOff val="0"/>
              <a:lumOff val="0"/>
              <a:alphaOff val="0"/>
              <a:tint val="10000"/>
              <a:satMod val="13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736710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CZ.1.07./1.4.00/21.2257 </a:t>
          </a:r>
          <a:endParaRPr lang="cs-CZ" sz="2000" kern="1200" dirty="0"/>
        </a:p>
      </dsp:txBody>
      <dsp:txXfrm>
        <a:off x="1273857" y="1630536"/>
        <a:ext cx="736710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2406093-CB8A-44DA-B66A-80DDD376353D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6792125-2299-43E3-8C04-B3EA1961429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916545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F09E8-417B-4945-ADE7-1233E9E5C3ED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AC93E374-5D9F-4034-8FE3-174B646269C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F09E8-417B-4945-ADE7-1233E9E5C3ED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3E374-5D9F-4034-8FE3-174B646269C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F09E8-417B-4945-ADE7-1233E9E5C3ED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AC93E374-5D9F-4034-8FE3-174B646269C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F09E8-417B-4945-ADE7-1233E9E5C3ED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3E374-5D9F-4034-8FE3-174B646269C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F09E8-417B-4945-ADE7-1233E9E5C3ED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3E374-5D9F-4034-8FE3-174B646269C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F09E8-417B-4945-ADE7-1233E9E5C3ED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3E374-5D9F-4034-8FE3-174B646269C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F09E8-417B-4945-ADE7-1233E9E5C3ED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3E374-5D9F-4034-8FE3-174B646269C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F09E8-417B-4945-ADE7-1233E9E5C3ED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3E374-5D9F-4034-8FE3-174B646269C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F09E8-417B-4945-ADE7-1233E9E5C3ED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AC93E374-5D9F-4034-8FE3-174B646269C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F09E8-417B-4945-ADE7-1233E9E5C3ED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3E374-5D9F-4034-8FE3-174B646269C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F09E8-417B-4945-ADE7-1233E9E5C3ED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3E374-5D9F-4034-8FE3-174B646269C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BD1F09E8-417B-4945-ADE7-1233E9E5C3ED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AC93E374-5D9F-4034-8FE3-174B646269C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13" Type="http://schemas.openxmlformats.org/officeDocument/2006/relationships/image" Target="../media/image7.png"/><Relationship Id="rId18" Type="http://schemas.openxmlformats.org/officeDocument/2006/relationships/image" Target="../media/image12.jpeg"/><Relationship Id="rId3" Type="http://schemas.openxmlformats.org/officeDocument/2006/relationships/audio" Target="../media/audio3.wav"/><Relationship Id="rId21" Type="http://schemas.openxmlformats.org/officeDocument/2006/relationships/image" Target="../media/image15.wmf"/><Relationship Id="rId7" Type="http://schemas.openxmlformats.org/officeDocument/2006/relationships/audio" Target="../media/audio7.wav"/><Relationship Id="rId12" Type="http://schemas.openxmlformats.org/officeDocument/2006/relationships/image" Target="../media/image6.png"/><Relationship Id="rId17" Type="http://schemas.openxmlformats.org/officeDocument/2006/relationships/image" Target="../media/image11.wmf"/><Relationship Id="rId2" Type="http://schemas.openxmlformats.org/officeDocument/2006/relationships/audio" Target="../media/audio2.wav"/><Relationship Id="rId16" Type="http://schemas.openxmlformats.org/officeDocument/2006/relationships/image" Target="../media/image10.png"/><Relationship Id="rId20" Type="http://schemas.openxmlformats.org/officeDocument/2006/relationships/image" Target="../media/image14.jpeg"/><Relationship Id="rId1" Type="http://schemas.openxmlformats.org/officeDocument/2006/relationships/audio" Target="../media/audio1.wav"/><Relationship Id="rId6" Type="http://schemas.openxmlformats.org/officeDocument/2006/relationships/audio" Target="../media/audio6.wav"/><Relationship Id="rId11" Type="http://schemas.openxmlformats.org/officeDocument/2006/relationships/image" Target="../media/image5.png"/><Relationship Id="rId5" Type="http://schemas.openxmlformats.org/officeDocument/2006/relationships/audio" Target="../media/audio5.wav"/><Relationship Id="rId15" Type="http://schemas.openxmlformats.org/officeDocument/2006/relationships/image" Target="../media/image9.png"/><Relationship Id="rId10" Type="http://schemas.openxmlformats.org/officeDocument/2006/relationships/image" Target="../media/image4.png"/><Relationship Id="rId19" Type="http://schemas.openxmlformats.org/officeDocument/2006/relationships/image" Target="../media/image13.wmf"/><Relationship Id="rId4" Type="http://schemas.openxmlformats.org/officeDocument/2006/relationships/audio" Target="../media/audio4.wav"/><Relationship Id="rId9" Type="http://schemas.openxmlformats.org/officeDocument/2006/relationships/image" Target="../media/image3.png"/><Relationship Id="rId14" Type="http://schemas.openxmlformats.org/officeDocument/2006/relationships/image" Target="../media/image8.png"/><Relationship Id="rId22" Type="http://schemas.openxmlformats.org/officeDocument/2006/relationships/image" Target="../media/image16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0.png"/><Relationship Id="rId7" Type="http://schemas.openxmlformats.org/officeDocument/2006/relationships/image" Target="../media/image21.wm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0.jpeg"/><Relationship Id="rId5" Type="http://schemas.openxmlformats.org/officeDocument/2006/relationships/image" Target="../media/image19.wmf"/><Relationship Id="rId4" Type="http://schemas.openxmlformats.org/officeDocument/2006/relationships/image" Target="../media/image1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wmf"/><Relationship Id="rId4" Type="http://schemas.openxmlformats.org/officeDocument/2006/relationships/image" Target="../media/image25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9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wmf"/><Relationship Id="rId7" Type="http://schemas.openxmlformats.org/officeDocument/2006/relationships/image" Target="../media/image35.jpeg"/><Relationship Id="rId2" Type="http://schemas.openxmlformats.org/officeDocument/2006/relationships/image" Target="../media/image30.w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4.wmf"/><Relationship Id="rId5" Type="http://schemas.openxmlformats.org/officeDocument/2006/relationships/image" Target="../media/image33.png"/><Relationship Id="rId4" Type="http://schemas.openxmlformats.org/officeDocument/2006/relationships/image" Target="../media/image32.wm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4289948790"/>
              </p:ext>
            </p:extLst>
          </p:nvPr>
        </p:nvGraphicFramePr>
        <p:xfrm>
          <a:off x="323528" y="908720"/>
          <a:ext cx="864096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81967926"/>
      </p:ext>
    </p:extLst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2" name="Zástupný symbol pro text 1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25000" lnSpcReduction="20000"/>
          </a:bodyPr>
          <a:lstStyle/>
          <a:p>
            <a:r>
              <a:rPr lang="cs-CZ" sz="9600" dirty="0">
                <a:latin typeface="Calibri" pitchFamily="34" charset="0"/>
                <a:cs typeface="Calibri" pitchFamily="34" charset="0"/>
              </a:rPr>
              <a:t>Materiál určený pro výuku </a:t>
            </a:r>
            <a:r>
              <a:rPr lang="cs-CZ" sz="9600" dirty="0" smtClean="0">
                <a:latin typeface="Calibri" pitchFamily="34" charset="0"/>
                <a:cs typeface="Calibri" pitchFamily="34" charset="0"/>
              </a:rPr>
              <a:t>fyziky </a:t>
            </a:r>
            <a:r>
              <a:rPr lang="cs-CZ" sz="9600" dirty="0">
                <a:latin typeface="Calibri" pitchFamily="34" charset="0"/>
                <a:cs typeface="Calibri" pitchFamily="34" charset="0"/>
              </a:rPr>
              <a:t>v </a:t>
            </a:r>
            <a:r>
              <a:rPr lang="cs-CZ" sz="9600" dirty="0" smtClean="0">
                <a:latin typeface="Calibri" pitchFamily="34" charset="0"/>
                <a:cs typeface="Calibri" pitchFamily="34" charset="0"/>
              </a:rPr>
              <a:t>7. </a:t>
            </a:r>
            <a:r>
              <a:rPr lang="cs-CZ" sz="9600" dirty="0">
                <a:latin typeface="Calibri" pitchFamily="34" charset="0"/>
                <a:cs typeface="Calibri" pitchFamily="34" charset="0"/>
              </a:rPr>
              <a:t>ročníku základní školy praktické.</a:t>
            </a:r>
          </a:p>
          <a:p>
            <a:r>
              <a:rPr lang="cs-CZ" sz="9600" dirty="0">
                <a:latin typeface="Calibri" pitchFamily="34" charset="0"/>
                <a:cs typeface="Calibri" pitchFamily="34" charset="0"/>
              </a:rPr>
              <a:t>Použití na interaktivní </a:t>
            </a:r>
            <a:r>
              <a:rPr lang="cs-CZ" sz="9600" dirty="0" smtClean="0">
                <a:latin typeface="Calibri" pitchFamily="34" charset="0"/>
                <a:cs typeface="Calibri" pitchFamily="34" charset="0"/>
              </a:rPr>
              <a:t>tabuli</a:t>
            </a:r>
          </a:p>
          <a:p>
            <a:r>
              <a:rPr lang="cs-CZ" sz="9600" dirty="0" smtClean="0">
                <a:latin typeface="Calibri" pitchFamily="34" charset="0"/>
                <a:cs typeface="Calibri" pitchFamily="34" charset="0"/>
              </a:rPr>
              <a:t>Výklad nové látky </a:t>
            </a:r>
            <a:r>
              <a:rPr lang="cs-CZ" sz="9600" smtClean="0">
                <a:latin typeface="Calibri" pitchFamily="34" charset="0"/>
                <a:cs typeface="Calibri" pitchFamily="34" charset="0"/>
              </a:rPr>
              <a:t>– Zvuk</a:t>
            </a:r>
            <a:endParaRPr lang="cs-CZ" sz="9600" dirty="0" smtClean="0">
              <a:latin typeface="Calibri" pitchFamily="34" charset="0"/>
              <a:cs typeface="Calibri" pitchFamily="34" charset="0"/>
            </a:endParaRPr>
          </a:p>
          <a:p>
            <a:r>
              <a:rPr lang="cs-CZ" sz="9600" dirty="0" smtClean="0">
                <a:latin typeface="Calibri" pitchFamily="34" charset="0"/>
                <a:cs typeface="Calibri" pitchFamily="34" charset="0"/>
              </a:rPr>
              <a:t>Materiál je možné použít i na upevnění, procvičení a opakování probrané látky</a:t>
            </a:r>
          </a:p>
          <a:p>
            <a:pPr lvl="0"/>
            <a:r>
              <a:rPr lang="cs-CZ" sz="9600" dirty="0" smtClean="0">
                <a:latin typeface="Calibri" pitchFamily="34" charset="0"/>
                <a:cs typeface="Calibri" pitchFamily="34" charset="0"/>
              </a:rPr>
              <a:t>Charakteristika: zvuk </a:t>
            </a:r>
          </a:p>
          <a:p>
            <a:r>
              <a:rPr lang="cs-CZ" sz="9600" dirty="0" smtClean="0">
                <a:latin typeface="Calibri" pitchFamily="34" charset="0"/>
                <a:cs typeface="Calibri" pitchFamily="34" charset="0"/>
              </a:rPr>
              <a:t>Prostor pro samostatnou práci – Co k sobě patří?</a:t>
            </a:r>
          </a:p>
          <a:p>
            <a:r>
              <a:rPr lang="cs-CZ" sz="9600" dirty="0" smtClean="0">
                <a:latin typeface="Calibri" pitchFamily="34" charset="0"/>
                <a:cs typeface="Calibri" pitchFamily="34" charset="0"/>
              </a:rPr>
              <a:t>Zpětná vazba</a:t>
            </a:r>
          </a:p>
          <a:p>
            <a:r>
              <a:rPr lang="cs-CZ" sz="9600" dirty="0" smtClean="0">
                <a:latin typeface="Calibri" pitchFamily="34" charset="0"/>
                <a:cs typeface="Calibri" pitchFamily="34" charset="0"/>
              </a:rPr>
              <a:t>Použití žáky zaujalo, výborně spolupracovali, byli aktivní </a:t>
            </a:r>
          </a:p>
          <a:p>
            <a:r>
              <a:rPr lang="cs-CZ" sz="9600" dirty="0" smtClean="0">
                <a:latin typeface="Calibri" pitchFamily="34" charset="0"/>
                <a:cs typeface="Calibri" pitchFamily="34" charset="0"/>
              </a:rPr>
              <a:t>Vytvořeno 1. </a:t>
            </a:r>
            <a:r>
              <a:rPr lang="cs-CZ" sz="9600" dirty="0">
                <a:latin typeface="Calibri" pitchFamily="34" charset="0"/>
                <a:cs typeface="Calibri" pitchFamily="34" charset="0"/>
              </a:rPr>
              <a:t>5</a:t>
            </a:r>
            <a:r>
              <a:rPr lang="cs-CZ" sz="9600" dirty="0" smtClean="0">
                <a:latin typeface="Calibri" pitchFamily="34" charset="0"/>
                <a:cs typeface="Calibri" pitchFamily="34" charset="0"/>
              </a:rPr>
              <a:t>. 2013</a:t>
            </a:r>
            <a:endParaRPr lang="cs-CZ" sz="9600" dirty="0">
              <a:latin typeface="Calibri" pitchFamily="34" charset="0"/>
              <a:cs typeface="Calibri" pitchFamily="34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8941519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Poslouchej, které zvuky uslyšíš 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1.</a:t>
            </a:r>
          </a:p>
          <a:p>
            <a:r>
              <a:rPr lang="cs-CZ" dirty="0" smtClean="0"/>
              <a:t>2.</a:t>
            </a:r>
          </a:p>
          <a:p>
            <a:r>
              <a:rPr lang="cs-CZ" dirty="0" smtClean="0"/>
              <a:t>3.</a:t>
            </a:r>
          </a:p>
          <a:p>
            <a:r>
              <a:rPr lang="cs-CZ" dirty="0" smtClean="0"/>
              <a:t>4.</a:t>
            </a:r>
          </a:p>
          <a:p>
            <a:r>
              <a:rPr lang="cs-CZ" dirty="0" smtClean="0"/>
              <a:t>5.</a:t>
            </a:r>
          </a:p>
          <a:p>
            <a:r>
              <a:rPr lang="cs-CZ" dirty="0" smtClean="0"/>
              <a:t>6.</a:t>
            </a:r>
          </a:p>
          <a:p>
            <a:r>
              <a:rPr lang="cs-CZ" dirty="0" smtClean="0"/>
              <a:t>7.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 </a:t>
            </a:r>
            <a:endParaRPr lang="cs-CZ" dirty="0"/>
          </a:p>
        </p:txBody>
      </p:sp>
      <p:pic>
        <p:nvPicPr>
          <p:cNvPr id="4" name="ELPHRG01.wav">
            <a:hlinkClick r:id="" action="ppaction://media"/>
          </p:cNvPr>
          <p:cNvPicPr>
            <a:picLocks noRot="1" noChangeAspect="1"/>
          </p:cNvPicPr>
          <p:nvPr>
            <a:wavAudioFile r:embed="rId1" name="ELPHRG01.wav"/>
          </p:nvPr>
        </p:nvPicPr>
        <p:blipFill>
          <a:blip r:embed="rId9" cstate="print"/>
          <a:stretch>
            <a:fillRect/>
          </a:stretch>
        </p:blipFill>
        <p:spPr>
          <a:xfrm>
            <a:off x="1691680" y="1556792"/>
            <a:ext cx="304800" cy="304800"/>
          </a:xfrm>
          <a:prstGeom prst="rect">
            <a:avLst/>
          </a:prstGeom>
        </p:spPr>
      </p:pic>
      <p:pic>
        <p:nvPicPr>
          <p:cNvPr id="5" name="j0214098.wav">
            <a:hlinkClick r:id="" action="ppaction://media"/>
          </p:cNvPr>
          <p:cNvPicPr>
            <a:picLocks noRot="1" noChangeAspect="1"/>
          </p:cNvPicPr>
          <p:nvPr>
            <a:wavAudioFile r:embed="rId2" name="j0214098.wav"/>
          </p:nvPr>
        </p:nvPicPr>
        <p:blipFill>
          <a:blip r:embed="rId10" cstate="print"/>
          <a:stretch>
            <a:fillRect/>
          </a:stretch>
        </p:blipFill>
        <p:spPr>
          <a:xfrm>
            <a:off x="1691680" y="2060848"/>
            <a:ext cx="304800" cy="304800"/>
          </a:xfrm>
          <a:prstGeom prst="rect">
            <a:avLst/>
          </a:prstGeom>
        </p:spPr>
      </p:pic>
      <p:pic>
        <p:nvPicPr>
          <p:cNvPr id="6" name="MS900097502[1].wav">
            <a:hlinkClick r:id="" action="ppaction://media"/>
          </p:cNvPr>
          <p:cNvPicPr>
            <a:picLocks noRot="1" noChangeAspect="1"/>
          </p:cNvPicPr>
          <p:nvPr>
            <a:wavAudioFile r:embed="rId3" name="MS900097502[1].wav"/>
          </p:nvPr>
        </p:nvPicPr>
        <p:blipFill>
          <a:blip r:embed="rId11" cstate="print"/>
          <a:stretch>
            <a:fillRect/>
          </a:stretch>
        </p:blipFill>
        <p:spPr>
          <a:xfrm>
            <a:off x="1691680" y="2492896"/>
            <a:ext cx="304800" cy="304800"/>
          </a:xfrm>
          <a:prstGeom prst="rect">
            <a:avLst/>
          </a:prstGeom>
        </p:spPr>
      </p:pic>
      <p:pic>
        <p:nvPicPr>
          <p:cNvPr id="7" name="MS900074866[1].wav">
            <a:hlinkClick r:id="" action="ppaction://media"/>
          </p:cNvPr>
          <p:cNvPicPr>
            <a:picLocks noRot="1" noChangeAspect="1"/>
          </p:cNvPicPr>
          <p:nvPr>
            <a:wavAudioFile r:embed="rId4" name="MS900074866[1].wav"/>
          </p:nvPr>
        </p:nvPicPr>
        <p:blipFill>
          <a:blip r:embed="rId12" cstate="print"/>
          <a:stretch>
            <a:fillRect/>
          </a:stretch>
        </p:blipFill>
        <p:spPr>
          <a:xfrm>
            <a:off x="1691680" y="2996952"/>
            <a:ext cx="304800" cy="304800"/>
          </a:xfrm>
          <a:prstGeom prst="rect">
            <a:avLst/>
          </a:prstGeom>
        </p:spPr>
      </p:pic>
      <p:pic>
        <p:nvPicPr>
          <p:cNvPr id="9" name="MS900075061[1].wav">
            <a:hlinkClick r:id="" action="ppaction://media"/>
          </p:cNvPr>
          <p:cNvPicPr>
            <a:picLocks noRot="1" noChangeAspect="1"/>
          </p:cNvPicPr>
          <p:nvPr>
            <a:wavAudioFile r:embed="rId5" name="MS900075061[1].wav"/>
          </p:nvPr>
        </p:nvPicPr>
        <p:blipFill>
          <a:blip r:embed="rId13" cstate="print"/>
          <a:stretch>
            <a:fillRect/>
          </a:stretch>
        </p:blipFill>
        <p:spPr>
          <a:xfrm>
            <a:off x="1691680" y="3501008"/>
            <a:ext cx="304800" cy="304800"/>
          </a:xfrm>
          <a:prstGeom prst="rect">
            <a:avLst/>
          </a:prstGeom>
        </p:spPr>
      </p:pic>
      <p:pic>
        <p:nvPicPr>
          <p:cNvPr id="10" name="MS900074775[1].wav">
            <a:hlinkClick r:id="" action="ppaction://media"/>
          </p:cNvPr>
          <p:cNvPicPr>
            <a:picLocks noRot="1" noChangeAspect="1"/>
          </p:cNvPicPr>
          <p:nvPr>
            <a:wavAudioFile r:embed="rId6" name="MS900074775[1].wav"/>
          </p:nvPr>
        </p:nvPicPr>
        <p:blipFill>
          <a:blip r:embed="rId14" cstate="print"/>
          <a:stretch>
            <a:fillRect/>
          </a:stretch>
        </p:blipFill>
        <p:spPr>
          <a:xfrm>
            <a:off x="1691680" y="3933056"/>
            <a:ext cx="304800" cy="304800"/>
          </a:xfrm>
          <a:prstGeom prst="rect">
            <a:avLst/>
          </a:prstGeom>
        </p:spPr>
      </p:pic>
      <p:pic>
        <p:nvPicPr>
          <p:cNvPr id="11" name="MS900069660[1].wav">
            <a:hlinkClick r:id="" action="ppaction://media"/>
          </p:cNvPr>
          <p:cNvPicPr>
            <a:picLocks noRot="1" noChangeAspect="1"/>
          </p:cNvPicPr>
          <p:nvPr>
            <a:wavAudioFile r:embed="rId7" name="MS900069660[1].wav"/>
          </p:nvPr>
        </p:nvPicPr>
        <p:blipFill>
          <a:blip r:embed="rId15" cstate="print"/>
          <a:stretch>
            <a:fillRect/>
          </a:stretch>
        </p:blipFill>
        <p:spPr>
          <a:xfrm>
            <a:off x="1691680" y="4437112"/>
            <a:ext cx="304800" cy="304800"/>
          </a:xfrm>
          <a:prstGeom prst="rect">
            <a:avLst/>
          </a:prstGeom>
        </p:spPr>
      </p:pic>
      <p:pic>
        <p:nvPicPr>
          <p:cNvPr id="6147" name="Picture 3" descr="C:\Users\User\AppData\Local\Microsoft\Windows\Temporary Internet Files\Content.IE5\SF2GM8PH\MC900441332[1].png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 flipH="1">
            <a:off x="2699792" y="1484784"/>
            <a:ext cx="939552" cy="939552"/>
          </a:xfrm>
          <a:prstGeom prst="rect">
            <a:avLst/>
          </a:prstGeom>
          <a:noFill/>
        </p:spPr>
      </p:pic>
      <p:pic>
        <p:nvPicPr>
          <p:cNvPr id="6153" name="Picture 9" descr="C:\Users\User\AppData\Local\Microsoft\Windows\Temporary Internet Files\Content.IE5\YUWUC4CL\MC900311892[1].wmf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3635896" y="3429000"/>
            <a:ext cx="844143" cy="1078774"/>
          </a:xfrm>
          <a:prstGeom prst="rect">
            <a:avLst/>
          </a:prstGeom>
          <a:noFill/>
        </p:spPr>
      </p:pic>
      <p:pic>
        <p:nvPicPr>
          <p:cNvPr id="6160" name="Picture 16" descr="C:\Users\User\AppData\Local\Microsoft\Windows\Temporary Internet Files\Content.IE5\YUWUC4CL\MP900262851[1].jpg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2411760" y="4581128"/>
            <a:ext cx="1278735" cy="1912668"/>
          </a:xfrm>
          <a:prstGeom prst="rect">
            <a:avLst/>
          </a:prstGeom>
          <a:noFill/>
        </p:spPr>
      </p:pic>
      <p:pic>
        <p:nvPicPr>
          <p:cNvPr id="6162" name="Picture 18" descr="C:\Users\User\AppData\Local\Microsoft\Windows\Temporary Internet Files\Content.IE5\SF2GM8PH\MC900318666[1].wmf"/>
          <p:cNvPicPr>
            <a:picLocks noChangeAspect="1" noChangeArrowheads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6876256" y="2132856"/>
            <a:ext cx="1432865" cy="1837944"/>
          </a:xfrm>
          <a:prstGeom prst="rect">
            <a:avLst/>
          </a:prstGeom>
          <a:noFill/>
        </p:spPr>
      </p:pic>
      <p:pic>
        <p:nvPicPr>
          <p:cNvPr id="6175" name="Picture 31" descr="C:\Users\User\AppData\Local\Microsoft\Windows\Temporary Internet Files\Content.IE5\REQH03EN\MP900302840[1].jpg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4572000" y="5085184"/>
            <a:ext cx="1828800" cy="1304544"/>
          </a:xfrm>
          <a:prstGeom prst="rect">
            <a:avLst/>
          </a:prstGeom>
          <a:noFill/>
        </p:spPr>
      </p:pic>
      <p:pic>
        <p:nvPicPr>
          <p:cNvPr id="6181" name="Picture 37" descr="C:\Users\User\AppData\Local\Microsoft\Windows\Temporary Internet Files\Content.IE5\8XMJSTAW\MC900024439[1].wmf"/>
          <p:cNvPicPr>
            <a:picLocks noChangeAspect="1" noChangeArrowheads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3995936" y="1844824"/>
            <a:ext cx="1627632" cy="1282903"/>
          </a:xfrm>
          <a:prstGeom prst="rect">
            <a:avLst/>
          </a:prstGeom>
          <a:noFill/>
        </p:spPr>
      </p:pic>
      <p:pic>
        <p:nvPicPr>
          <p:cNvPr id="1031" name="Picture 7" descr="C:\Users\User\AppData\Local\Microsoft\Windows\Temporary Internet Files\Content.IE5\6FJYVSA6\MP900401526[1].jpg"/>
          <p:cNvPicPr>
            <a:picLocks noChangeAspect="1" noChangeArrowheads="1"/>
          </p:cNvPicPr>
          <p:nvPr/>
        </p:nvPicPr>
        <p:blipFill>
          <a:blip r:embed="rId22" cstate="print"/>
          <a:srcRect/>
          <a:stretch>
            <a:fillRect/>
          </a:stretch>
        </p:blipFill>
        <p:spPr bwMode="auto">
          <a:xfrm>
            <a:off x="6876256" y="4725144"/>
            <a:ext cx="1950720" cy="12999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6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6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6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6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998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>
                <p:cTn id="4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8" dur="6804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>
                <p:cTn id="4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4" dur="5398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>
                <p:cTn id="5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0" dur="7258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>
                <p:cTn id="6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6" dur="2132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>
              <p:cMediaNode>
                <p:cTn id="6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2" dur="399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>
                <p:cTn id="7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8" dur="474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>
                <p:cTn id="7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Kontrola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TELEFON</a:t>
            </a:r>
          </a:p>
          <a:p>
            <a:r>
              <a:rPr lang="cs-CZ" dirty="0" smtClean="0"/>
              <a:t>POTLESK</a:t>
            </a:r>
          </a:p>
          <a:p>
            <a:r>
              <a:rPr lang="cs-CZ" dirty="0" smtClean="0"/>
              <a:t>STŘELBA</a:t>
            </a:r>
          </a:p>
          <a:p>
            <a:r>
              <a:rPr lang="cs-CZ" dirty="0" smtClean="0"/>
              <a:t>MOTORKA</a:t>
            </a:r>
          </a:p>
          <a:p>
            <a:r>
              <a:rPr lang="cs-CZ" smtClean="0"/>
              <a:t>VYTÍ  </a:t>
            </a:r>
            <a:r>
              <a:rPr lang="cs-CZ" dirty="0" smtClean="0"/>
              <a:t>VLKA</a:t>
            </a:r>
          </a:p>
          <a:p>
            <a:r>
              <a:rPr lang="cs-CZ" dirty="0" smtClean="0"/>
              <a:t>PILA </a:t>
            </a:r>
          </a:p>
          <a:p>
            <a:r>
              <a:rPr lang="cs-CZ" dirty="0" smtClean="0"/>
              <a:t>ŽÁBA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Zvuky z okolí, které slyšíme</a:t>
            </a:r>
            <a:endParaRPr lang="cs-CZ" dirty="0"/>
          </a:p>
        </p:txBody>
      </p:sp>
      <p:pic>
        <p:nvPicPr>
          <p:cNvPr id="1041" name="Picture 17" descr="C:\Users\User\AppData\Local\Microsoft\Windows\Temporary Internet Files\Content.IE5\V74FUSD4\MP900289877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03848" y="2057419"/>
            <a:ext cx="1828800" cy="1234440"/>
          </a:xfrm>
          <a:prstGeom prst="rect">
            <a:avLst/>
          </a:prstGeom>
          <a:noFill/>
        </p:spPr>
      </p:pic>
      <p:pic>
        <p:nvPicPr>
          <p:cNvPr id="1042" name="Picture 18" descr="C:\Users\User\AppData\Local\Microsoft\Windows\Temporary Internet Files\Content.IE5\WL428E9A\MC90044133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600" y="4210725"/>
            <a:ext cx="1659632" cy="1659632"/>
          </a:xfrm>
          <a:prstGeom prst="rect">
            <a:avLst/>
          </a:prstGeom>
          <a:noFill/>
        </p:spPr>
      </p:pic>
      <p:pic>
        <p:nvPicPr>
          <p:cNvPr id="1050" name="Picture 26" descr="C:\Users\User\AppData\Local\Microsoft\Windows\Temporary Internet Files\Content.IE5\5CC25BQH\MP900401141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96336" y="4869160"/>
            <a:ext cx="1017787" cy="1272544"/>
          </a:xfrm>
          <a:prstGeom prst="rect">
            <a:avLst/>
          </a:prstGeom>
          <a:noFill/>
        </p:spPr>
      </p:pic>
      <p:pic>
        <p:nvPicPr>
          <p:cNvPr id="1052" name="Picture 28" descr="C:\Users\User\AppData\Local\Microsoft\Windows\Temporary Internet Files\Content.IE5\V74FUSD4\MC900052613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16372" y="4210725"/>
            <a:ext cx="1374806" cy="1319146"/>
          </a:xfrm>
          <a:prstGeom prst="rect">
            <a:avLst/>
          </a:prstGeom>
          <a:noFill/>
        </p:spPr>
      </p:pic>
      <p:pic>
        <p:nvPicPr>
          <p:cNvPr id="1064" name="Picture 40" descr="C:\Users\User\AppData\Local\Microsoft\Windows\Temporary Internet Files\Content.IE5\8XMJSTAW\MP900425472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9552" y="4951548"/>
            <a:ext cx="1658413" cy="1107768"/>
          </a:xfrm>
          <a:prstGeom prst="rect">
            <a:avLst/>
          </a:prstGeom>
          <a:noFill/>
        </p:spPr>
      </p:pic>
      <p:pic>
        <p:nvPicPr>
          <p:cNvPr id="1066" name="Picture 42" descr="C:\Program Files (x86)\Microsoft Office\MEDIA\CAGCAT10\j0293828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35897" y="2008610"/>
            <a:ext cx="1265721" cy="1332059"/>
          </a:xfrm>
          <a:prstGeom prst="rect">
            <a:avLst/>
          </a:prstGeom>
          <a:noFill/>
        </p:spPr>
      </p:pic>
      <p:pic>
        <p:nvPicPr>
          <p:cNvPr id="1067" name="Picture 43" descr="C:\Users\User\AppData\Local\Microsoft\Windows\Temporary Internet Files\Content.IE5\V74FUSD4\MC900440407[1]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660232" y="1844824"/>
            <a:ext cx="1659632" cy="16596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10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2000"/>
                                        <p:tgtEl>
                                          <p:spTgt spid="10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2000"/>
                                        <p:tgtEl>
                                          <p:spTgt spid="10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" dur="2000"/>
                                        <p:tgtEl>
                                          <p:spTgt spid="1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2000"/>
                                        <p:tgtEl>
                                          <p:spTgt spid="1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2" dur="2000"/>
                                        <p:tgtEl>
                                          <p:spTgt spid="1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2000"/>
                                        <p:tgtEl>
                                          <p:spTgt spid="1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Zvuk vzniká chvěním pružných těles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cs-CZ" dirty="0"/>
          </a:p>
        </p:txBody>
      </p:sp>
      <p:pic>
        <p:nvPicPr>
          <p:cNvPr id="4103" name="Picture 7" descr="C:\Users\User\AppData\Local\Microsoft\Windows\Temporary Internet Files\Content.IE5\T91O9917\MP90042773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2060848"/>
            <a:ext cx="3356992" cy="3356992"/>
          </a:xfrm>
          <a:prstGeom prst="rect">
            <a:avLst/>
          </a:prstGeom>
          <a:noFill/>
        </p:spPr>
      </p:pic>
      <p:pic>
        <p:nvPicPr>
          <p:cNvPr id="4104" name="Picture 8" descr="C:\Users\User\AppData\Local\Microsoft\Windows\Temporary Internet Files\Content.IE5\T91O9917\MP900427774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2060848"/>
            <a:ext cx="3059832" cy="2244674"/>
          </a:xfrm>
          <a:prstGeom prst="rect">
            <a:avLst/>
          </a:prstGeom>
          <a:noFill/>
        </p:spPr>
      </p:pic>
      <p:pic>
        <p:nvPicPr>
          <p:cNvPr id="4107" name="Picture 11" descr="C:\Users\User\AppData\Local\Microsoft\Windows\Temporary Internet Files\Content.IE5\8XMJSTAW\MC900225156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16216" y="4293096"/>
            <a:ext cx="1097280" cy="1305763"/>
          </a:xfrm>
          <a:prstGeom prst="rect">
            <a:avLst/>
          </a:prstGeom>
          <a:noFill/>
        </p:spPr>
      </p:pic>
      <p:pic>
        <p:nvPicPr>
          <p:cNvPr id="4109" name="Picture 13" descr="C:\Users\User\AppData\Local\Microsoft\Windows\Temporary Internet Files\Content.IE5\MYNG2VKX\MC900390666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60032" y="4077072"/>
            <a:ext cx="1036930" cy="182788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2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2000"/>
                                        <p:tgtEl>
                                          <p:spTgt spid="4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" dur="2000"/>
                                        <p:tgtEl>
                                          <p:spTgt spid="4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99592" y="260648"/>
            <a:ext cx="7772400" cy="1143000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>Lidský hlas vzniká chvěním vzduchu v hlasivkách</a:t>
            </a:r>
            <a:endParaRPr lang="cs-CZ" b="1" dirty="0"/>
          </a:p>
        </p:txBody>
      </p:sp>
      <p:pic>
        <p:nvPicPr>
          <p:cNvPr id="5122" name="Picture 2" descr="C:\Users\User\AppData\Local\Microsoft\Windows\Temporary Internet Files\Content.IE5\SF2GM8PH\MP90042240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1700808"/>
            <a:ext cx="2846784" cy="4077072"/>
          </a:xfrm>
          <a:prstGeom prst="rect">
            <a:avLst/>
          </a:prstGeom>
          <a:noFill/>
        </p:spPr>
      </p:pic>
      <p:pic>
        <p:nvPicPr>
          <p:cNvPr id="5123" name="Picture 3" descr="C:\Users\User\AppData\Local\Microsoft\Windows\Temporary Internet Files\Content.IE5\SF2GM8PH\MP900431855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1772816"/>
            <a:ext cx="2933529" cy="4149080"/>
          </a:xfrm>
          <a:prstGeom prst="rect">
            <a:avLst/>
          </a:prstGeom>
          <a:noFill/>
        </p:spPr>
      </p:pic>
      <p:pic>
        <p:nvPicPr>
          <p:cNvPr id="1026" name="Picture 2" descr="C:\Users\User\AppData\Local\Microsoft\Windows\Temporary Internet Files\Content.IE5\637121T3\MM910001155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57625" y="2800350"/>
            <a:ext cx="1428750" cy="12573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VYLUŠTI TAJENKU</a:t>
            </a:r>
            <a:endParaRPr lang="cs-CZ" dirty="0"/>
          </a:p>
        </p:txBody>
      </p:sp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1524000" y="1412776"/>
          <a:ext cx="6095999" cy="2219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0857"/>
                <a:gridCol w="870857"/>
                <a:gridCol w="870857"/>
                <a:gridCol w="870857"/>
                <a:gridCol w="870857"/>
                <a:gridCol w="870857"/>
                <a:gridCol w="870857"/>
              </a:tblGrid>
              <a:tr h="355064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4104" name="Picture 8" descr="C:\Users\User\AppData\Local\Microsoft\Windows\Temporary Internet Files\Content.IE5\T91O9917\MC900027245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33380" y="4797152"/>
            <a:ext cx="1493215" cy="1686154"/>
          </a:xfrm>
          <a:prstGeom prst="rect">
            <a:avLst/>
          </a:prstGeom>
          <a:noFill/>
        </p:spPr>
      </p:pic>
      <p:pic>
        <p:nvPicPr>
          <p:cNvPr id="4106" name="Picture 10" descr="C:\Users\User\AppData\Local\Microsoft\Windows\Temporary Internet Files\Content.IE5\WL428E9A\MC900088308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05588" y="5661248"/>
            <a:ext cx="1874595" cy="820438"/>
          </a:xfrm>
          <a:prstGeom prst="rect">
            <a:avLst/>
          </a:prstGeom>
          <a:noFill/>
        </p:spPr>
      </p:pic>
      <p:pic>
        <p:nvPicPr>
          <p:cNvPr id="4107" name="Picture 11" descr="C:\Users\User\AppData\Local\Microsoft\Windows\Temporary Internet Files\Content.IE5\V74FUSD4\MC900290078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09644" y="3789040"/>
            <a:ext cx="1172753" cy="1438577"/>
          </a:xfrm>
          <a:prstGeom prst="rect">
            <a:avLst/>
          </a:prstGeom>
          <a:noFill/>
        </p:spPr>
      </p:pic>
      <p:pic>
        <p:nvPicPr>
          <p:cNvPr id="4109" name="Picture 13" descr="C:\Users\User\AppData\Local\Microsoft\Windows\Temporary Internet Files\Content.IE5\637121T3\MC900440405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81852" y="4509120"/>
            <a:ext cx="1371600" cy="1371600"/>
          </a:xfrm>
          <a:prstGeom prst="rect">
            <a:avLst/>
          </a:prstGeom>
          <a:noFill/>
        </p:spPr>
      </p:pic>
      <p:pic>
        <p:nvPicPr>
          <p:cNvPr id="4114" name="Picture 18" descr="C:\Users\User\AppData\Local\Microsoft\Windows\Temporary Internet Files\Content.IE5\XQS3PGP2\MC900356923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295998" y="3933056"/>
            <a:ext cx="1848002" cy="1328623"/>
          </a:xfrm>
          <a:prstGeom prst="rect">
            <a:avLst/>
          </a:prstGeom>
          <a:noFill/>
        </p:spPr>
      </p:pic>
      <p:sp>
        <p:nvSpPr>
          <p:cNvPr id="21" name="TextovéPole 20"/>
          <p:cNvSpPr txBox="1"/>
          <p:nvPr/>
        </p:nvSpPr>
        <p:spPr>
          <a:xfrm>
            <a:off x="1187624" y="1412776"/>
            <a:ext cx="3577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1.</a:t>
            </a:r>
            <a:endParaRPr lang="cs-CZ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1187624" y="1772816"/>
            <a:ext cx="3577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2.</a:t>
            </a:r>
            <a:endParaRPr lang="cs-CZ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1187624" y="2132856"/>
            <a:ext cx="3577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3.</a:t>
            </a:r>
            <a:endParaRPr lang="cs-CZ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1187624" y="2564904"/>
            <a:ext cx="3577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4.</a:t>
            </a:r>
            <a:endParaRPr lang="cs-CZ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1187624" y="2924944"/>
            <a:ext cx="3577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5.</a:t>
            </a:r>
            <a:endParaRPr lang="cs-CZ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1187624" y="3284984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6.</a:t>
            </a:r>
            <a:endParaRPr lang="cs-CZ" dirty="0"/>
          </a:p>
        </p:txBody>
      </p:sp>
      <p:pic>
        <p:nvPicPr>
          <p:cNvPr id="1028" name="Picture 4" descr="C:\Users\User\AppData\Local\Microsoft\Windows\Temporary Internet Files\Content.IE5\8XMJSTAW\MP900175453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81252" y="3861048"/>
            <a:ext cx="1684784" cy="1131613"/>
          </a:xfrm>
          <a:prstGeom prst="rect">
            <a:avLst/>
          </a:prstGeom>
          <a:noFill/>
        </p:spPr>
      </p:pic>
      <p:sp>
        <p:nvSpPr>
          <p:cNvPr id="16" name="TextovéPole 15"/>
          <p:cNvSpPr txBox="1"/>
          <p:nvPr/>
        </p:nvSpPr>
        <p:spPr>
          <a:xfrm>
            <a:off x="5436096" y="5949280"/>
            <a:ext cx="25803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TAJENKA</a:t>
            </a:r>
            <a:r>
              <a:rPr lang="cs-CZ" dirty="0" smtClean="0"/>
              <a:t>………………..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323528" y="3645024"/>
            <a:ext cx="3577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1.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1115616" y="5301208"/>
            <a:ext cx="3577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2.</a:t>
            </a: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3347864" y="5373216"/>
            <a:ext cx="3577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3.</a:t>
            </a:r>
            <a:endParaRPr lang="cs-CZ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3563888" y="4077072"/>
            <a:ext cx="3577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4.</a:t>
            </a:r>
            <a:endParaRPr lang="cs-CZ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5580112" y="4653136"/>
            <a:ext cx="3577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5.</a:t>
            </a:r>
            <a:endParaRPr lang="cs-CZ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7020272" y="4077072"/>
            <a:ext cx="3577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6.</a:t>
            </a:r>
            <a:endParaRPr lang="cs-CZ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6588224" y="5805264"/>
            <a:ext cx="14686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STRUNA</a:t>
            </a:r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227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275" fill="hold">
                                          <p:stCondLst>
                                            <p:cond delay="2275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27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780" decel="50000" autoRev="1" fill="hold">
                                          <p:stCondLst>
                                            <p:cond delay="2275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80" fill="hold">
                                          <p:stCondLst>
                                            <p:cond delay="432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20" grpId="0"/>
      <p:bldP spid="27" grpId="0"/>
      <p:bldP spid="28" grpId="0"/>
      <p:bldP spid="29" grpId="0"/>
      <p:bldP spid="3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2" name="Zástupný symbol pro text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latin typeface="Calibri" pitchFamily="34" charset="0"/>
                <a:cs typeface="Calibri" pitchFamily="34" charset="0"/>
              </a:rPr>
              <a:t>www.</a:t>
            </a:r>
            <a:r>
              <a:rPr lang="cs-CZ" dirty="0" err="1" smtClean="0">
                <a:latin typeface="Calibri" pitchFamily="34" charset="0"/>
                <a:cs typeface="Calibri" pitchFamily="34" charset="0"/>
              </a:rPr>
              <a:t>microsoft.office.com</a:t>
            </a:r>
            <a:endParaRPr lang="cs-CZ" dirty="0" smtClean="0">
              <a:latin typeface="Calibri" pitchFamily="34" charset="0"/>
              <a:cs typeface="Calibri" pitchFamily="34" charset="0"/>
            </a:endParaRPr>
          </a:p>
          <a:p>
            <a:endParaRPr lang="cs-CZ" sz="4900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8941519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742</TotalTime>
  <Words>182</Words>
  <Application>Microsoft Office PowerPoint</Application>
  <PresentationFormat>Předvádění na obrazovce (4:3)</PresentationFormat>
  <Paragraphs>56</Paragraphs>
  <Slides>9</Slides>
  <Notes>1</Notes>
  <HiddenSlides>0</HiddenSlides>
  <MMClips>7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Jmění</vt:lpstr>
      <vt:lpstr>Snímek 1</vt:lpstr>
      <vt:lpstr>Anotace</vt:lpstr>
      <vt:lpstr>Poslouchej, které zvuky uslyšíš :</vt:lpstr>
      <vt:lpstr>Kontrola</vt:lpstr>
      <vt:lpstr>Zvuky z okolí, které slyšíme</vt:lpstr>
      <vt:lpstr>Zvuk vzniká chvěním pružných těles</vt:lpstr>
      <vt:lpstr>Lidský hlas vzniká chvěním vzduchu v hlasivkách</vt:lpstr>
      <vt:lpstr>VYLUŠTI TAJENKU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User</dc:creator>
  <cp:lastModifiedBy>Tomáš</cp:lastModifiedBy>
  <cp:revision>92</cp:revision>
  <dcterms:created xsi:type="dcterms:W3CDTF">2013-04-20T05:23:53Z</dcterms:created>
  <dcterms:modified xsi:type="dcterms:W3CDTF">2013-06-17T21:44:43Z</dcterms:modified>
</cp:coreProperties>
</file>