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5" r:id="rId2"/>
    <p:sldId id="276" r:id="rId3"/>
    <p:sldId id="256" r:id="rId4"/>
    <p:sldId id="257" r:id="rId5"/>
    <p:sldId id="258" r:id="rId6"/>
    <p:sldId id="271" r:id="rId7"/>
    <p:sldId id="272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3" r:id="rId21"/>
    <p:sldId id="274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50CE45F-8F0E-4215-B72C-26647E9A8900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8C82079-952B-4272-BAE2-033F836A1FA6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CE45F-8F0E-4215-B72C-26647E9A8900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82079-952B-4272-BAE2-033F836A1FA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CE45F-8F0E-4215-B72C-26647E9A8900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82079-952B-4272-BAE2-033F836A1F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CE45F-8F0E-4215-B72C-26647E9A8900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82079-952B-4272-BAE2-033F836A1FA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CE45F-8F0E-4215-B72C-26647E9A8900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82079-952B-4272-BAE2-033F836A1FA6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CE45F-8F0E-4215-B72C-26647E9A8900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82079-952B-4272-BAE2-033F836A1FA6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CE45F-8F0E-4215-B72C-26647E9A8900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82079-952B-4272-BAE2-033F836A1F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CE45F-8F0E-4215-B72C-26647E9A8900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82079-952B-4272-BAE2-033F836A1F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CE45F-8F0E-4215-B72C-26647E9A8900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82079-952B-4272-BAE2-033F836A1F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CE45F-8F0E-4215-B72C-26647E9A8900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82079-952B-4272-BAE2-033F836A1FA6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CE45F-8F0E-4215-B72C-26647E9A8900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82079-952B-4272-BAE2-033F836A1FA6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450CE45F-8F0E-4215-B72C-26647E9A8900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98C82079-952B-4272-BAE2-033F836A1FA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://www.youtube.com/watch?v=-EzClEsU0Zk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zEkqgj5uNW8" TargetMode="External"/><Relationship Id="rId2" Type="http://schemas.openxmlformats.org/officeDocument/2006/relationships/hyperlink" Target="http://www.musiccentre.ca/influences/instrument.cfm?type=aulos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hyperlink" Target="http://www.youtube.com/watch?v=CQgp-w-TXjQ&amp;feature=related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xERitvFYpAk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gif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pixabay.com/cs/hudba-lid%C3%A9-d%C3%A1ma-%C5%BEena-d%C4%9Bv%C4%8De-osoba-37613/" TargetMode="External"/><Relationship Id="rId2" Type="http://schemas.openxmlformats.org/officeDocument/2006/relationships/hyperlink" Target="http://www.novinky.cz/cestovani/226267-jordansky-amman-zatim-opomijene-velkomesto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oogle.cz/imgres?q=kithara&amp;um=1&amp;hl=cs&amp;biw=1366&amp;bih=638&amp;tbm=isch&amp;tbnid=Q-G08MbzXTJt0M:&amp;imgrefurl=http://ancientlyre.com/blog.html/the_similarity_between_the_lyre_of_the_ancient_hebrews__the_ancient_greek_kithara/&amp;docid=y0pOGMIcltvQlM&amp;imgurl=http://ancientlyre.com/images/large_5__arxaia_kithara_resized.jpg&amp;w=325&amp;h=450&amp;ei=6I2aUPapK6rf4QThmICYAQ&amp;zoom=1&amp;iact=rc&amp;dur=275&amp;sig=109861030678885765595&amp;page=1&amp;tbnh=128&amp;tbnw=92&amp;start=0&amp;ndsp=28&amp;ved=1t:429,r:8,s:0,i:90&amp;tx=64&amp;ty=30" TargetMode="External"/><Relationship Id="rId5" Type="http://schemas.openxmlformats.org/officeDocument/2006/relationships/hyperlink" Target="http://www.google.cz/imgres?q=kithara&amp;um=1&amp;hl=cs&amp;biw=1366&amp;bih=638&amp;tbm=isch&amp;tbnid=kL5WutrAhJ2ZWM:&amp;imgrefurl=http://www.guitar-guide-easy.com/lessons/guitar-basics/itemlist/tag/Guitar%20history&amp;docid=JovQDlua0ah9tM&amp;imgurl=http://www.guitar-guide-easy.com/images/stories/kithara.jpg&amp;w=300&amp;h=217&amp;ei=6I2aUPapK6rf4QThmICYAQ&amp;zoom=1&amp;iact=rc&amp;dur=358&amp;sig=109861030678885765595&amp;page=1&amp;tbnh=128&amp;tbnw=174&amp;start=0&amp;ndsp=28&amp;ved=1t:429,r:7,s:0,i:87&amp;tx=78&amp;ty=89" TargetMode="External"/><Relationship Id="rId4" Type="http://schemas.openxmlformats.org/officeDocument/2006/relationships/hyperlink" Target="http://www.google.cz/imgres?q=lyra&amp;um=1&amp;hl=cs&amp;biw=1366&amp;bih=638&amp;tbm=isch&amp;tbnid=pJUthvMzDIF3oM:&amp;imgrefurl=http://www.mishkanministries.org/othervessels.php&amp;docid=woQUX_W8H5o9_M&amp;imgurl=http://www.mishkanministries.org/images/lyre.jpg&amp;w=442&amp;h=579&amp;ei=r42aULfzM4bm4QT244HQCw&amp;zoom=1&amp;iact=hc&amp;vpx=354&amp;vpy=158&amp;dur=490&amp;hovh=257&amp;hovw=196&amp;tx=67&amp;ty=133&amp;sig=109861030678885765595&amp;page=1&amp;tbnh=143&amp;tbnw=114&amp;start=0&amp;ndsp=28&amp;ved=1t:429,r:2,s:0,i:86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usiccentre.ca/influences/instrument.cfm?type=aulos" TargetMode="External"/><Relationship Id="rId7" Type="http://schemas.openxmlformats.org/officeDocument/2006/relationships/hyperlink" Target="http://tabularomana.blog.cz/1011/seikilova-pisen-i-noty" TargetMode="External"/><Relationship Id="rId2" Type="http://schemas.openxmlformats.org/officeDocument/2006/relationships/hyperlink" Target="http://www.google.cz/imgres?q=aulos&amp;um=1&amp;hl=cs&amp;biw=1366&amp;bih=638&amp;tbm=isch&amp;tbnid=0g9ptlo7mf95fM:&amp;imgrefurl=http://en.wikipedia.org/wiki/File:Aulos_player_Louvre_G313.jpg&amp;docid=DUXVaLJA2XmyFM&amp;imgurl=http://upload.wikimedia.org/wikipedia/commons/c/ca/Aulos_player_Louvre_G313.jpg&amp;w=1878&amp;h=1884&amp;ei=BpCaUPy9GcSA4gS48YHwDQ&amp;zoom=1&amp;iact=hc&amp;vpx=967&amp;vpy=72&amp;dur=389&amp;hovh=225&amp;hovw=224&amp;tx=129&amp;ty=168&amp;sig=109861030678885765595&amp;page=1&amp;tbnh=139&amp;tbnw=161&amp;start=0&amp;ndsp=21&amp;ved=1t:429,r:5,s:0,i:108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picasaweb.google.com/lh/photo/wCBwX0W15UATfQqPc2GLuA" TargetMode="External"/><Relationship Id="rId5" Type="http://schemas.openxmlformats.org/officeDocument/2006/relationships/hyperlink" Target="http://hamletgreenstage08.wordpress.com/2008/06/04/instruments-of-the-troubadours/instrument-pan-flute/" TargetMode="External"/><Relationship Id="rId4" Type="http://schemas.openxmlformats.org/officeDocument/2006/relationships/hyperlink" Target="http://www.flickriver.com/photos/28433765@N07/4135028627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Číslo materiálu: </a:t>
            </a:r>
            <a:r>
              <a:rPr lang="cs-CZ" dirty="0"/>
              <a:t>VY 32 INOVACE </a:t>
            </a:r>
            <a:r>
              <a:rPr lang="cs-CZ" dirty="0" smtClean="0"/>
              <a:t>26/03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  </a:t>
            </a:r>
          </a:p>
          <a:p>
            <a:r>
              <a:rPr lang="cs-CZ" b="1" dirty="0"/>
              <a:t>Název materiálu: </a:t>
            </a:r>
            <a:r>
              <a:rPr lang="cs-CZ" dirty="0"/>
              <a:t>Hudba v období </a:t>
            </a:r>
            <a:r>
              <a:rPr lang="cs-CZ" dirty="0" smtClean="0"/>
              <a:t>starověku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b="1" dirty="0"/>
              <a:t>Zpracoval:</a:t>
            </a:r>
            <a:r>
              <a:rPr lang="cs-CZ" dirty="0"/>
              <a:t> Mgr. Bc. </a:t>
            </a:r>
            <a:r>
              <a:rPr lang="cs-CZ" dirty="0" err="1"/>
              <a:t>BcA</a:t>
            </a:r>
            <a:r>
              <a:rPr lang="cs-CZ" dirty="0"/>
              <a:t>. Michal Jančík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548680"/>
            <a:ext cx="4772025" cy="952500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628505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3" y="764705"/>
            <a:ext cx="7905200" cy="5361458"/>
          </a:xfrm>
        </p:spPr>
        <p:txBody>
          <a:bodyPr>
            <a:normAutofit fontScale="62500" lnSpcReduction="20000"/>
          </a:bodyPr>
          <a:lstStyle/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cs-CZ" b="1" u="sng" dirty="0"/>
              <a:t>ANOTACE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Škola</a:t>
            </a:r>
            <a:r>
              <a:rPr lang="cs-CZ" dirty="0"/>
              <a:t>: Základní škola Brno, Jana Babáka 1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Vypracoval: </a:t>
            </a:r>
            <a:r>
              <a:rPr lang="cs-CZ" dirty="0"/>
              <a:t>Mgr. Bc. </a:t>
            </a:r>
            <a:r>
              <a:rPr lang="cs-CZ" dirty="0" err="1"/>
              <a:t>BcA</a:t>
            </a:r>
            <a:r>
              <a:rPr lang="cs-CZ" dirty="0"/>
              <a:t>. Michal Jančík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Období vzniku materiálu: </a:t>
            </a:r>
            <a:r>
              <a:rPr lang="cs-CZ" dirty="0"/>
              <a:t>školní rok 2011/2012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Číslo materiálu:</a:t>
            </a:r>
            <a:r>
              <a:rPr lang="cs-CZ" dirty="0"/>
              <a:t> VY 32 INOVACE </a:t>
            </a:r>
            <a:r>
              <a:rPr lang="cs-CZ" dirty="0" smtClean="0"/>
              <a:t>26/03</a:t>
            </a:r>
            <a:endParaRPr lang="cs-CZ" dirty="0"/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Vzdělávací oblast:</a:t>
            </a:r>
            <a:r>
              <a:rPr lang="cs-CZ" dirty="0"/>
              <a:t> Umění a kultura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Předmět: </a:t>
            </a:r>
            <a:r>
              <a:rPr lang="cs-CZ" dirty="0"/>
              <a:t>Hudební výchova</a:t>
            </a:r>
          </a:p>
          <a:p>
            <a:pPr>
              <a:lnSpc>
                <a:spcPct val="120000"/>
              </a:lnSpc>
            </a:pPr>
            <a:r>
              <a:rPr lang="cs-CZ" b="1" dirty="0"/>
              <a:t>Ročník: IX</a:t>
            </a:r>
            <a:r>
              <a:rPr lang="cs-CZ" dirty="0"/>
              <a:t>. </a:t>
            </a:r>
            <a:r>
              <a:rPr lang="cs-CZ"/>
              <a:t>ročník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smtClean="0"/>
              <a:t>Klíčová </a:t>
            </a:r>
            <a:r>
              <a:rPr lang="cs-CZ" b="1" dirty="0"/>
              <a:t>slova: </a:t>
            </a:r>
            <a:r>
              <a:rPr lang="cs-CZ" b="1" dirty="0" smtClean="0"/>
              <a:t>s</a:t>
            </a:r>
            <a:r>
              <a:rPr lang="cs-CZ" dirty="0" smtClean="0"/>
              <a:t>tarověk-hudba-</a:t>
            </a:r>
            <a:r>
              <a:rPr lang="cs-CZ" dirty="0" err="1" smtClean="0"/>
              <a:t>Seikilova</a:t>
            </a:r>
            <a:r>
              <a:rPr lang="cs-CZ" dirty="0" smtClean="0"/>
              <a:t> píseň-funkce hudby-hudební </a:t>
            </a:r>
            <a:r>
              <a:rPr lang="cs-CZ" dirty="0"/>
              <a:t>nástroje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Předpokládané cíle vedoucí ke klíčovým kompetencím: </a:t>
            </a:r>
            <a:r>
              <a:rPr lang="cs-CZ" dirty="0"/>
              <a:t>charakterizuje </a:t>
            </a: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cs-CZ" dirty="0"/>
              <a:t>      hudbu v období </a:t>
            </a:r>
            <a:r>
              <a:rPr lang="cs-CZ" dirty="0" smtClean="0"/>
              <a:t>starověku</a:t>
            </a:r>
            <a:r>
              <a:rPr lang="cs-CZ" dirty="0"/>
              <a:t>, </a:t>
            </a:r>
            <a:r>
              <a:rPr lang="cs-CZ" dirty="0" smtClean="0"/>
              <a:t>orientuje </a:t>
            </a:r>
            <a:r>
              <a:rPr lang="cs-CZ" dirty="0"/>
              <a:t>se v hudebních  nástrojích tohoto období, definuje  </a:t>
            </a:r>
            <a:r>
              <a:rPr lang="cs-CZ" dirty="0" smtClean="0"/>
              <a:t>    funkci </a:t>
            </a:r>
            <a:r>
              <a:rPr lang="cs-CZ" dirty="0"/>
              <a:t>hudby v této epoše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Použité výukové metody: </a:t>
            </a:r>
            <a:r>
              <a:rPr lang="cs-CZ" dirty="0"/>
              <a:t>frontální výuka, skupinová práce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Předpokládané pomůcky: </a:t>
            </a:r>
            <a:r>
              <a:rPr lang="cs-CZ" dirty="0"/>
              <a:t>notebook, interaktivní tabule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Popis prezentace materiálu: </a:t>
            </a:r>
            <a:r>
              <a:rPr lang="cs-CZ" dirty="0"/>
              <a:t>Prezentace </a:t>
            </a:r>
            <a:r>
              <a:rPr lang="cs-CZ" dirty="0" err="1"/>
              <a:t>Power</a:t>
            </a:r>
            <a:r>
              <a:rPr lang="cs-CZ" dirty="0"/>
              <a:t> Point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Způsob hodnocení: </a:t>
            </a:r>
            <a:r>
              <a:rPr lang="cs-CZ" dirty="0"/>
              <a:t>ústní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Bibliografie:</a:t>
            </a:r>
            <a:r>
              <a:rPr lang="cs-CZ" dirty="0"/>
              <a:t> 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563888" y="570156"/>
            <a:ext cx="4880865" cy="266556"/>
          </a:xfrm>
        </p:spPr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19192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Hudba v období starověku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6271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3000" dirty="0" smtClean="0"/>
              <a:t>Jedná se o období lidských dějin od prvních písemných památek (asi polovina 4 tisíciletí před Kr.) do zániku západořímské říše r. 476 po Kr.</a:t>
            </a:r>
          </a:p>
          <a:p>
            <a:endParaRPr lang="cs-CZ" sz="3000" dirty="0" smtClean="0"/>
          </a:p>
          <a:p>
            <a:r>
              <a:rPr lang="cs-CZ" sz="3000" dirty="0" smtClean="0"/>
              <a:t>Dobu starověku lze tedy vymezit rozšířením písma, k čemuž došlo v na území vyspělých říší Blízkého východu (Mezopotámie), </a:t>
            </a:r>
            <a:r>
              <a:rPr lang="cs-CZ" sz="3000" dirty="0" smtClean="0"/>
              <a:t>                           v </a:t>
            </a:r>
            <a:r>
              <a:rPr lang="cs-CZ" sz="3000" dirty="0" smtClean="0"/>
              <a:t>Sýrii, v Egyptě atp.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Obecně o starověku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8496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sz="2800" dirty="0" smtClean="0"/>
              <a:t>Antika je označení pro řecko-římskou etapu starověku</a:t>
            </a:r>
          </a:p>
          <a:p>
            <a:endParaRPr lang="cs-CZ" sz="2800" dirty="0" smtClean="0"/>
          </a:p>
          <a:p>
            <a:r>
              <a:rPr lang="cs-CZ" sz="2800" dirty="0" smtClean="0"/>
              <a:t>Začíná vznikem staré řecké civilizace </a:t>
            </a:r>
          </a:p>
          <a:p>
            <a:pPr marL="0" indent="0">
              <a:buNone/>
            </a:pPr>
            <a:r>
              <a:rPr lang="cs-CZ" sz="2800" dirty="0" smtClean="0"/>
              <a:t>    (8.-7.stol. př. Kr.)</a:t>
            </a:r>
          </a:p>
          <a:p>
            <a:endParaRPr lang="cs-CZ" sz="2800" dirty="0" smtClean="0"/>
          </a:p>
          <a:p>
            <a:r>
              <a:rPr lang="cs-CZ" sz="2800" dirty="0" smtClean="0"/>
              <a:t>Končí rozpadem západořímské říše </a:t>
            </a:r>
            <a:r>
              <a:rPr lang="cs-CZ" sz="2800" dirty="0"/>
              <a:t> </a:t>
            </a:r>
            <a:r>
              <a:rPr lang="cs-CZ" sz="2800" dirty="0" smtClean="0"/>
              <a:t>                (476 n. l.), jenž byl způsoben stěhováním národů</a:t>
            </a:r>
            <a:endParaRPr lang="cs-CZ" sz="28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Antika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46251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95024" y="3717032"/>
            <a:ext cx="4349904" cy="291048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1" y="122353"/>
            <a:ext cx="4176464" cy="37535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52885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32040" y="1555321"/>
            <a:ext cx="3473936" cy="4482498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1560" y="1484784"/>
            <a:ext cx="3528392" cy="46122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16735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I přestože zmíněné východní civilizace (Mezopotámie, Egypt, ale i např. Čína) měly velmi rozvinutou hudební kulturu, největší vliv na rozvoj </a:t>
            </a:r>
            <a:r>
              <a:rPr lang="cs-CZ" sz="3200" dirty="0" smtClean="0"/>
              <a:t>evropské </a:t>
            </a:r>
            <a:r>
              <a:rPr lang="cs-CZ" sz="3200" dirty="0" smtClean="0"/>
              <a:t>hudby měla právě hudba řecká a římská</a:t>
            </a:r>
            <a:endParaRPr lang="cs-CZ" sz="32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Hudba v období antiky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2507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800" dirty="0" smtClean="0"/>
              <a:t>Hudba byla v Řecku považována za nástroj, který dokáže zlepšit lidské chování a myšlení</a:t>
            </a:r>
          </a:p>
          <a:p>
            <a:r>
              <a:rPr lang="cs-CZ" sz="2800" dirty="0" smtClean="0"/>
              <a:t>Zpěv byl dokonce součástí olympijských her jako jedna ze soutěžních disciplín</a:t>
            </a:r>
          </a:p>
          <a:p>
            <a:r>
              <a:rPr lang="cs-CZ" sz="2800" dirty="0" smtClean="0"/>
              <a:t>Antickým ideálem byl člověk, jenž byl dokonalý po duševní i fyzické stránce a byl mnohostranně zaměřen (básník, sportovec, filozof, umělec v jedné osobě)</a:t>
            </a:r>
            <a:endParaRPr lang="cs-CZ" sz="28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17902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Hudba byla taktéž důležitou součástí divadelních her odehrávajících se ve velkých AMFITEÁTRECH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83968" y="3257600"/>
            <a:ext cx="4608512" cy="30934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614512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31640" y="1262488"/>
            <a:ext cx="6550099" cy="4564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7684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Řecká hudba byla nejdříve jednohlasá, teprve později se vyvinul způsob jiného doprovodu k melodii, než jejího pouhého kopírování</a:t>
            </a:r>
          </a:p>
          <a:p>
            <a:endParaRPr lang="cs-CZ" sz="3200" dirty="0" smtClean="0"/>
          </a:p>
          <a:p>
            <a:r>
              <a:rPr lang="cs-CZ" sz="3200" dirty="0" smtClean="0"/>
              <a:t>Byl pěstován sólový i sborový zpěv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21449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Mezi </a:t>
            </a:r>
            <a:r>
              <a:rPr lang="cs-CZ" dirty="0" smtClean="0"/>
              <a:t>nejpoužívanější </a:t>
            </a:r>
            <a:r>
              <a:rPr lang="cs-CZ" dirty="0" smtClean="0"/>
              <a:t>hudební nástroje patřila :</a:t>
            </a:r>
          </a:p>
          <a:p>
            <a:r>
              <a:rPr lang="cs-CZ" dirty="0" smtClean="0"/>
              <a:t>Lyra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>
                <a:hlinkClick r:id="rId2"/>
              </a:rPr>
              <a:t>http://www.youtube.com/watch?v=-EzClEsU0Zk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Hudební nástroje v antice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23728" y="2636912"/>
            <a:ext cx="2664296" cy="258823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900453" y="2687508"/>
            <a:ext cx="1898569" cy="2487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664118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Kithara 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75656" y="2852936"/>
            <a:ext cx="1847850" cy="246697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04048" y="3252986"/>
            <a:ext cx="2857500" cy="2066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85991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Aulos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>
                <a:hlinkClick r:id="rId2"/>
              </a:rPr>
              <a:t>http://www.musiccentre.ca/influences/instrument.cfm?type=aulos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http://www.youtube.com/watch?v=zEkqgj5uNW8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55776" y="1569019"/>
            <a:ext cx="1381125" cy="309562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83968" y="548680"/>
            <a:ext cx="4138160" cy="41513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23238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Syrinx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>
                <a:hlinkClick r:id="rId2"/>
              </a:rPr>
              <a:t>http://www.youtube.com/watch?v=CQgp-w-TXjQ&amp;feature=related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9327" y="2564904"/>
            <a:ext cx="2664296" cy="266429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04048" y="2852936"/>
            <a:ext cx="3168352" cy="23762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37243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Římané převzali hudební kulturu vytvořenou Řeky a nic zásadně nového k ní nepřidali</a:t>
            </a:r>
          </a:p>
          <a:p>
            <a:endParaRPr lang="cs-CZ" sz="2800" dirty="0" smtClean="0"/>
          </a:p>
          <a:p>
            <a:r>
              <a:rPr lang="cs-CZ" sz="2800" dirty="0" smtClean="0"/>
              <a:t>Hudba v Římě sloužila spíše pro zábavu, pobavení, ztrácela tedy svoji vysoce uměleckou a mravní funkci</a:t>
            </a:r>
            <a:endParaRPr lang="cs-CZ" sz="28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Hudba v Římě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80828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Zapsaných </a:t>
            </a:r>
            <a:r>
              <a:rPr lang="cs-CZ" sz="2800" dirty="0" smtClean="0"/>
              <a:t>skladeb </a:t>
            </a:r>
            <a:r>
              <a:rPr lang="cs-CZ" sz="2800" dirty="0" smtClean="0"/>
              <a:t>se z Antiky příliš nedochovalo</a:t>
            </a:r>
          </a:p>
          <a:p>
            <a:r>
              <a:rPr lang="cs-CZ" sz="2800" dirty="0" smtClean="0"/>
              <a:t>Vzácnou památkou je tzv. „SEIKILOVA PÍSEŇ“ – jedná se o píseň zapsanou na náhrobku, je to jediná plně zachovalá hudební památka</a:t>
            </a:r>
          </a:p>
          <a:p>
            <a:r>
              <a:rPr lang="cs-CZ" sz="2800" dirty="0" smtClean="0"/>
              <a:t>Vznikla kolem 1.století po Kr.</a:t>
            </a:r>
            <a:endParaRPr lang="cs-CZ" sz="2800" dirty="0"/>
          </a:p>
          <a:p>
            <a:r>
              <a:rPr lang="cs-CZ" dirty="0" smtClean="0">
                <a:hlinkClick r:id="rId2"/>
              </a:rPr>
              <a:t>http://www.youtube.com/watch?v=xERitvFYpAk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Seikilova</a:t>
            </a:r>
            <a:r>
              <a:rPr lang="cs-CZ" dirty="0" smtClean="0"/>
              <a:t> píseň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42581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668260" y="476672"/>
            <a:ext cx="5468201" cy="5616624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548680"/>
            <a:ext cx="3456384" cy="29984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47719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7" y="2132857"/>
            <a:ext cx="8049216" cy="3993306"/>
          </a:xfrm>
        </p:spPr>
        <p:txBody>
          <a:bodyPr>
            <a:noAutofit/>
          </a:bodyPr>
          <a:lstStyle/>
          <a:p>
            <a:r>
              <a:rPr lang="cs-CZ" sz="1200" u="sng" dirty="0">
                <a:hlinkClick r:id="rId2"/>
              </a:rPr>
              <a:t>http://www.novinky.cz/cestovani/226267-jordansky-amman-zatim-opomijene-velkomesto.html</a:t>
            </a:r>
            <a:endParaRPr lang="cs-CZ" sz="1200" dirty="0"/>
          </a:p>
          <a:p>
            <a:r>
              <a:rPr lang="cs-CZ" sz="1200" dirty="0"/>
              <a:t> </a:t>
            </a:r>
          </a:p>
          <a:p>
            <a:r>
              <a:rPr lang="cs-CZ" sz="1200" u="sng" dirty="0">
                <a:hlinkClick r:id="rId3"/>
              </a:rPr>
              <a:t>http://pixabay.com/cs/hudba-lid%C3%A9-d%C3%A1ma-%C5%BEena-d%C4%9Bv%C4%8De-osoba-37613/</a:t>
            </a:r>
            <a:endParaRPr lang="cs-CZ" sz="1200" dirty="0"/>
          </a:p>
          <a:p>
            <a:r>
              <a:rPr lang="cs-CZ" sz="1200" dirty="0"/>
              <a:t> </a:t>
            </a:r>
          </a:p>
          <a:p>
            <a:r>
              <a:rPr lang="cs-CZ" sz="1200" u="sng" dirty="0">
                <a:hlinkClick r:id="rId4"/>
              </a:rPr>
              <a:t>http://www.google.cz/imgres?q=lyra&amp;um=1&amp;hl=cs&amp;biw=1366&amp;bih=638&amp;tbm=isch&amp;tbnid=pJUthvMzDIF3oM:&amp;imgrefurl=http://www.mishkanministries.org/othervessels.php&amp;docid=woQUX_W8H5o9_M&amp;imgurl=http://www.mishkanministries.org/images/lyre.jpg&amp;w=442&amp;h=579&amp;ei=r42aULfzM4bm4QT244HQCw&amp;zoom=1&amp;iact=hc&amp;vpx=354&amp;vpy=158&amp;dur=490&amp;hovh=257&amp;hovw=196&amp;tx=67&amp;ty=133&amp;sig=109861030678885765595&amp;page=1&amp;tbnh=143&amp;tbnw=114&amp;start=0&amp;ndsp=28&amp;ved=1t:429,r:2,s:0,i:86</a:t>
            </a:r>
            <a:endParaRPr lang="cs-CZ" sz="1200" dirty="0"/>
          </a:p>
          <a:p>
            <a:r>
              <a:rPr lang="cs-CZ" sz="1200" dirty="0"/>
              <a:t> </a:t>
            </a:r>
          </a:p>
          <a:p>
            <a:r>
              <a:rPr lang="cs-CZ" sz="1200" u="sng" dirty="0">
                <a:hlinkClick r:id="rId5"/>
              </a:rPr>
              <a:t>http://www.google.cz/imgres?q=kithara&amp;um=1&amp;hl=cs&amp;biw=1366&amp;bih=638&amp;tbm=isch&amp;tbnid=kL5WutrAhJ2ZWM:&amp;imgrefurl=http://www.guitar-guide-easy.com/lessons/guitar-basics/itemlist/tag/Guitar%2520history&amp;docid=JovQDlua0ah9tM&amp;imgurl=http://www.guitar-guide-easy.com/images/stories/kithara.jpg&amp;w=300&amp;h=217&amp;ei=6I2aUPapK6rf4QThmICYAQ&amp;zoom=1&amp;iact=rc&amp;dur=358&amp;sig=109861030678885765595&amp;page=1&amp;tbnh=128&amp;tbnw=174&amp;start=0&amp;ndsp=28&amp;ved=1t:429,r:7,s:0,i:87&amp;tx=78&amp;ty=89</a:t>
            </a:r>
            <a:endParaRPr lang="cs-CZ" sz="1200" dirty="0"/>
          </a:p>
          <a:p>
            <a:r>
              <a:rPr lang="cs-CZ" sz="1200" dirty="0"/>
              <a:t> </a:t>
            </a:r>
          </a:p>
          <a:p>
            <a:r>
              <a:rPr lang="cs-CZ" sz="1200" u="sng" dirty="0">
                <a:hlinkClick r:id="rId6"/>
              </a:rPr>
              <a:t>http://www.google.cz/imgres?q=kithara&amp;um=1&amp;hl=cs&amp;biw=1366&amp;bih=638&amp;tbm=isch&amp;tbnid=Q-G08MbzXTJt0M:&amp;imgrefurl=http://ancientlyre.com/blog.html/the_similarity_between_the_lyre_of_the_ancient_hebrews__the_ancient_greek_kithara/&amp;docid=y0pOGMIcltvQlM&amp;imgurl=http://ancientlyre.com/images/large_5__arxaia_kithara_resized.jpg&amp;w=325&amp;h=450&amp;ei=6I2aUPapK6rf4QThmICYAQ&amp;zoom=1&amp;iact=rc&amp;dur=275&amp;sig=109861030678885765595&amp;page=1&amp;tbnh=128&amp;tbnw=92&amp;start=0&amp;ndsp=28&amp;ved=1t:429,r:8,s:0,i:90&amp;tx=64&amp;ty=30</a:t>
            </a:r>
            <a:endParaRPr lang="cs-CZ" sz="1200" dirty="0"/>
          </a:p>
          <a:p>
            <a:r>
              <a:rPr lang="cs-CZ" sz="1200" dirty="0"/>
              <a:t> 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188640"/>
            <a:ext cx="5760640" cy="720080"/>
          </a:xfrm>
        </p:spPr>
        <p:txBody>
          <a:bodyPr/>
          <a:lstStyle/>
          <a:p>
            <a:r>
              <a:rPr lang="cs-CZ" dirty="0" smtClean="0"/>
              <a:t>Internetové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324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u="sng" dirty="0">
                <a:hlinkClick r:id="rId2"/>
              </a:rPr>
              <a:t>http://www.google.cz/imgres?q=aulos&amp;um=1&amp;hl=cs&amp;biw=1366&amp;bih=638&amp;tbm=isch&amp;tbnid=0g9ptlo7mf95fM:&amp;imgrefurl=http://en.wikipedia.org/wiki/File:Aulos_player_Louvre_G313.jpg&amp;docid=DUXVaLJA2XmyFM&amp;imgurl=http://upload.wikimedia.org/wikipedia/commons/c/ca/Aulos_player_Louvre_G313.jpg&amp;w=1878&amp;h=1884&amp;ei=BpCaUPy9GcSA4gS48YHwDQ&amp;zoom=1&amp;iact=hc&amp;vpx=967&amp;vpy=72&amp;dur=389&amp;hovh=225&amp;hovw=224&amp;tx=129&amp;ty=168&amp;sig=109861030678885765595&amp;page=1&amp;tbnh=139&amp;tbnw=161&amp;start=0&amp;ndsp=21&amp;ved=1t:429,r:5,s:0,i:108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u="sng" dirty="0">
                <a:hlinkClick r:id="rId3"/>
              </a:rPr>
              <a:t>http://www.musiccentre.ca/influences/instrument.cfm?type=aulos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u="sng" dirty="0">
                <a:hlinkClick r:id="rId4"/>
              </a:rPr>
              <a:t>http://www.flickriver.com/photos/28433765@N07/4135028627/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u="sng" dirty="0">
                <a:hlinkClick r:id="rId5"/>
              </a:rPr>
              <a:t>http://hamletgreenstage08.wordpress.com/2008/06/04/instruments-of-the-troubadours/instrument-pan-flute/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u="sng" dirty="0">
                <a:hlinkClick r:id="rId6"/>
              </a:rPr>
              <a:t>http://picasaweb.google.com/lh/photo/wCBwX0W15UATfQqPc2GLuA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u="sng" dirty="0">
                <a:hlinkClick r:id="rId7"/>
              </a:rPr>
              <a:t>http://tabularomana.blog.cz/1011/seikilova-pisen-i-noty</a:t>
            </a:r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64917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136</TotalTime>
  <Words>431</Words>
  <Application>Microsoft Office PowerPoint</Application>
  <PresentationFormat>Předvádění na obrazovce (4:3)</PresentationFormat>
  <Paragraphs>104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Tvrdý obal</vt:lpstr>
      <vt:lpstr>Snímek 1</vt:lpstr>
      <vt:lpstr>Snímek 2</vt:lpstr>
      <vt:lpstr>Hudba v období starověku</vt:lpstr>
      <vt:lpstr>Obecně o starověku</vt:lpstr>
      <vt:lpstr>Antika</vt:lpstr>
      <vt:lpstr>Snímek 6</vt:lpstr>
      <vt:lpstr>Snímek 7</vt:lpstr>
      <vt:lpstr>Hudba v období antiky</vt:lpstr>
      <vt:lpstr>Snímek 9</vt:lpstr>
      <vt:lpstr>Snímek 10</vt:lpstr>
      <vt:lpstr>Snímek 11</vt:lpstr>
      <vt:lpstr>Snímek 12</vt:lpstr>
      <vt:lpstr>Hudební nástroje v antice</vt:lpstr>
      <vt:lpstr>Snímek 14</vt:lpstr>
      <vt:lpstr>Snímek 15</vt:lpstr>
      <vt:lpstr>Snímek 16</vt:lpstr>
      <vt:lpstr>Hudba v Římě</vt:lpstr>
      <vt:lpstr>Seikilova píseň</vt:lpstr>
      <vt:lpstr>Snímek 19</vt:lpstr>
      <vt:lpstr>Internetové zdroje</vt:lpstr>
      <vt:lpstr>Snímek 21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Hudba v období starověku</dc:title>
  <dc:creator>0JXR</dc:creator>
  <cp:lastModifiedBy>Dum</cp:lastModifiedBy>
  <cp:revision>15</cp:revision>
  <dcterms:created xsi:type="dcterms:W3CDTF">2012-11-07T15:48:16Z</dcterms:created>
  <dcterms:modified xsi:type="dcterms:W3CDTF">2013-06-18T06:00:45Z</dcterms:modified>
</cp:coreProperties>
</file>