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2" r:id="rId3"/>
    <p:sldId id="256" r:id="rId4"/>
    <p:sldId id="257" r:id="rId5"/>
    <p:sldId id="258" r:id="rId6"/>
    <p:sldId id="260" r:id="rId7"/>
    <p:sldId id="259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32863" y="1905004"/>
            <a:ext cx="7078274" cy="1625599"/>
          </a:xfrm>
        </p:spPr>
        <p:txBody>
          <a:bodyPr>
            <a:normAutofit/>
          </a:bodyPr>
          <a:lstStyle>
            <a:lvl1pPr algn="ctr">
              <a:lnSpc>
                <a:spcPct val="90000"/>
              </a:lnSpc>
              <a:defRPr sz="48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36847" y="3657124"/>
            <a:ext cx="7074291" cy="991077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67463ED-0F2F-4D06-8051-1B58C27BD7C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525ED7B-77D9-45C8-9291-A31C275DEC9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914400" y="1600200"/>
            <a:ext cx="7306712" cy="73152"/>
            <a:chOff x="914400" y="1200150"/>
            <a:chExt cx="7306712" cy="54864"/>
          </a:xfrm>
        </p:grpSpPr>
        <p:sp>
          <p:nvSpPr>
            <p:cNvPr id="8" name="Ovál 7"/>
            <p:cNvSpPr/>
            <p:nvPr/>
          </p:nvSpPr>
          <p:spPr>
            <a:xfrm>
              <a:off x="8166248" y="1200150"/>
              <a:ext cx="54864" cy="5486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9" name="Ovál 8"/>
            <p:cNvSpPr/>
            <p:nvPr/>
          </p:nvSpPr>
          <p:spPr>
            <a:xfrm>
              <a:off x="914400" y="1200150"/>
              <a:ext cx="54864" cy="5486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grpSp>
          <p:nvGrpSpPr>
            <p:cNvPr id="10" name="Skupina 8"/>
            <p:cNvGrpSpPr/>
            <p:nvPr/>
          </p:nvGrpSpPr>
          <p:grpSpPr>
            <a:xfrm>
              <a:off x="1036847" y="1207626"/>
              <a:ext cx="7074290" cy="38998"/>
              <a:chOff x="2141408" y="1752956"/>
              <a:chExt cx="7315200" cy="38998"/>
            </a:xfrm>
            <a:solidFill>
              <a:schemeClr val="tx2"/>
            </a:solidFill>
          </p:grpSpPr>
          <p:cxnSp>
            <p:nvCxnSpPr>
              <p:cNvPr id="11" name="Přímá spojnice 10"/>
              <p:cNvCxnSpPr/>
              <p:nvPr/>
            </p:nvCxnSpPr>
            <p:spPr>
              <a:xfrm>
                <a:off x="2141408" y="1752956"/>
                <a:ext cx="7315200" cy="0"/>
              </a:xfrm>
              <a:prstGeom prst="line">
                <a:avLst/>
              </a:prstGeom>
              <a:grpFill/>
              <a:ln w="127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>
                <a:off x="2141408" y="1791954"/>
                <a:ext cx="7315200" cy="0"/>
              </a:xfrm>
              <a:prstGeom prst="line">
                <a:avLst/>
              </a:prstGeom>
              <a:grpFill/>
              <a:ln w="127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3" name="Skupina 12"/>
          <p:cNvGrpSpPr/>
          <p:nvPr/>
        </p:nvGrpSpPr>
        <p:grpSpPr>
          <a:xfrm>
            <a:off x="914400" y="4851400"/>
            <a:ext cx="7306712" cy="73152"/>
            <a:chOff x="914400" y="3638550"/>
            <a:chExt cx="7306712" cy="54864"/>
          </a:xfrm>
        </p:grpSpPr>
        <p:sp>
          <p:nvSpPr>
            <p:cNvPr id="14" name="Ovál 13"/>
            <p:cNvSpPr/>
            <p:nvPr/>
          </p:nvSpPr>
          <p:spPr>
            <a:xfrm>
              <a:off x="8166248" y="3638550"/>
              <a:ext cx="54864" cy="5486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5" name="Ovál 14"/>
            <p:cNvSpPr/>
            <p:nvPr/>
          </p:nvSpPr>
          <p:spPr>
            <a:xfrm>
              <a:off x="914400" y="3638550"/>
              <a:ext cx="54864" cy="5486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grpSp>
          <p:nvGrpSpPr>
            <p:cNvPr id="16" name="Skupina 15"/>
            <p:cNvGrpSpPr/>
            <p:nvPr/>
          </p:nvGrpSpPr>
          <p:grpSpPr>
            <a:xfrm>
              <a:off x="1036847" y="3646026"/>
              <a:ext cx="7074290" cy="38998"/>
              <a:chOff x="2141408" y="1752956"/>
              <a:chExt cx="7315200" cy="38998"/>
            </a:xfrm>
            <a:solidFill>
              <a:schemeClr val="tx2"/>
            </a:solidFill>
          </p:grpSpPr>
          <p:cxnSp>
            <p:nvCxnSpPr>
              <p:cNvPr id="17" name="Přímá spojnice 16"/>
              <p:cNvCxnSpPr/>
              <p:nvPr/>
            </p:nvCxnSpPr>
            <p:spPr>
              <a:xfrm>
                <a:off x="2141408" y="1752956"/>
                <a:ext cx="7315200" cy="0"/>
              </a:xfrm>
              <a:prstGeom prst="line">
                <a:avLst/>
              </a:prstGeom>
              <a:grpFill/>
              <a:ln w="127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2141408" y="1791954"/>
                <a:ext cx="7315200" cy="0"/>
              </a:xfrm>
              <a:prstGeom prst="line">
                <a:avLst/>
              </a:prstGeom>
              <a:grpFill/>
              <a:ln w="127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7437643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463ED-0F2F-4D06-8051-1B58C27BD7C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5ED7B-77D9-45C8-9291-A31C275DEC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9062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1" y="990600"/>
            <a:ext cx="7010399" cy="2235203"/>
          </a:xfrm>
        </p:spPr>
        <p:txBody>
          <a:bodyPr anchor="b">
            <a:normAutofit/>
          </a:bodyPr>
          <a:lstStyle>
            <a:lvl1pPr algn="ctr">
              <a:lnSpc>
                <a:spcPct val="90000"/>
              </a:lnSpc>
              <a:defRPr sz="4800" b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1" y="3733800"/>
            <a:ext cx="7010399" cy="12192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463ED-0F2F-4D06-8051-1B58C27BD7C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5ED7B-77D9-45C8-9291-A31C275DEC9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Skupina 12"/>
          <p:cNvGrpSpPr/>
          <p:nvPr/>
        </p:nvGrpSpPr>
        <p:grpSpPr>
          <a:xfrm>
            <a:off x="2455976" y="3475736"/>
            <a:ext cx="4232051" cy="54864"/>
            <a:chOff x="2455975" y="2588441"/>
            <a:chExt cx="4232051" cy="41148"/>
          </a:xfrm>
        </p:grpSpPr>
        <p:sp>
          <p:nvSpPr>
            <p:cNvPr id="14" name="Ovál 13"/>
            <p:cNvSpPr/>
            <p:nvPr/>
          </p:nvSpPr>
          <p:spPr>
            <a:xfrm>
              <a:off x="6642306" y="2588441"/>
              <a:ext cx="45720" cy="41148"/>
            </a:xfrm>
            <a:prstGeom prst="ellipse">
              <a:avLst/>
            </a:prstGeom>
            <a:solidFill>
              <a:schemeClr val="tx1"/>
            </a:solidFill>
            <a:ln w="26425" cap="flat" cmpd="sng" algn="ctr">
              <a:solidFill>
                <a:schemeClr val="tx1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onstantia"/>
                <a:ea typeface="+mn-ea"/>
                <a:cs typeface="+mn-cs"/>
              </a:endParaRPr>
            </a:p>
          </p:txBody>
        </p:sp>
        <p:sp>
          <p:nvSpPr>
            <p:cNvPr id="15" name="Ovál 14"/>
            <p:cNvSpPr/>
            <p:nvPr/>
          </p:nvSpPr>
          <p:spPr>
            <a:xfrm>
              <a:off x="2455975" y="2588441"/>
              <a:ext cx="45720" cy="41148"/>
            </a:xfrm>
            <a:prstGeom prst="ellipse">
              <a:avLst/>
            </a:prstGeom>
            <a:solidFill>
              <a:schemeClr val="tx1"/>
            </a:solidFill>
            <a:ln w="26425" cap="flat" cmpd="sng" algn="ctr">
              <a:solidFill>
                <a:schemeClr val="tx1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onstantia"/>
                <a:ea typeface="+mn-ea"/>
                <a:cs typeface="+mn-cs"/>
              </a:endParaRPr>
            </a:p>
          </p:txBody>
        </p:sp>
        <p:grpSp>
          <p:nvGrpSpPr>
            <p:cNvPr id="8" name="Skupina 15"/>
            <p:cNvGrpSpPr/>
            <p:nvPr/>
          </p:nvGrpSpPr>
          <p:grpSpPr>
            <a:xfrm>
              <a:off x="2563229" y="2594391"/>
              <a:ext cx="4023360" cy="29249"/>
              <a:chOff x="2550323" y="3458731"/>
              <a:chExt cx="4023360" cy="38998"/>
            </a:xfrm>
          </p:grpSpPr>
          <p:cxnSp>
            <p:nvCxnSpPr>
              <p:cNvPr id="17" name="Přímá spojnice 16"/>
              <p:cNvCxnSpPr/>
              <p:nvPr/>
            </p:nvCxnSpPr>
            <p:spPr>
              <a:xfrm>
                <a:off x="2550323" y="3458731"/>
                <a:ext cx="4023360" cy="0"/>
              </a:xfrm>
              <a:prstGeom prst="line">
                <a:avLst/>
              </a:prstGeom>
              <a:noFill/>
              <a:ln w="12700" cap="flat" cmpd="sng" algn="ctr">
                <a:solidFill>
                  <a:schemeClr val="tx1"/>
                </a:solidFill>
                <a:prstDash val="solid"/>
              </a:ln>
              <a:effectLst/>
            </p:spPr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2550323" y="3497729"/>
                <a:ext cx="4023360" cy="0"/>
              </a:xfrm>
              <a:prstGeom prst="line">
                <a:avLst/>
              </a:prstGeom>
              <a:noFill/>
              <a:ln w="12700" cap="flat" cmpd="sng" algn="ctr">
                <a:solidFill>
                  <a:schemeClr val="tx1"/>
                </a:solidFill>
                <a:prstDash val="solid"/>
              </a:ln>
              <a:effectLst/>
            </p:spPr>
          </p:cxnSp>
        </p:grpSp>
      </p:grpSp>
    </p:spTree>
    <p:extLst>
      <p:ext uri="{BB962C8B-B14F-4D97-AF65-F5344CB8AC3E}">
        <p14:creationId xmlns:p14="http://schemas.microsoft.com/office/powerpoint/2010/main" val="552628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803400"/>
            <a:ext cx="3581400" cy="4267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803400"/>
            <a:ext cx="3581400" cy="4267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 baseline="0"/>
            </a:lvl8pPr>
            <a:lvl9pPr>
              <a:defRPr sz="1800" baseline="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463ED-0F2F-4D06-8051-1B58C27BD7C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5ED7B-77D9-45C8-9291-A31C275DEC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0775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7448" y="1803400"/>
            <a:ext cx="3578286" cy="711200"/>
          </a:xfrm>
        </p:spPr>
        <p:txBody>
          <a:bodyPr anchor="ctr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914400" y="2514600"/>
            <a:ext cx="3581400" cy="35560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51248" y="1803400"/>
            <a:ext cx="3578286" cy="711200"/>
          </a:xfrm>
        </p:spPr>
        <p:txBody>
          <a:bodyPr anchor="ctr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2514600"/>
            <a:ext cx="3581400" cy="35560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463ED-0F2F-4D06-8051-1B58C27BD7C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5ED7B-77D9-45C8-9291-A31C275DEC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583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463ED-0F2F-4D06-8051-1B58C27BD7C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5ED7B-77D9-45C8-9291-A31C275DEC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934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463ED-0F2F-4D06-8051-1B58C27BD7C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5ED7B-77D9-45C8-9291-A31C275DEC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87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31800"/>
            <a:ext cx="7315200" cy="116840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1" y="1803401"/>
            <a:ext cx="4953001" cy="4267201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0" y="1803401"/>
            <a:ext cx="2133601" cy="4267201"/>
          </a:xfrm>
        </p:spPr>
        <p:txBody>
          <a:bodyPr>
            <a:normAutofit/>
          </a:bodyPr>
          <a:lstStyle>
            <a:lvl1pPr marL="0" indent="0">
              <a:spcBef>
                <a:spcPts val="1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463ED-0F2F-4D06-8051-1B58C27BD7C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5ED7B-77D9-45C8-9291-A31C275DEC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8646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914400" y="1803400"/>
            <a:ext cx="4953000" cy="42672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31800"/>
            <a:ext cx="7315200" cy="116840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1004316" y="1925320"/>
            <a:ext cx="4773168" cy="4023360"/>
          </a:xfrm>
          <a:solidFill>
            <a:schemeClr val="bg2"/>
          </a:solidFill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0" y="1803401"/>
            <a:ext cx="2133601" cy="4165600"/>
          </a:xfrm>
        </p:spPr>
        <p:txBody>
          <a:bodyPr>
            <a:normAutofit/>
          </a:bodyPr>
          <a:lstStyle>
            <a:lvl1pPr marL="0" indent="0">
              <a:spcBef>
                <a:spcPts val="1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463ED-0F2F-4D06-8051-1B58C27BD7C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5ED7B-77D9-45C8-9291-A31C275DEC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5057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463ED-0F2F-4D06-8051-1B58C27BD7C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5ED7B-77D9-45C8-9291-A31C275DEC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223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77844" y="434976"/>
            <a:ext cx="876528" cy="56610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3448" y="434976"/>
            <a:ext cx="6311956" cy="5661025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463ED-0F2F-4D06-8051-1B58C27BD7C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5ED7B-77D9-45C8-9291-A31C275DEC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00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228600" y="301752"/>
            <a:ext cx="8686800" cy="6254496"/>
          </a:xfrm>
          <a:prstGeom prst="roundRect">
            <a:avLst>
              <a:gd name="adj" fmla="val 2341"/>
            </a:avLst>
          </a:prstGeom>
          <a:solidFill>
            <a:srgbClr val="FFFFFF"/>
          </a:solidFill>
          <a:ln>
            <a:noFill/>
          </a:ln>
          <a:effectLst>
            <a:innerShdw blurRad="508000">
              <a:srgbClr val="FFD14B">
                <a:alpha val="69804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914400" y="431800"/>
            <a:ext cx="7315200" cy="1168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803400"/>
            <a:ext cx="731520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629400" y="6172200"/>
            <a:ext cx="914400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667463ED-0F2F-4D06-8051-1B58C27BD7C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5562601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696201" y="6172200"/>
            <a:ext cx="533400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5525ED7B-77D9-45C8-9291-A31C275DEC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7221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6888" indent="-246888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50392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52144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453896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55648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057400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359152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660904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LNuJmaJ9ZE" TargetMode="External"/><Relationship Id="rId2" Type="http://schemas.openxmlformats.org/officeDocument/2006/relationships/hyperlink" Target="http://www.youtube.com/watch?v=Dlr90NLDp-0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3Hz88bbrS7E" TargetMode="External"/><Relationship Id="rId2" Type="http://schemas.openxmlformats.org/officeDocument/2006/relationships/hyperlink" Target="http://www.youtube.com/watch?v=Esf-9zK1yl4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stredoveky-jarmark.webnode.cz/odev/" TargetMode="External"/><Relationship Id="rId2" Type="http://schemas.openxmlformats.org/officeDocument/2006/relationships/hyperlink" Target="http://www.staryplzenec.cz/obcan/historie-mesta/cirkevni-pamatky/rotunda-sv-petra-a-pavla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lbigens.com/interpretace1_cz.php" TargetMode="External"/><Relationship Id="rId5" Type="http://schemas.openxmlformats.org/officeDocument/2006/relationships/hyperlink" Target="http://historicky.blog.cz/0910/romanske-odevy" TargetMode="External"/><Relationship Id="rId4" Type="http://schemas.openxmlformats.org/officeDocument/2006/relationships/hyperlink" Target="http://farnost-krenova.blogspot.cz/2008_05_01_archiv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Číslo materiálu: </a:t>
            </a:r>
            <a:r>
              <a:rPr lang="cs-CZ" dirty="0"/>
              <a:t>VY 32 INOVACE </a:t>
            </a:r>
            <a:r>
              <a:rPr lang="cs-CZ" dirty="0" smtClean="0"/>
              <a:t>26/04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r>
              <a:rPr lang="cs-CZ" b="1" dirty="0"/>
              <a:t>Název materiálu: </a:t>
            </a:r>
            <a:r>
              <a:rPr lang="cs-CZ" dirty="0"/>
              <a:t>Hudba v období </a:t>
            </a:r>
            <a:r>
              <a:rPr lang="cs-CZ" dirty="0" smtClean="0"/>
              <a:t>středověku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92696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90277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548680"/>
            <a:ext cx="7546032" cy="5521920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Škola</a:t>
            </a:r>
            <a:r>
              <a:rPr lang="cs-CZ" dirty="0" smtClean="0"/>
              <a:t>: Základní </a:t>
            </a:r>
            <a:r>
              <a:rPr lang="cs-CZ" dirty="0"/>
              <a:t>škola Brno, Jana Babáka 1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Číslo materiálu:</a:t>
            </a:r>
            <a:r>
              <a:rPr lang="cs-CZ" dirty="0"/>
              <a:t> VY 32 INOVACE </a:t>
            </a:r>
            <a:r>
              <a:rPr lang="cs-CZ" dirty="0" smtClean="0"/>
              <a:t>26/04</a:t>
            </a:r>
            <a:endParaRPr lang="cs-CZ" dirty="0"/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Předmět: </a:t>
            </a:r>
            <a:r>
              <a:rPr lang="cs-CZ"/>
              <a:t>Hudební </a:t>
            </a:r>
            <a:r>
              <a:rPr lang="cs-CZ" smtClean="0"/>
              <a:t>výchova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smtClean="0"/>
              <a:t>Ročník</a:t>
            </a:r>
            <a:r>
              <a:rPr lang="cs-CZ" b="1" dirty="0"/>
              <a:t>: IX</a:t>
            </a:r>
            <a:r>
              <a:rPr lang="cs-CZ" dirty="0"/>
              <a:t>. ročník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 smtClean="0"/>
              <a:t>Klíčová </a:t>
            </a:r>
            <a:r>
              <a:rPr lang="cs-CZ" b="1" dirty="0"/>
              <a:t>slova: </a:t>
            </a:r>
            <a:r>
              <a:rPr lang="cs-CZ" dirty="0" smtClean="0"/>
              <a:t>středověk-hudba-hudba duchovní a světská-gregoriánský chorál-hudební </a:t>
            </a:r>
            <a:r>
              <a:rPr lang="cs-CZ" dirty="0"/>
              <a:t>nástroje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Předpokládané cíle vedoucí ke klíčovým kompetencím: </a:t>
            </a:r>
            <a:r>
              <a:rPr lang="cs-CZ" dirty="0" smtClean="0"/>
              <a:t>charakterizuje 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dirty="0" smtClean="0"/>
              <a:t>      hudbu v období středověku, vysvětluje pojmy duchovní a světská hudba charakterizuje                                                                 gregoriánský chorál, zařazuje poznatky do  širších souvislostí 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 smtClean="0"/>
              <a:t>Použité výukové metody: </a:t>
            </a:r>
            <a:r>
              <a:rPr lang="cs-CZ" dirty="0" smtClean="0"/>
              <a:t>frontální výuka, skupinová práce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 smtClean="0"/>
              <a:t>Předpokládané </a:t>
            </a:r>
            <a:r>
              <a:rPr lang="cs-CZ" b="1" dirty="0"/>
              <a:t>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pPr>
              <a:spcBef>
                <a:spcPts val="600"/>
              </a:spcBef>
            </a:pPr>
            <a:endParaRPr lang="cs-CZ" dirty="0"/>
          </a:p>
          <a:p>
            <a:pPr>
              <a:spcBef>
                <a:spcPts val="600"/>
              </a:spcBef>
            </a:pPr>
            <a:endParaRPr lang="cs-CZ" dirty="0"/>
          </a:p>
          <a:p>
            <a:pPr>
              <a:spcBef>
                <a:spcPts val="600"/>
              </a:spcBef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827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Hudba v období středověku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36847" y="4509120"/>
            <a:ext cx="7074291" cy="139081"/>
          </a:xfrm>
        </p:spPr>
        <p:txBody>
          <a:bodyPr>
            <a:normAutofit fontScale="55000" lnSpcReduction="20000"/>
          </a:bodyPr>
          <a:lstStyle/>
          <a:p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212342718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Obecně o středověku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179674"/>
            <a:ext cx="7315200" cy="389092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Středověk se časově rozpíná od konce starověku 5.stol. n. l. (476 zánik západořímské říše), končí v 15.stol. (1492 objevení Ameriky)</a:t>
            </a:r>
          </a:p>
          <a:p>
            <a:endParaRPr lang="cs-CZ" sz="3200" dirty="0"/>
          </a:p>
          <a:p>
            <a:r>
              <a:rPr lang="cs-CZ" sz="3200" dirty="0" smtClean="0"/>
              <a:t>Středověk je dobou, v níž měla velký vliv katolická církev</a:t>
            </a:r>
          </a:p>
          <a:p>
            <a:endParaRPr lang="cs-CZ" sz="3200" dirty="0"/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4720539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31800"/>
            <a:ext cx="7315200" cy="33290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340768"/>
            <a:ext cx="7315200" cy="42672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Středověk můžeme rozdělovat na</a:t>
            </a:r>
          </a:p>
          <a:p>
            <a:pPr>
              <a:buNone/>
            </a:pPr>
            <a:r>
              <a:rPr lang="cs-CZ" sz="3200" dirty="0" smtClean="0"/>
              <a:t> </a:t>
            </a:r>
          </a:p>
          <a:p>
            <a:pPr marL="1117854" lvl="2" indent="-514350">
              <a:buAutoNum type="arabicParenR"/>
            </a:pPr>
            <a:r>
              <a:rPr lang="cs-CZ" sz="3200" dirty="0" smtClean="0"/>
              <a:t>raný (5.-11.stol.)</a:t>
            </a:r>
          </a:p>
          <a:p>
            <a:pPr marL="1117854" lvl="2" indent="-514350">
              <a:buAutoNum type="arabicParenR"/>
            </a:pPr>
            <a:endParaRPr lang="cs-CZ" sz="3200" dirty="0" smtClean="0"/>
          </a:p>
          <a:p>
            <a:pPr marL="1117854" lvl="2" indent="-514350">
              <a:buAutoNum type="arabicParenR"/>
            </a:pPr>
            <a:r>
              <a:rPr lang="cs-CZ" sz="3200" dirty="0" smtClean="0"/>
              <a:t>vrcholný (11. – zač. 14.stol.)  </a:t>
            </a:r>
          </a:p>
          <a:p>
            <a:pPr marL="1117854" lvl="2" indent="-514350">
              <a:buAutoNum type="arabicParenR"/>
            </a:pPr>
            <a:endParaRPr lang="cs-CZ" sz="3200" dirty="0" smtClean="0"/>
          </a:p>
          <a:p>
            <a:pPr marL="1117854" lvl="2" indent="-514350">
              <a:buAutoNum type="arabicParenR"/>
            </a:pPr>
            <a:r>
              <a:rPr lang="cs-CZ" sz="3200" dirty="0" smtClean="0"/>
              <a:t>pozdní (14. – 15.stol.)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3545750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hlediska uměleckých stylů: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916832"/>
            <a:ext cx="5832648" cy="720080"/>
          </a:xfrm>
        </p:spPr>
        <p:txBody>
          <a:bodyPr>
            <a:noAutofit/>
          </a:bodyPr>
          <a:lstStyle/>
          <a:p>
            <a:pPr marL="514350" indent="-514350">
              <a:buAutoNum type="arabicParenR"/>
            </a:pPr>
            <a:r>
              <a:rPr lang="cs-CZ" sz="2800" i="1" dirty="0" smtClean="0"/>
              <a:t>Raný </a:t>
            </a:r>
            <a:r>
              <a:rPr lang="cs-CZ" sz="2800" i="1" dirty="0"/>
              <a:t>středověk – románský sloh</a:t>
            </a:r>
          </a:p>
          <a:p>
            <a:pPr marL="0" indent="0">
              <a:buNone/>
            </a:pPr>
            <a:r>
              <a:rPr lang="cs-CZ" sz="1000" dirty="0"/>
              <a:t>      </a:t>
            </a: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4338" y="3356992"/>
            <a:ext cx="2830070" cy="310600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068960"/>
            <a:ext cx="4267200" cy="312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79973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15200" cy="1168400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052736"/>
            <a:ext cx="7315200" cy="64807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2800" i="1" dirty="0" smtClean="0"/>
              <a:t>2) vrcholný a pozdní středověk – gotika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153510"/>
            <a:ext cx="2470398" cy="415581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916832"/>
            <a:ext cx="3600400" cy="4448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61712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000" dirty="0" smtClean="0"/>
              <a:t>Hudba v období středověku se rozděluje      na 2 velké oblasti:</a:t>
            </a:r>
          </a:p>
          <a:p>
            <a:pPr marL="514350" indent="-514350">
              <a:buAutoNum type="arabicParenR"/>
            </a:pPr>
            <a:r>
              <a:rPr lang="cs-CZ" sz="3000" b="1" dirty="0" smtClean="0"/>
              <a:t>hudba duchovní </a:t>
            </a:r>
            <a:r>
              <a:rPr lang="cs-CZ" sz="3000" dirty="0" smtClean="0"/>
              <a:t>= hudba, jejíž texty či vnitřní obsah vycházejí z náboženství (v Evropě nejčastěji z křesťanství)</a:t>
            </a:r>
          </a:p>
          <a:p>
            <a:pPr marL="514350" indent="-514350">
              <a:buAutoNum type="arabicParenR"/>
            </a:pPr>
            <a:r>
              <a:rPr lang="cs-CZ" sz="3000" b="1" dirty="0" smtClean="0"/>
              <a:t>hudba světská </a:t>
            </a:r>
            <a:r>
              <a:rPr lang="cs-CZ" sz="3000" dirty="0" smtClean="0"/>
              <a:t>= hudba, která nemá duchovní obsah</a:t>
            </a:r>
          </a:p>
          <a:p>
            <a:pPr marL="514350" indent="-514350">
              <a:buAutoNum type="arabicParenR"/>
            </a:pP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23503788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Duchovní hudba středověku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200" dirty="0" smtClean="0"/>
              <a:t>Je zastoupena především tzv. </a:t>
            </a:r>
            <a:r>
              <a:rPr lang="cs-CZ" sz="3200" b="1" i="1" dirty="0" smtClean="0"/>
              <a:t>gregoriánským chorálem</a:t>
            </a:r>
          </a:p>
          <a:p>
            <a:r>
              <a:rPr lang="cs-CZ" sz="3200" b="1" dirty="0" smtClean="0"/>
              <a:t>Gregoriánský chorál </a:t>
            </a:r>
            <a:r>
              <a:rPr lang="cs-CZ" sz="3200" dirty="0" smtClean="0"/>
              <a:t>= jednohlasý duchovní zpěv obsahující latinské texty (název podle papeže Řehoře </a:t>
            </a:r>
            <a:r>
              <a:rPr lang="cs-CZ" sz="3200" b="1" i="1" dirty="0" smtClean="0"/>
              <a:t>Gregora</a:t>
            </a:r>
            <a:r>
              <a:rPr lang="cs-CZ" sz="3200" b="1" dirty="0" smtClean="0"/>
              <a:t> </a:t>
            </a:r>
            <a:r>
              <a:rPr lang="cs-CZ" sz="3200" dirty="0" smtClean="0"/>
              <a:t>Velikého)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www.youtube.com/watch?v=Dlr90NLDp-0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www.youtube.com/watch?v=pLNuJmaJ9ZE</a:t>
            </a:r>
            <a:endParaRPr lang="cs-CZ" sz="2000" dirty="0" smtClean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7223696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Světská hudba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064896" cy="4176464"/>
          </a:xfrm>
        </p:spPr>
        <p:txBody>
          <a:bodyPr>
            <a:noAutofit/>
          </a:bodyPr>
          <a:lstStyle/>
          <a:p>
            <a:r>
              <a:rPr lang="cs-CZ" sz="3200" dirty="0" smtClean="0"/>
              <a:t>Světská hudba byla ve středověku zastoupena tzv. </a:t>
            </a:r>
            <a:r>
              <a:rPr lang="cs-CZ" sz="3200" dirty="0" err="1" smtClean="0"/>
              <a:t>trubadůry</a:t>
            </a:r>
            <a:r>
              <a:rPr lang="cs-CZ" sz="3200" dirty="0" smtClean="0"/>
              <a:t> a truvéry</a:t>
            </a:r>
          </a:p>
          <a:p>
            <a:r>
              <a:rPr lang="cs-CZ" sz="3200" dirty="0" smtClean="0"/>
              <a:t>Byli to potulní muzikanti, kteří hráli po jarmarcích, trzích, hostincích atp.</a:t>
            </a:r>
          </a:p>
          <a:p>
            <a:r>
              <a:rPr lang="cs-CZ" sz="3200" dirty="0" smtClean="0"/>
              <a:t>Mnohdy sloužili jako „noviny“ – díky svému neustálému putování byli svědky mnoha událostí, o nichž podávali zprávy v dalších krajích a zemích</a:t>
            </a:r>
          </a:p>
        </p:txBody>
      </p:sp>
    </p:spTree>
    <p:extLst>
      <p:ext uri="{BB962C8B-B14F-4D97-AF65-F5344CB8AC3E}">
        <p14:creationId xmlns:p14="http://schemas.microsoft.com/office/powerpoint/2010/main" val="21520114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692696"/>
            <a:ext cx="7315200" cy="50405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340768"/>
            <a:ext cx="7315200" cy="42672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Obdivoval-li se některý šlechtic dámě,              </a:t>
            </a:r>
            <a:r>
              <a:rPr lang="cs-CZ" sz="2800" dirty="0" err="1" smtClean="0"/>
              <a:t>najmul</a:t>
            </a:r>
            <a:r>
              <a:rPr lang="cs-CZ" sz="2800" dirty="0" smtClean="0"/>
              <a:t> si mnohdy </a:t>
            </a:r>
            <a:r>
              <a:rPr lang="cs-CZ" sz="2800" dirty="0" err="1" smtClean="0"/>
              <a:t>trubadůra</a:t>
            </a:r>
            <a:r>
              <a:rPr lang="cs-CZ" sz="2800" dirty="0" smtClean="0"/>
              <a:t> či truvéra, jenž složil milostnou píseň a se vzkazem od ctitele ji zazpíval dámě pod oknem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Trubadůři</a:t>
            </a:r>
            <a:r>
              <a:rPr lang="cs-CZ" sz="2800" dirty="0" smtClean="0"/>
              <a:t> a truvéři se doprovázeli na jednoduché nástroje:</a:t>
            </a:r>
          </a:p>
          <a:p>
            <a:pPr>
              <a:buNone/>
            </a:pPr>
            <a:r>
              <a:rPr lang="cs-CZ" sz="2800" dirty="0" smtClean="0"/>
              <a:t>	</a:t>
            </a:r>
            <a:r>
              <a:rPr lang="cs-CZ" sz="2800" i="1" dirty="0" smtClean="0"/>
              <a:t>Loutny, pošetky („kapesní“ housle), flétny, tamburíny, bubínky atd.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3588457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Notace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Ve středověku dochází k velkému rozvoji hudební notace:</a:t>
            </a:r>
          </a:p>
          <a:p>
            <a:pPr algn="ctr">
              <a:buNone/>
            </a:pPr>
            <a:r>
              <a:rPr lang="cs-CZ" dirty="0" smtClean="0"/>
              <a:t>	</a:t>
            </a:r>
            <a:r>
              <a:rPr lang="cs-CZ" sz="2000" i="1" dirty="0" smtClean="0"/>
              <a:t>Zpočátku byl zaznamenáván jen pohyb melodie, k čemuž sloužili tzv. NEUMY</a:t>
            </a:r>
            <a:endParaRPr lang="cs-CZ" i="1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3573016"/>
            <a:ext cx="4262874" cy="266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758829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31800"/>
            <a:ext cx="7315200" cy="54892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196752"/>
            <a:ext cx="7315200" cy="1296144"/>
          </a:xfrm>
        </p:spPr>
        <p:txBody>
          <a:bodyPr>
            <a:noAutofit/>
          </a:bodyPr>
          <a:lstStyle/>
          <a:p>
            <a:r>
              <a:rPr lang="cs-CZ" sz="2800" dirty="0" smtClean="0"/>
              <a:t>Postupem času se notace zpřesňovala </a:t>
            </a:r>
          </a:p>
          <a:p>
            <a:pPr>
              <a:buNone/>
            </a:pPr>
            <a:r>
              <a:rPr lang="cs-CZ" sz="2800" dirty="0" smtClean="0"/>
              <a:t>	– 	nejdříve (po vynalezení notové osnovy)               	byla zapisována melodie bez rytmu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7790" y="2780928"/>
            <a:ext cx="4248472" cy="3495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45461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31800"/>
            <a:ext cx="7315200" cy="11688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052736"/>
            <a:ext cx="7315200" cy="833512"/>
          </a:xfrm>
        </p:spPr>
        <p:txBody>
          <a:bodyPr>
            <a:noAutofit/>
          </a:bodyPr>
          <a:lstStyle/>
          <a:p>
            <a:r>
              <a:rPr lang="cs-CZ" sz="2800" dirty="0" smtClean="0"/>
              <a:t>Později (od 12.stol.) se vyvíjela notace, která dokázala zachytit i rytmus (tzv. menzurální notace)</a:t>
            </a:r>
          </a:p>
          <a:p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lum bright="-4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2276872"/>
            <a:ext cx="2120835" cy="3683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71556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Notace, která je podobná té dnešní byla vynalezena až ve 14. – 15.stol.</a:t>
            </a:r>
          </a:p>
          <a:p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3083051"/>
            <a:ext cx="3960440" cy="2996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792399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Nejstarší české duchovní písně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844824"/>
            <a:ext cx="7315200" cy="41231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Mezi nejstarší ČESKÉ duchovní písně patří:</a:t>
            </a:r>
          </a:p>
          <a:p>
            <a:pPr marL="0" indent="0">
              <a:buNone/>
            </a:pPr>
            <a:endParaRPr lang="cs-CZ" b="1" dirty="0" smtClean="0"/>
          </a:p>
          <a:p>
            <a:pPr marL="514350" indent="-514350">
              <a:buAutoNum type="arabicParenR"/>
            </a:pPr>
            <a:r>
              <a:rPr lang="cs-CZ" sz="2800" u="sng" dirty="0" smtClean="0"/>
              <a:t>Hospodine, pomiluj </a:t>
            </a:r>
            <a:r>
              <a:rPr lang="cs-CZ" sz="2800" u="sng" dirty="0" err="1" smtClean="0"/>
              <a:t>ny</a:t>
            </a:r>
            <a:r>
              <a:rPr lang="cs-CZ" sz="2800" u="sng" dirty="0" smtClean="0"/>
              <a:t> </a:t>
            </a:r>
            <a:r>
              <a:rPr lang="cs-CZ" sz="2800" dirty="0" smtClean="0"/>
              <a:t>(9. – 10. stol.)</a:t>
            </a:r>
          </a:p>
          <a:p>
            <a:pPr lvl="4">
              <a:buFontTx/>
              <a:buChar char="-"/>
            </a:pPr>
            <a:r>
              <a:rPr lang="cs-CZ" sz="2400" dirty="0" smtClean="0"/>
              <a:t>Považována za středověkou českou hymnu</a:t>
            </a:r>
          </a:p>
          <a:p>
            <a:pPr lvl="2"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</a:t>
            </a:r>
            <a:r>
              <a:rPr lang="cs-CZ" dirty="0" err="1" smtClean="0">
                <a:hlinkClick r:id="rId2"/>
              </a:rPr>
              <a:t>Esf</a:t>
            </a:r>
            <a:r>
              <a:rPr lang="cs-CZ" dirty="0" smtClean="0">
                <a:hlinkClick r:id="rId2"/>
              </a:rPr>
              <a:t>-9zK1yl4</a:t>
            </a:r>
            <a:endParaRPr lang="cs-CZ" sz="1400" dirty="0" smtClean="0"/>
          </a:p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2)    </a:t>
            </a:r>
            <a:r>
              <a:rPr lang="cs-CZ" sz="2800" u="sng" dirty="0" smtClean="0"/>
              <a:t>Svatý Václave</a:t>
            </a:r>
          </a:p>
          <a:p>
            <a:pPr marL="603504" lvl="2" indent="0">
              <a:buNone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www.youtube.com/watch?v=3Hz88bbrS7E</a:t>
            </a:r>
            <a:endParaRPr lang="cs-CZ" dirty="0" smtClean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376027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u="sng" dirty="0">
                <a:hlinkClick r:id="rId2"/>
              </a:rPr>
              <a:t>http://www.staryplzenec.cz/obcan/historie-mesta/cirkevni-pamatky/rotunda-sv-petra-a-pavla/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3"/>
              </a:rPr>
              <a:t>http://stredoveky-jarmark.webnode.cz/odev/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4"/>
              </a:rPr>
              <a:t>http://farnost-krenova.blogspot.cz/2008_05_01_archive.html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5"/>
              </a:rPr>
              <a:t>http://historicky.blog.cz/0910/romanske-odevy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6"/>
              </a:rPr>
              <a:t>http://albigens.com/interpretace1_cz.php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http://albigens.com/utqueant.php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9978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9">
  <a:themeElements>
    <a:clrScheme name="BooksClassic_16x9">
      <a:dk1>
        <a:srgbClr val="6A3A20"/>
      </a:dk1>
      <a:lt1>
        <a:sysClr val="window" lastClr="FFFFFF"/>
      </a:lt1>
      <a:dk2>
        <a:srgbClr val="000000"/>
      </a:dk2>
      <a:lt2>
        <a:srgbClr val="FFEDB9"/>
      </a:lt2>
      <a:accent1>
        <a:srgbClr val="6A3A20"/>
      </a:accent1>
      <a:accent2>
        <a:srgbClr val="B4914C"/>
      </a:accent2>
      <a:accent3>
        <a:srgbClr val="610606"/>
      </a:accent3>
      <a:accent4>
        <a:srgbClr val="2B3742"/>
      </a:accent4>
      <a:accent5>
        <a:srgbClr val="787A41"/>
      </a:accent5>
      <a:accent6>
        <a:srgbClr val="B95E14"/>
      </a:accent6>
      <a:hlink>
        <a:srgbClr val="2B3742"/>
      </a:hlink>
      <a:folHlink>
        <a:srgbClr val="C1A56D"/>
      </a:folHlink>
    </a:clrScheme>
    <a:fontScheme name="BooksClassic_16x9">
      <a:majorFont>
        <a:latin typeface="Constantia"/>
        <a:ea typeface=""/>
        <a:cs typeface=""/>
      </a:majorFont>
      <a:minorFont>
        <a:latin typeface="Constantia"/>
        <a:ea typeface=""/>
        <a:cs typeface="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miter lim="800000"/>
        </a:ln>
        <a:ln w="28575" cap="flat" cmpd="sng" algn="ctr">
          <a:solidFill>
            <a:schemeClr val="phClr"/>
          </a:solidFill>
          <a:miter lim="800000"/>
        </a:ln>
        <a:ln w="38100" cap="flat" cmpd="sng" algn="ctr">
          <a:solidFill>
            <a:schemeClr val="phClr"/>
          </a:solidFill>
          <a:miter lim="800000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satMod val="150000"/>
              </a:schemeClr>
            </a:gs>
            <a:gs pos="60000">
              <a:schemeClr val="phClr">
                <a:shade val="20000"/>
                <a:satMod val="25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12000"/>
                <a:satMod val="240000"/>
              </a:schemeClr>
              <a:schemeClr val="phClr"/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28575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Motiv9</Template>
  <TotalTime>479</TotalTime>
  <Words>465</Words>
  <Application>Microsoft Office PowerPoint</Application>
  <PresentationFormat>Předvádění na obrazovce (4:3)</PresentationFormat>
  <Paragraphs>88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Motiv9</vt:lpstr>
      <vt:lpstr>Prezentace aplikace PowerPoint</vt:lpstr>
      <vt:lpstr>Prezentace aplikace PowerPoint</vt:lpstr>
      <vt:lpstr>Hudba v období středověku</vt:lpstr>
      <vt:lpstr>Obecně o středověku</vt:lpstr>
      <vt:lpstr>Prezentace aplikace PowerPoint</vt:lpstr>
      <vt:lpstr>Z hlediska uměleckých stylů:</vt:lpstr>
      <vt:lpstr> </vt:lpstr>
      <vt:lpstr>Hudba</vt:lpstr>
      <vt:lpstr>Duchovní hudba středověku</vt:lpstr>
      <vt:lpstr>Světská hudba</vt:lpstr>
      <vt:lpstr>Prezentace aplikace PowerPoint</vt:lpstr>
      <vt:lpstr>Notace </vt:lpstr>
      <vt:lpstr>Prezentace aplikace PowerPoint</vt:lpstr>
      <vt:lpstr>Prezentace aplikace PowerPoint</vt:lpstr>
      <vt:lpstr>Prezentace aplikace PowerPoint</vt:lpstr>
      <vt:lpstr>Nejstarší české duchovní písně</vt:lpstr>
      <vt:lpstr>Internetové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Hudba v období středověku</dc:title>
  <dc:creator>0JXR</dc:creator>
  <cp:lastModifiedBy>0JXR</cp:lastModifiedBy>
  <cp:revision>25</cp:revision>
  <dcterms:created xsi:type="dcterms:W3CDTF">2012-11-07T17:17:35Z</dcterms:created>
  <dcterms:modified xsi:type="dcterms:W3CDTF">2013-06-18T05:49:24Z</dcterms:modified>
</cp:coreProperties>
</file>