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61" r:id="rId4"/>
    <p:sldId id="262" r:id="rId5"/>
    <p:sldId id="263" r:id="rId6"/>
    <p:sldId id="257" r:id="rId7"/>
    <p:sldId id="260" r:id="rId8"/>
    <p:sldId id="258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A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C4ECC0-FE84-4CE1-B5B6-0046CC1DA6E9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08757A-96DC-48FE-9150-E89D0F3273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image" Target="../media/image12.png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7A1E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7A1E3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19672" y="5373216"/>
            <a:ext cx="65527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VY_32_INOVACE_09_07_Česká </a:t>
            </a:r>
            <a:r>
              <a:rPr lang="cs-CZ" dirty="0" smtClean="0">
                <a:solidFill>
                  <a:prstClr val="black"/>
                </a:solidFill>
              </a:rPr>
              <a:t>republika – hranice státu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795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30057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232" y="714832"/>
            <a:ext cx="842493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</a:t>
            </a:r>
            <a:r>
              <a:rPr lang="cs-CZ" b="1" dirty="0" smtClean="0"/>
              <a:t>. 1 - </a:t>
            </a:r>
            <a:r>
              <a:rPr lang="cs-CZ" b="1" dirty="0" smtClean="0"/>
              <a:t>na tomto snímku je hraničně vyobrazena Česká republika, dále jsou zde vlajky okolních států a názvy okolních států, které jsou volně se pohybující, úkolem žáků je správně přesunout vlajku k danému státu okolo ČR a též jeho název</a:t>
            </a:r>
          </a:p>
          <a:p>
            <a:endParaRPr lang="cs-CZ" b="1" dirty="0"/>
          </a:p>
          <a:p>
            <a:r>
              <a:rPr lang="cs-CZ" b="1" dirty="0" smtClean="0"/>
              <a:t>č. 2 - </a:t>
            </a:r>
            <a:r>
              <a:rPr lang="cs-CZ" b="1" dirty="0" smtClean="0"/>
              <a:t>na tomto snímku jsou vyobrazeny vlajky státu, které obklopují ČR a jsou zde vypsána též hlavní města států, která jsou volně se pohybující a úkolem žáků je k dané vlajce přesunout správné hlavní město státu</a:t>
            </a:r>
          </a:p>
          <a:p>
            <a:endParaRPr lang="cs-CZ" b="1" dirty="0"/>
          </a:p>
          <a:p>
            <a:r>
              <a:rPr lang="cs-CZ" b="1" dirty="0" smtClean="0"/>
              <a:t>č. 3 -  </a:t>
            </a:r>
            <a:r>
              <a:rPr lang="cs-CZ" b="1" dirty="0" smtClean="0"/>
              <a:t>na tomto snímku jsou vytvořeny věty a úkolem žáků je správně tyto věty doplnit - dopsat</a:t>
            </a:r>
          </a:p>
          <a:p>
            <a:endParaRPr lang="cs-CZ" b="1" dirty="0"/>
          </a:p>
          <a:p>
            <a:r>
              <a:rPr lang="cs-CZ" b="1" dirty="0" smtClean="0"/>
              <a:t>č. 4 - </a:t>
            </a:r>
            <a:r>
              <a:rPr lang="cs-CZ" b="1" dirty="0" smtClean="0"/>
              <a:t>na tomto snímku je vyobrazena ČR a její hranice, úkolem žáků je do prázdného pole znovu hranice ČR nakreslit</a:t>
            </a:r>
          </a:p>
          <a:p>
            <a:endParaRPr lang="cs-CZ" b="1" dirty="0"/>
          </a:p>
          <a:p>
            <a:r>
              <a:rPr lang="cs-CZ" b="1" dirty="0" smtClean="0"/>
              <a:t>č. 5 - </a:t>
            </a:r>
            <a:r>
              <a:rPr lang="cs-CZ" b="1" dirty="0" smtClean="0"/>
              <a:t>na tomto snímku jsou vyobrazeny různé druhy obrázků, ale též státní symboly, každý z těchto obrázku je volně se pohybující, úkolem žáků je vybrat státní symboly a přesunout je do kruhu</a:t>
            </a:r>
          </a:p>
          <a:p>
            <a:endParaRPr lang="cs-CZ" b="1" dirty="0"/>
          </a:p>
          <a:p>
            <a:r>
              <a:rPr lang="cs-CZ" b="1" dirty="0" smtClean="0"/>
              <a:t>č. 6 - </a:t>
            </a:r>
            <a:r>
              <a:rPr lang="cs-CZ" b="1" dirty="0" smtClean="0"/>
              <a:t>na tomto snímku je napsaná státní hymna,  jednotlivé části jsou pohyblivé, úkolem žáků je státní hymnu poskládat </a:t>
            </a:r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59133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1000"/>
            <a:ext cx="9144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Přesuň k hranicím České republiky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státy </a:t>
            </a:r>
            <a:endParaRPr lang="cs-CZ" sz="28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Tak, jak s námi sousedí</a:t>
            </a:r>
          </a:p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a přiřaď vlajky ke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státům.</a:t>
            </a:r>
            <a:endParaRPr lang="cs-CZ" sz="28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10287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700808"/>
            <a:ext cx="4733925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952500" sx="111000" sy="111000" algn="ctr" rotWithShape="0">
              <a:prstClr val="black">
                <a:alpha val="31000"/>
              </a:prstClr>
            </a:outerShdw>
          </a:effectLst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996952"/>
            <a:ext cx="11620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869160"/>
            <a:ext cx="11525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2204864"/>
            <a:ext cx="10953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5301208"/>
            <a:ext cx="12001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1835696" y="1988840"/>
            <a:ext cx="16561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POLSKO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99792" y="5229200"/>
            <a:ext cx="21602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RAKOUSKO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660232" y="5085184"/>
            <a:ext cx="20517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NĚMECKO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724128" y="1772816"/>
            <a:ext cx="23042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CC00CC"/>
                </a:solidFill>
              </a:rPr>
              <a:t>SLOVENSKO</a:t>
            </a:r>
          </a:p>
        </p:txBody>
      </p:sp>
    </p:spTree>
    <p:extLst>
      <p:ext uri="{BB962C8B-B14F-4D97-AF65-F5344CB8AC3E}">
        <p14:creationId xmlns:p14="http://schemas.microsoft.com/office/powerpoint/2010/main" val="2417700439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14565" y="188640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Hranice státu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2" y="908720"/>
            <a:ext cx="5811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Přiřaď k vlajce </a:t>
            </a:r>
            <a:r>
              <a:rPr lang="cs-CZ" sz="2400" b="1" dirty="0" smtClean="0">
                <a:solidFill>
                  <a:srgbClr val="C00000"/>
                </a:solidFill>
              </a:rPr>
              <a:t>- hlavní </a:t>
            </a:r>
            <a:r>
              <a:rPr lang="cs-CZ" sz="2400" b="1" dirty="0">
                <a:solidFill>
                  <a:srgbClr val="C00000"/>
                </a:solidFill>
              </a:rPr>
              <a:t>město a název </a:t>
            </a:r>
            <a:r>
              <a:rPr lang="cs-CZ" sz="2400" b="1" dirty="0" smtClean="0">
                <a:solidFill>
                  <a:srgbClr val="C00000"/>
                </a:solidFill>
              </a:rPr>
              <a:t>státu.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10953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628800"/>
            <a:ext cx="10287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556792"/>
            <a:ext cx="11620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556792"/>
            <a:ext cx="12001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1556792"/>
            <a:ext cx="11525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6" name="Obdélník 15"/>
          <p:cNvSpPr/>
          <p:nvPr/>
        </p:nvSpPr>
        <p:spPr>
          <a:xfrm>
            <a:off x="323528" y="5373216"/>
            <a:ext cx="19543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17529"/>
                </a:solidFill>
              </a:rPr>
              <a:t>Česká republika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067944" y="5373216"/>
            <a:ext cx="9412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Polsko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732240" y="3789040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Německo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804248" y="5373216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66"/>
                </a:solidFill>
              </a:rPr>
              <a:t>Rakousko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267744" y="4581128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Slovensko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27584" y="3789040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Berlín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436096" y="4653136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</a:rPr>
              <a:t>Vídeň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320638" y="6133946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808000"/>
                </a:solidFill>
              </a:rPr>
              <a:t>Bratislava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633006" y="6205954"/>
            <a:ext cx="1056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3300"/>
                </a:solidFill>
              </a:rPr>
              <a:t>Varšava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4067944" y="3861048"/>
            <a:ext cx="825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D60093"/>
                </a:solidFill>
              </a:rPr>
              <a:t>Praha</a:t>
            </a:r>
          </a:p>
        </p:txBody>
      </p:sp>
    </p:spTree>
    <p:extLst>
      <p:ext uri="{BB962C8B-B14F-4D97-AF65-F5344CB8AC3E}">
        <p14:creationId xmlns:p14="http://schemas.microsoft.com/office/powerpoint/2010/main" val="2989335980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457200" y="18864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>
                <a:solidFill>
                  <a:srgbClr val="7030A0"/>
                </a:solidFill>
              </a:rPr>
              <a:t>Naše republika </a:t>
            </a:r>
            <a:r>
              <a:rPr lang="cs-CZ" sz="3200" b="1" u="sng" dirty="0" smtClean="0">
                <a:solidFill>
                  <a:srgbClr val="7030A0"/>
                </a:solidFill>
              </a:rPr>
              <a:t>sousedí: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Na </a:t>
            </a:r>
            <a:r>
              <a:rPr lang="cs-CZ" sz="3600" dirty="0" smtClean="0">
                <a:solidFill>
                  <a:srgbClr val="FFC000"/>
                </a:solidFill>
              </a:rPr>
              <a:t>severu</a:t>
            </a:r>
            <a:r>
              <a:rPr lang="cs-CZ" sz="3600" dirty="0" smtClean="0"/>
              <a:t> s </a:t>
            </a:r>
            <a:r>
              <a:rPr lang="cs-CZ" sz="3600" dirty="0" smtClean="0">
                <a:solidFill>
                  <a:schemeClr val="tx1"/>
                </a:solidFill>
              </a:rPr>
              <a:t>………………………………………..........</a:t>
            </a:r>
          </a:p>
          <a:p>
            <a:pPr>
              <a:buNone/>
            </a:pPr>
            <a:r>
              <a:rPr lang="cs-CZ" sz="3600" dirty="0" smtClean="0"/>
              <a:t>Na </a:t>
            </a:r>
            <a:r>
              <a:rPr lang="cs-CZ" sz="3600" dirty="0" smtClean="0">
                <a:solidFill>
                  <a:srgbClr val="808000"/>
                </a:solidFill>
              </a:rPr>
              <a:t>západě</a:t>
            </a:r>
            <a:r>
              <a:rPr lang="cs-CZ" sz="3600" dirty="0" smtClean="0"/>
              <a:t> s 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  ……………………………........................</a:t>
            </a:r>
          </a:p>
          <a:p>
            <a:pPr>
              <a:buNone/>
            </a:pPr>
            <a:r>
              <a:rPr lang="cs-CZ" sz="3600" dirty="0" smtClean="0"/>
              <a:t>Na </a:t>
            </a:r>
            <a:r>
              <a:rPr lang="cs-CZ" sz="3600" dirty="0" smtClean="0">
                <a:solidFill>
                  <a:srgbClr val="0000FF"/>
                </a:solidFill>
              </a:rPr>
              <a:t>východě</a:t>
            </a:r>
            <a:r>
              <a:rPr lang="cs-CZ" sz="3600" dirty="0" smtClean="0"/>
              <a:t> se </a:t>
            </a:r>
            <a:r>
              <a:rPr lang="cs-CZ" sz="3600" dirty="0" smtClean="0">
                <a:solidFill>
                  <a:schemeClr val="tx1"/>
                </a:solidFill>
              </a:rPr>
              <a:t>……………………………………………..</a:t>
            </a:r>
          </a:p>
          <a:p>
            <a:pPr>
              <a:buNone/>
            </a:pPr>
            <a:r>
              <a:rPr lang="cs-CZ" sz="3600" dirty="0" smtClean="0"/>
              <a:t>Na</a:t>
            </a:r>
            <a:r>
              <a:rPr lang="cs-CZ" sz="3600" dirty="0" smtClean="0">
                <a:solidFill>
                  <a:srgbClr val="FF0000"/>
                </a:solidFill>
              </a:rPr>
              <a:t> jihu </a:t>
            </a:r>
            <a:r>
              <a:rPr lang="cs-CZ" sz="3600" dirty="0" smtClean="0"/>
              <a:t>s </a:t>
            </a:r>
            <a:r>
              <a:rPr lang="cs-CZ" sz="3600" dirty="0" smtClean="0">
                <a:solidFill>
                  <a:schemeClr val="tx1"/>
                </a:solidFill>
              </a:rPr>
              <a:t>……………………………………………..</a:t>
            </a:r>
          </a:p>
          <a:p>
            <a:pPr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51293039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10600" cy="504056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>
                <a:solidFill>
                  <a:srgbClr val="7030A0"/>
                </a:solidFill>
              </a:rPr>
              <a:t>Česká republika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51520" y="908720"/>
            <a:ext cx="4290556" cy="639762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rgbClr val="BF1174"/>
                </a:solidFill>
              </a:rPr>
              <a:t>Mapa České republiky</a:t>
            </a:r>
            <a:endParaRPr lang="cs-CZ" sz="2000" b="1" dirty="0">
              <a:solidFill>
                <a:srgbClr val="BF1174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572000" y="908720"/>
            <a:ext cx="4292241" cy="639762"/>
          </a:xfrm>
        </p:spPr>
        <p:txBody>
          <a:bodyPr>
            <a:noAutofit/>
          </a:bodyPr>
          <a:lstStyle/>
          <a:p>
            <a:pPr algn="ctr"/>
            <a:r>
              <a:rPr lang="cs-CZ" sz="2000" b="1" dirty="0" smtClean="0">
                <a:solidFill>
                  <a:srgbClr val="BF1174"/>
                </a:solidFill>
              </a:rPr>
              <a:t>Nakresli do tabulky hranice</a:t>
            </a:r>
          </a:p>
          <a:p>
            <a:pPr algn="ctr"/>
            <a:r>
              <a:rPr lang="cs-CZ" sz="2000" b="1" dirty="0" smtClean="0">
                <a:solidFill>
                  <a:srgbClr val="BF1174"/>
                </a:solidFill>
              </a:rPr>
              <a:t> České </a:t>
            </a:r>
            <a:r>
              <a:rPr lang="cs-CZ" sz="2000" b="1" dirty="0" smtClean="0">
                <a:solidFill>
                  <a:srgbClr val="BF1174"/>
                </a:solidFill>
              </a:rPr>
              <a:t>republiky.</a:t>
            </a:r>
            <a:endParaRPr lang="cs-CZ" sz="2000" b="1" dirty="0">
              <a:solidFill>
                <a:srgbClr val="BF1174"/>
              </a:solidFill>
            </a:endParaRPr>
          </a:p>
        </p:txBody>
      </p:sp>
      <p:pic>
        <p:nvPicPr>
          <p:cNvPr id="16" name="Zástupný symbol pro obsah 15" descr="cr-mapa-hranice.pn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2636912"/>
            <a:ext cx="4291012" cy="2483572"/>
          </a:xfrm>
        </p:spPr>
      </p:pic>
      <p:graphicFrame>
        <p:nvGraphicFramePr>
          <p:cNvPr id="17" name="Zástupný symbol pro obsah 16"/>
          <p:cNvGraphicFramePr>
            <a:graphicFrameLocks noGrp="1"/>
          </p:cNvGraphicFramePr>
          <p:nvPr>
            <p:ph sz="quarter" idx="4"/>
          </p:nvPr>
        </p:nvGraphicFramePr>
        <p:xfrm>
          <a:off x="4499992" y="1844824"/>
          <a:ext cx="4361433" cy="41344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61433"/>
              </a:tblGrid>
              <a:tr h="4134445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marL="97045" marR="97045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4349213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1392" y="116910"/>
            <a:ext cx="88551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Vyber státní symboly a vlož je do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KRUHU.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1057275" cy="1352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124744"/>
            <a:ext cx="1171575" cy="1238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124744"/>
            <a:ext cx="1143000" cy="1476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5" cstate="print">
            <a:lum bright="-41000" contrast="61000"/>
          </a:blip>
          <a:srcRect/>
          <a:stretch>
            <a:fillRect/>
          </a:stretch>
        </p:blipFill>
        <p:spPr bwMode="auto">
          <a:xfrm>
            <a:off x="4714875" y="3343275"/>
            <a:ext cx="4429125" cy="3514725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  <a:effectLst>
            <a:outerShdw blurRad="1270000" dist="787400" dir="13500000" algn="br" rotWithShape="0">
              <a:prstClr val="black">
                <a:alpha val="28000"/>
              </a:prst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</p:pic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1196752"/>
            <a:ext cx="1352550" cy="1419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1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700808"/>
            <a:ext cx="1028700" cy="1504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2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12360" y="980728"/>
            <a:ext cx="885825" cy="971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3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2564904"/>
            <a:ext cx="1076325" cy="1085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4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71800" y="2060848"/>
            <a:ext cx="1047750" cy="1352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5" name="Picture 1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355976" y="2348880"/>
            <a:ext cx="962025" cy="1266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6" name="Picture 1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771800" y="4077072"/>
            <a:ext cx="1066800" cy="1400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7" name="Picture 1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691680" y="5229200"/>
            <a:ext cx="685800" cy="1181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8" name="Picture 1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7544" y="3861048"/>
            <a:ext cx="866775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59" name="Picture 15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131840" y="5373216"/>
            <a:ext cx="1295400" cy="1152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1760" name="Picture 16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123728" y="3501008"/>
            <a:ext cx="819150" cy="1266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25310675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444208" y="4941168"/>
            <a:ext cx="18517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Kde domov můj,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03648" y="3933056"/>
            <a:ext cx="2069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kde domov můj?</a:t>
            </a:r>
            <a:br>
              <a:rPr lang="cs-CZ" b="1" dirty="0">
                <a:solidFill>
                  <a:srgbClr val="002060"/>
                </a:solidFill>
              </a:rPr>
            </a:b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4869160"/>
            <a:ext cx="26810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808000"/>
                </a:solidFill>
              </a:rPr>
              <a:t>Voda hučí po lučinách,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00192" y="2708920"/>
            <a:ext cx="28135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D60093"/>
                </a:solidFill>
              </a:rPr>
              <a:t>bory šumí po skalinách,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88024" y="4077072"/>
            <a:ext cx="2800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C00CC"/>
                </a:solidFill>
              </a:rPr>
              <a:t>v sadě skví se jara květ,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563888" y="5589240"/>
            <a:ext cx="28777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zemský ráj to na pohled!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88024" y="1916832"/>
            <a:ext cx="2952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</a:rPr>
              <a:t>A to je ta krásná země,</a:t>
            </a:r>
            <a:br>
              <a:rPr lang="cs-CZ" b="1" dirty="0">
                <a:solidFill>
                  <a:srgbClr val="0000FF"/>
                </a:solidFill>
              </a:rPr>
            </a:b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195736" y="2564904"/>
            <a:ext cx="3024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země česká, domov můj,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03676" y="3244334"/>
            <a:ext cx="2903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A50021"/>
                </a:solidFill>
              </a:rPr>
              <a:t>země česká, domov můj!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88640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SEŘAĎ VĚTY POD SEBE TAK, ABY VZNIKLA ČESKÁ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HYMNA.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1340768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…..</a:t>
            </a:r>
          </a:p>
        </p:txBody>
      </p:sp>
      <p:sp>
        <p:nvSpPr>
          <p:cNvPr id="19" name="Pěticípá hvězda 18"/>
          <p:cNvSpPr/>
          <p:nvPr/>
        </p:nvSpPr>
        <p:spPr>
          <a:xfrm>
            <a:off x="539552" y="1916832"/>
            <a:ext cx="360040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417553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116632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0928" y="112474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2360" y="179488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35696" y="1124744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35696" y="1791444"/>
            <a:ext cx="4314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Vlastivěda pro 5.ročník, Septima 1995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429000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5295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097384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386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Naše republika sousedí:</vt:lpstr>
      <vt:lpstr>Česká republika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Tejinka</dc:creator>
  <cp:lastModifiedBy>Martin Králík</cp:lastModifiedBy>
  <cp:revision>11</cp:revision>
  <dcterms:created xsi:type="dcterms:W3CDTF">2011-10-25T18:02:07Z</dcterms:created>
  <dcterms:modified xsi:type="dcterms:W3CDTF">2012-03-15T12:10:57Z</dcterms:modified>
</cp:coreProperties>
</file>