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66" r:id="rId2"/>
    <p:sldId id="267" r:id="rId3"/>
    <p:sldId id="256" r:id="rId4"/>
    <p:sldId id="264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BC3E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6436" y="1524000"/>
            <a:ext cx="6631128" cy="3200400"/>
          </a:xfrm>
        </p:spPr>
        <p:txBody>
          <a:bodyPr>
            <a:noAutofit/>
          </a:bodyPr>
          <a:lstStyle>
            <a:lvl1pPr>
              <a:defRPr sz="540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56437" y="4876800"/>
            <a:ext cx="5373499" cy="990600"/>
          </a:xfrm>
        </p:spPr>
        <p:txBody>
          <a:bodyPr lIns="91440"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50" baseline="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noProof="0" smtClean="0"/>
              <a:t>Klepnutím lze upravit styl předlohy podnadpisů.</a:t>
            </a:r>
            <a:endParaRPr lang="cs-CZ" noProof="0" dirty="0"/>
          </a:p>
        </p:txBody>
      </p:sp>
    </p:spTree>
    <p:extLst>
      <p:ext uri="{BB962C8B-B14F-4D97-AF65-F5344CB8AC3E}">
        <p14:creationId xmlns:p14="http://schemas.microsoft.com/office/powerpoint/2010/main" xmlns="" val="1988707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A78CC-F541-496D-AF90-84896CB4A4F4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9297-8160-4D95-AFB5-C01152199C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40086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0613" y="3429000"/>
            <a:ext cx="7202776" cy="2286000"/>
          </a:xfrm>
        </p:spPr>
        <p:txBody>
          <a:bodyPr anchor="b">
            <a:normAutofit/>
          </a:bodyPr>
          <a:lstStyle>
            <a:lvl1pPr algn="l">
              <a:defRPr sz="4800" b="0" cap="none" baseline="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70612" y="685800"/>
            <a:ext cx="5659324" cy="1066800"/>
          </a:xfrm>
        </p:spPr>
        <p:txBody>
          <a:bodyPr lIns="91440" anchor="t"/>
          <a:lstStyle>
            <a:lvl1pPr marL="0" indent="0">
              <a:spcBef>
                <a:spcPts val="0"/>
              </a:spcBef>
              <a:buNone/>
              <a:defRPr sz="2000" cap="all" spc="250" baseline="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A78CC-F541-496D-AF90-84896CB4A4F4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9297-8160-4D95-AFB5-C01152199C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7889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970613" y="1828800"/>
            <a:ext cx="3487057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86329" y="1828801"/>
            <a:ext cx="3487060" cy="4343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A78CC-F541-496D-AF90-84896CB4A4F4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9297-8160-4D95-AFB5-C01152199C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13878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0612" y="381000"/>
            <a:ext cx="7202776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70612" y="1676400"/>
            <a:ext cx="3485690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970613" y="2438400"/>
            <a:ext cx="3487057" cy="3733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86330" y="1676400"/>
            <a:ext cx="3487059" cy="76200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86330" y="2438400"/>
            <a:ext cx="3487059" cy="37338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A78CC-F541-496D-AF90-84896CB4A4F4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9297-8160-4D95-AFB5-C01152199C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95692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A78CC-F541-496D-AF90-84896CB4A4F4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9297-8160-4D95-AFB5-C01152199C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1311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A78CC-F541-496D-AF90-84896CB4A4F4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9297-8160-4D95-AFB5-C01152199C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36631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456128" y="0"/>
            <a:ext cx="3663626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11" name="Obdélník 10"/>
          <p:cNvSpPr/>
          <p:nvPr/>
        </p:nvSpPr>
        <p:spPr>
          <a:xfrm>
            <a:off x="524726" y="0"/>
            <a:ext cx="3526431" cy="6858000"/>
          </a:xfrm>
          <a:prstGeom prst="rect">
            <a:avLst/>
          </a:prstGeom>
          <a:solidFill>
            <a:schemeClr val="bg2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0612" y="685800"/>
            <a:ext cx="2686750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0" y="685800"/>
            <a:ext cx="4114799" cy="5486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70612" y="4724400"/>
            <a:ext cx="2686750" cy="140176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A78CC-F541-496D-AF90-84896CB4A4F4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9297-8160-4D95-AFB5-C01152199C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9575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456128" y="0"/>
            <a:ext cx="3663626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13" name="Obdélník 12"/>
          <p:cNvSpPr/>
          <p:nvPr/>
        </p:nvSpPr>
        <p:spPr>
          <a:xfrm>
            <a:off x="524726" y="0"/>
            <a:ext cx="3526431" cy="6858000"/>
          </a:xfrm>
          <a:prstGeom prst="rect">
            <a:avLst/>
          </a:prstGeom>
          <a:solidFill>
            <a:schemeClr val="bg2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0612" y="685800"/>
            <a:ext cx="2686750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4572000" y="685800"/>
            <a:ext cx="4115872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70612" y="4724400"/>
            <a:ext cx="2686750" cy="1401764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A78CC-F541-496D-AF90-84896CB4A4F4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9297-8160-4D95-AFB5-C01152199C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71934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Jiný obrázek s titulkem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4046082" y="0"/>
            <a:ext cx="5097917" cy="6858000"/>
          </a:xfrm>
          <a:prstGeom prst="rect">
            <a:avLst/>
          </a:prstGeom>
          <a:solidFill>
            <a:schemeClr val="bg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11" name="Obdélník 10"/>
          <p:cNvSpPr/>
          <p:nvPr/>
        </p:nvSpPr>
        <p:spPr>
          <a:xfrm>
            <a:off x="4114680" y="0"/>
            <a:ext cx="5029319" cy="6858000"/>
          </a:xfrm>
          <a:prstGeom prst="rect">
            <a:avLst/>
          </a:prstGeom>
          <a:solidFill>
            <a:schemeClr val="bg2">
              <a:alpha val="7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cs-CZ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6128" y="685800"/>
            <a:ext cx="3201234" cy="3886200"/>
          </a:xfrm>
        </p:spPr>
        <p:txBody>
          <a:bodyPr anchor="b">
            <a:noAutofit/>
          </a:bodyPr>
          <a:lstStyle>
            <a:lvl1pPr algn="l">
              <a:defRPr sz="4000" b="0"/>
            </a:lvl1pPr>
          </a:lstStyle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4572000" y="685800"/>
            <a:ext cx="4115872" cy="5486400"/>
          </a:xfrm>
          <a:solidFill>
            <a:schemeClr val="tx2">
              <a:lumMod val="10000"/>
            </a:schemeClr>
          </a:solidFill>
          <a:ln w="50800">
            <a:solidFill>
              <a:schemeClr val="tx1"/>
            </a:solidFill>
            <a:miter lim="800000"/>
          </a:ln>
          <a:effectLst>
            <a:outerShdw blurRad="190500" algn="ctr" rotWithShape="0">
              <a:prstClr val="black">
                <a:alpha val="50000"/>
              </a:prstClr>
            </a:outerShdw>
          </a:effectLst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noProof="0" smtClean="0"/>
              <a:t>Klepnutím na ikonu přidáte obrázek.</a:t>
            </a:r>
            <a:endParaRPr lang="cs-CZ" noProof="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6128" y="4724400"/>
            <a:ext cx="3201234" cy="14478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A78CC-F541-496D-AF90-84896CB4A4F4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9297-8160-4D95-AFB5-C01152199C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39536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A78CC-F541-496D-AF90-84896CB4A4F4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9297-8160-4D95-AFB5-C01152199C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899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258750" y="685801"/>
            <a:ext cx="914639" cy="5486400"/>
          </a:xfrm>
        </p:spPr>
        <p:txBody>
          <a:bodyPr vert="eaVert"/>
          <a:lstStyle/>
          <a:p>
            <a:r>
              <a:rPr lang="cs-CZ" noProof="0" smtClean="0"/>
              <a:t>Klepnutím lze upravit styl předlohy nadpisů.</a:t>
            </a:r>
            <a:endParaRPr lang="cs-CZ" noProof="0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70613" y="685800"/>
            <a:ext cx="6116642" cy="5486400"/>
          </a:xfrm>
        </p:spPr>
        <p:txBody>
          <a:bodyPr vert="eaVert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A78CC-F541-496D-AF90-84896CB4A4F4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579297-8160-4D95-AFB5-C01152199C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2720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970612" y="381000"/>
            <a:ext cx="7202776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noProof="0" dirty="0" smtClean="0"/>
              <a:t>Kliknutím lze upravit styl.</a:t>
            </a:r>
            <a:endParaRPr lang="cs-CZ" noProof="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70613" y="1828800"/>
            <a:ext cx="7202776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dirty="0" smtClean="0"/>
              <a:t>Kliknutím lze upravit styly předlohy textu.</a:t>
            </a:r>
          </a:p>
          <a:p>
            <a:pPr lvl="1"/>
            <a:r>
              <a:rPr lang="cs-CZ" noProof="0" dirty="0" smtClean="0"/>
              <a:t>Druhá úroveň</a:t>
            </a:r>
          </a:p>
          <a:p>
            <a:pPr lvl="2"/>
            <a:r>
              <a:rPr lang="cs-CZ" noProof="0" dirty="0" smtClean="0"/>
              <a:t>Třetí úroveň</a:t>
            </a:r>
          </a:p>
          <a:p>
            <a:pPr lvl="3"/>
            <a:r>
              <a:rPr lang="cs-CZ" noProof="0" dirty="0" smtClean="0"/>
              <a:t>Čtvrtá úroveň</a:t>
            </a:r>
          </a:p>
          <a:p>
            <a:pPr lvl="4"/>
            <a:r>
              <a:rPr lang="cs-CZ" noProof="0" dirty="0" smtClean="0"/>
              <a:t>Pátá úroveň</a:t>
            </a:r>
            <a:endParaRPr lang="cs-CZ" noProof="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001122" y="6400801"/>
            <a:ext cx="990302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A78CC-F541-496D-AF90-84896CB4A4F4}" type="datetimeFigureOut">
              <a:rPr lang="cs-CZ" smtClean="0"/>
              <a:pPr/>
              <a:t>18.6.2013</a:t>
            </a:fld>
            <a:endParaRPr lang="cs-CZ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970613" y="6400801"/>
            <a:ext cx="4744685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58749" y="6400801"/>
            <a:ext cx="914640" cy="27622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579297-8160-4D95-AFB5-C01152199C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820990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6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800"/>
        </a:spcBef>
        <a:buFont typeface="Century" pitchFamily="18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2588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91640" indent="-228600" algn="l" defTabSz="914400" rtl="0" eaLnBrk="1" latinLnBrk="0" hangingPunct="1">
        <a:lnSpc>
          <a:spcPct val="90000"/>
        </a:lnSpc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2316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28600" algn="l" defTabSz="914400" rtl="0" eaLnBrk="1" latinLnBrk="0" hangingPunct="1">
        <a:spcBef>
          <a:spcPts val="600"/>
        </a:spcBef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54680" indent="-228600" algn="l" defTabSz="914400" rtl="0" eaLnBrk="1" latinLnBrk="0" hangingPunct="1">
        <a:spcBef>
          <a:spcPts val="600"/>
        </a:spcBef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Lrb0dHKJBR4" TargetMode="External"/><Relationship Id="rId2" Type="http://schemas.openxmlformats.org/officeDocument/2006/relationships/hyperlink" Target="http://www.youtube.com/watch?v=0KQW2YnCUrE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IIX_XVji9UA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_FXoyr_FyFw" TargetMode="External"/><Relationship Id="rId2" Type="http://schemas.openxmlformats.org/officeDocument/2006/relationships/hyperlink" Target="http://www.youtube.com/watch?v=rrVDATvUitA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upload.wikimedia.org/wikipedia/commons/b/b5/Bach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Číslo materiálu: </a:t>
            </a:r>
            <a:r>
              <a:rPr lang="cs-CZ" dirty="0"/>
              <a:t>VY 32 INOVACE </a:t>
            </a:r>
            <a:r>
              <a:rPr lang="cs-CZ" dirty="0" smtClean="0"/>
              <a:t>26/07</a:t>
            </a:r>
            <a:endParaRPr lang="cs-CZ" dirty="0"/>
          </a:p>
          <a:p>
            <a:pPr marL="0" indent="0">
              <a:buNone/>
            </a:pPr>
            <a:r>
              <a:rPr lang="cs-CZ" dirty="0"/>
              <a:t> </a:t>
            </a:r>
          </a:p>
          <a:p>
            <a:pPr marL="0" indent="0">
              <a:buNone/>
            </a:pPr>
            <a:r>
              <a:rPr lang="cs-CZ" dirty="0"/>
              <a:t>  </a:t>
            </a:r>
          </a:p>
          <a:p>
            <a:r>
              <a:rPr lang="cs-CZ" b="1" dirty="0"/>
              <a:t>Název materiálu: </a:t>
            </a:r>
            <a:r>
              <a:rPr lang="cs-CZ" dirty="0" smtClean="0"/>
              <a:t>Johann Sebastian Bach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b="1" dirty="0"/>
              <a:t>Zpracoval:</a:t>
            </a:r>
            <a:r>
              <a:rPr lang="cs-CZ" dirty="0"/>
              <a:t> 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3608" y="548680"/>
            <a:ext cx="4772025" cy="952500"/>
          </a:xfrm>
          <a:prstGeom prst="rect">
            <a:avLst/>
          </a:prstGeom>
          <a:solidFill>
            <a:srgbClr val="FFFFFF"/>
          </a:solidFill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3085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04664"/>
            <a:ext cx="8280920" cy="5976664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b="1" u="sng" dirty="0"/>
              <a:t>ANOTACE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 err="1"/>
              <a:t>Škola</a:t>
            </a:r>
            <a:r>
              <a:rPr lang="cs-CZ" dirty="0" err="1"/>
              <a:t>:Základní</a:t>
            </a:r>
            <a:r>
              <a:rPr lang="cs-CZ" dirty="0"/>
              <a:t> škola Brno, Jana Babáka 1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Vypracoval: </a:t>
            </a:r>
            <a:r>
              <a:rPr lang="cs-CZ" dirty="0"/>
              <a:t>Mgr. Bc. </a:t>
            </a:r>
            <a:r>
              <a:rPr lang="cs-CZ" dirty="0" err="1"/>
              <a:t>BcA</a:t>
            </a:r>
            <a:r>
              <a:rPr lang="cs-CZ" dirty="0"/>
              <a:t>. Michal Jančík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Období vzniku materiálu: </a:t>
            </a:r>
            <a:r>
              <a:rPr lang="cs-CZ" dirty="0"/>
              <a:t>školní rok 2011/2012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Číslo materiálu:</a:t>
            </a:r>
            <a:r>
              <a:rPr lang="cs-CZ" dirty="0"/>
              <a:t> VY 32 INOVACE </a:t>
            </a:r>
            <a:r>
              <a:rPr lang="cs-CZ" dirty="0" smtClean="0"/>
              <a:t>26/07</a:t>
            </a:r>
            <a:endParaRPr lang="cs-CZ" dirty="0"/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Vzdělávací oblast:</a:t>
            </a:r>
            <a:r>
              <a:rPr lang="cs-CZ" dirty="0"/>
              <a:t> Umění a kultura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Předmět: </a:t>
            </a:r>
            <a:r>
              <a:rPr lang="cs-CZ"/>
              <a:t>Hudební </a:t>
            </a:r>
            <a:r>
              <a:rPr lang="cs-CZ" smtClean="0"/>
              <a:t>výchova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smtClean="0"/>
              <a:t>Ročník</a:t>
            </a:r>
            <a:r>
              <a:rPr lang="cs-CZ" b="1" dirty="0"/>
              <a:t>: IX</a:t>
            </a:r>
            <a:r>
              <a:rPr lang="cs-CZ" dirty="0"/>
              <a:t>. ročník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 smtClean="0"/>
              <a:t>Klíčová </a:t>
            </a:r>
            <a:r>
              <a:rPr lang="cs-CZ" b="1" dirty="0"/>
              <a:t>slova: </a:t>
            </a:r>
            <a:r>
              <a:rPr lang="cs-CZ" dirty="0" smtClean="0"/>
              <a:t>baroko-hudba-Johann Sebastian Bach</a:t>
            </a:r>
            <a:endParaRPr lang="cs-CZ" dirty="0"/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Předpokládané cíle vedoucí ke klíčovým kompetencím: </a:t>
            </a:r>
            <a:r>
              <a:rPr lang="cs-CZ" dirty="0"/>
              <a:t>charakterizuje </a:t>
            </a:r>
          </a:p>
          <a:p>
            <a:pPr marL="0" indent="0">
              <a:lnSpc>
                <a:spcPct val="120000"/>
              </a:lnSpc>
              <a:spcBef>
                <a:spcPts val="600"/>
              </a:spcBef>
              <a:buNone/>
            </a:pPr>
            <a:r>
              <a:rPr lang="cs-CZ" dirty="0"/>
              <a:t>      hudbu </a:t>
            </a:r>
            <a:r>
              <a:rPr lang="cs-CZ" dirty="0" smtClean="0"/>
              <a:t>Johanna Sebastiana Bacha, stručně hovoří o životě skladatele, </a:t>
            </a:r>
            <a:r>
              <a:rPr lang="cs-CZ" dirty="0"/>
              <a:t>zařazuje poznatky </a:t>
            </a:r>
            <a:r>
              <a:rPr lang="cs-CZ" dirty="0" smtClean="0"/>
              <a:t>do širších </a:t>
            </a:r>
            <a:r>
              <a:rPr lang="cs-CZ" dirty="0"/>
              <a:t>souvislostí 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Použité výukové metody: </a:t>
            </a:r>
            <a:r>
              <a:rPr lang="cs-CZ" dirty="0"/>
              <a:t>frontální výuka, skupinová práce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Předpokládané pomůcky: </a:t>
            </a:r>
            <a:r>
              <a:rPr lang="cs-CZ" dirty="0"/>
              <a:t>notebook, interaktivní tabule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Popis prezentace materiálu: </a:t>
            </a:r>
            <a:r>
              <a:rPr lang="cs-CZ" dirty="0"/>
              <a:t>Prezentace </a:t>
            </a:r>
            <a:r>
              <a:rPr lang="cs-CZ" dirty="0" err="1"/>
              <a:t>Power</a:t>
            </a:r>
            <a:r>
              <a:rPr lang="cs-CZ" dirty="0"/>
              <a:t> Point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Způsob hodnocení: </a:t>
            </a:r>
            <a:r>
              <a:rPr lang="cs-CZ" dirty="0"/>
              <a:t>ústní</a:t>
            </a:r>
          </a:p>
          <a:p>
            <a:pPr>
              <a:lnSpc>
                <a:spcPct val="120000"/>
              </a:lnSpc>
              <a:spcBef>
                <a:spcPts val="600"/>
              </a:spcBef>
            </a:pPr>
            <a:r>
              <a:rPr lang="cs-CZ" b="1" dirty="0"/>
              <a:t>Bibliografie:</a:t>
            </a:r>
            <a:r>
              <a:rPr lang="cs-CZ" dirty="0"/>
              <a:t> </a:t>
            </a:r>
          </a:p>
          <a:p>
            <a:pPr>
              <a:spcBef>
                <a:spcPts val="600"/>
              </a:spcBef>
            </a:pPr>
            <a:endParaRPr lang="cs-CZ" dirty="0"/>
          </a:p>
          <a:p>
            <a:pPr>
              <a:spcBef>
                <a:spcPts val="600"/>
              </a:spcBef>
            </a:pPr>
            <a:endParaRPr lang="cs-CZ" dirty="0"/>
          </a:p>
          <a:p>
            <a:pPr>
              <a:spcBef>
                <a:spcPts val="600"/>
              </a:spcBef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9447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56436" y="1524000"/>
            <a:ext cx="7420020" cy="3200400"/>
          </a:xfrm>
        </p:spPr>
        <p:txBody>
          <a:bodyPr/>
          <a:lstStyle/>
          <a:p>
            <a:r>
              <a:rPr lang="cs-CZ" dirty="0" smtClean="0"/>
              <a:t>Johann Sebastian Bach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125325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0612" y="381000"/>
            <a:ext cx="7202776" cy="167680"/>
          </a:xfrm>
        </p:spPr>
        <p:txBody>
          <a:bodyPr>
            <a:noAutofit/>
          </a:bodyPr>
          <a:lstStyle/>
          <a:p>
            <a:endParaRPr lang="cs-CZ" sz="800" dirty="0"/>
          </a:p>
        </p:txBody>
      </p:sp>
      <p:pic>
        <p:nvPicPr>
          <p:cNvPr id="4" name="Zástupný symbol pro obsah 3" descr="j-s-bach-color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123729" y="813947"/>
            <a:ext cx="4392488" cy="5063325"/>
          </a:xfr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80920" cy="4759424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cs-CZ" sz="2800" dirty="0" smtClean="0"/>
              <a:t>1685 </a:t>
            </a:r>
            <a:r>
              <a:rPr lang="cs-CZ" sz="2800" dirty="0" err="1" smtClean="0"/>
              <a:t>Eisenach</a:t>
            </a:r>
            <a:r>
              <a:rPr lang="cs-CZ" sz="2800" dirty="0" smtClean="0"/>
              <a:t> – 1750 Lipsko</a:t>
            </a:r>
          </a:p>
          <a:p>
            <a:pPr>
              <a:lnSpc>
                <a:spcPct val="170000"/>
              </a:lnSpc>
            </a:pPr>
            <a:r>
              <a:rPr lang="cs-CZ" sz="2800" dirty="0" smtClean="0"/>
              <a:t>Německý hudební skladatel</a:t>
            </a:r>
          </a:p>
          <a:p>
            <a:pPr>
              <a:lnSpc>
                <a:spcPct val="170000"/>
              </a:lnSpc>
            </a:pPr>
            <a:r>
              <a:rPr lang="cs-CZ" sz="2800" dirty="0" smtClean="0"/>
              <a:t>Jeden z největších hudebních géniů</a:t>
            </a:r>
          </a:p>
          <a:p>
            <a:pPr>
              <a:lnSpc>
                <a:spcPct val="170000"/>
              </a:lnSpc>
            </a:pPr>
            <a:r>
              <a:rPr lang="cs-CZ" sz="2800" dirty="0" smtClean="0"/>
              <a:t>Završitel barokní hudby</a:t>
            </a:r>
          </a:p>
          <a:p>
            <a:pPr>
              <a:lnSpc>
                <a:spcPct val="170000"/>
              </a:lnSpc>
            </a:pPr>
            <a:r>
              <a:rPr lang="cs-CZ" sz="2800" dirty="0" smtClean="0"/>
              <a:t>Byl výborný improvizátor na klávesové nástroje (varhany, cembalo)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3752845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Ž</a:t>
            </a:r>
            <a:r>
              <a:rPr lang="cs-CZ" dirty="0" smtClean="0"/>
              <a:t>ivotopis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208912" cy="4536504"/>
          </a:xfrm>
        </p:spPr>
        <p:txBody>
          <a:bodyPr>
            <a:noAutofit/>
          </a:bodyPr>
          <a:lstStyle/>
          <a:p>
            <a:r>
              <a:rPr lang="cs-CZ" sz="3200" dirty="0" smtClean="0"/>
              <a:t>Pocházel z hudební rodiny</a:t>
            </a:r>
          </a:p>
          <a:p>
            <a:r>
              <a:rPr lang="cs-CZ" sz="3200" dirty="0" smtClean="0"/>
              <a:t>Rodiče zemřeli, když mu bylo 10 let, dále se o Johanna staral jeho starší bratr, který jej vyučoval i hudbě</a:t>
            </a:r>
          </a:p>
          <a:p>
            <a:r>
              <a:rPr lang="cs-CZ" sz="3200" dirty="0" smtClean="0"/>
              <a:t>Od 15let působil jako sopranista ve sboru, díky tomu mohl vystudovat</a:t>
            </a:r>
          </a:p>
          <a:p>
            <a:r>
              <a:rPr lang="cs-CZ" sz="3200" dirty="0" smtClean="0"/>
              <a:t>Působil jako varhaník a ředitel kůru na mnoha místech (</a:t>
            </a:r>
            <a:r>
              <a:rPr lang="cs-CZ" sz="3200" dirty="0" err="1" smtClean="0"/>
              <a:t>Atnstadt</a:t>
            </a:r>
            <a:r>
              <a:rPr lang="cs-CZ" sz="3200" dirty="0" smtClean="0"/>
              <a:t>, </a:t>
            </a:r>
            <a:r>
              <a:rPr lang="cs-CZ" sz="3200" dirty="0" err="1" smtClean="0"/>
              <a:t>Mülhausen</a:t>
            </a:r>
            <a:r>
              <a:rPr lang="cs-CZ" sz="3200" dirty="0" smtClean="0"/>
              <a:t>, Výmar, Halle atd.)</a:t>
            </a:r>
          </a:p>
        </p:txBody>
      </p:sp>
    </p:spTree>
    <p:extLst>
      <p:ext uri="{BB962C8B-B14F-4D97-AF65-F5344CB8AC3E}">
        <p14:creationId xmlns:p14="http://schemas.microsoft.com/office/powerpoint/2010/main" xmlns="" val="276954831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484784"/>
            <a:ext cx="8280920" cy="4896544"/>
          </a:xfrm>
        </p:spPr>
        <p:txBody>
          <a:bodyPr>
            <a:noAutofit/>
          </a:bodyPr>
          <a:lstStyle/>
          <a:p>
            <a:r>
              <a:rPr lang="cs-CZ" sz="2800" dirty="0"/>
              <a:t>r</a:t>
            </a:r>
            <a:r>
              <a:rPr lang="cs-CZ" sz="2800" dirty="0" smtClean="0"/>
              <a:t>. 1707 se svou první ženou Marií Barbarou Bachovou</a:t>
            </a:r>
          </a:p>
          <a:p>
            <a:r>
              <a:rPr lang="cs-CZ" sz="2800" dirty="0" smtClean="0"/>
              <a:t>Jeho povinností bylo každé 4 týdny napsat novou rozsáhlou skladbu pro nedělní mši</a:t>
            </a:r>
          </a:p>
          <a:p>
            <a:r>
              <a:rPr lang="cs-CZ" sz="2800" dirty="0" smtClean="0"/>
              <a:t>r. 1721 se po smrti 1.manželky oženil  s Annou Magdalenou </a:t>
            </a:r>
            <a:r>
              <a:rPr lang="cs-CZ" sz="2800" dirty="0" err="1" smtClean="0"/>
              <a:t>Wilcke</a:t>
            </a:r>
            <a:endParaRPr lang="cs-CZ" sz="2800" dirty="0" smtClean="0"/>
          </a:p>
          <a:p>
            <a:r>
              <a:rPr lang="cs-CZ" sz="2800" dirty="0" smtClean="0"/>
              <a:t>Od r. 1723 do smrti pobýval v Lipsku, kde se stal městským hudebním ředitelem: měl za úkol starat se o hudební život ve městě a řídit hudbu ve 4 kostelech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78713773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0612" y="381000"/>
            <a:ext cx="7202776" cy="743744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908720"/>
            <a:ext cx="8496944" cy="5256584"/>
          </a:xfrm>
        </p:spPr>
        <p:txBody>
          <a:bodyPr>
            <a:noAutofit/>
          </a:bodyPr>
          <a:lstStyle/>
          <a:p>
            <a:r>
              <a:rPr lang="cs-CZ" sz="3000" dirty="0" smtClean="0"/>
              <a:t>Taktéž působil jako učitel hudby</a:t>
            </a:r>
          </a:p>
          <a:p>
            <a:endParaRPr lang="cs-CZ" sz="3000" dirty="0" smtClean="0"/>
          </a:p>
          <a:p>
            <a:r>
              <a:rPr lang="cs-CZ" sz="3000" dirty="0" smtClean="0"/>
              <a:t>Pro kostely komponoval každý týden 1 novou kantátu (skladbu pro instrumenty, sóla a sbor)</a:t>
            </a:r>
          </a:p>
          <a:p>
            <a:endParaRPr lang="cs-CZ" sz="3000" dirty="0" smtClean="0"/>
          </a:p>
          <a:p>
            <a:r>
              <a:rPr lang="cs-CZ" sz="3000" dirty="0" smtClean="0"/>
              <a:t>Za svého života nebyl příliš uznávaný</a:t>
            </a:r>
          </a:p>
          <a:p>
            <a:endParaRPr lang="cs-CZ" sz="3000" dirty="0" smtClean="0"/>
          </a:p>
          <a:p>
            <a:r>
              <a:rPr lang="cs-CZ" sz="3000" dirty="0" smtClean="0"/>
              <a:t>Se svými ženami měl celkem 20 dětí, 4 z nich se staly slavnými muzikanty a skladateli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xmlns="" val="164011796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568952" cy="489654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Bach byl mistrem polyfonie, k dokonalosti dovedl fugu</a:t>
            </a:r>
          </a:p>
          <a:p>
            <a:r>
              <a:rPr lang="cs-CZ" sz="3200" dirty="0" smtClean="0"/>
              <a:t>Napsal kolem 1400 děl</a:t>
            </a:r>
          </a:p>
          <a:p>
            <a:r>
              <a:rPr lang="cs-CZ" sz="3200" dirty="0" smtClean="0"/>
              <a:t>Bach byl hluboce věřící člověk, ale stál nohama pevně na zemi</a:t>
            </a:r>
          </a:p>
          <a:p>
            <a:r>
              <a:rPr lang="cs-CZ" sz="3200" dirty="0" smtClean="0"/>
              <a:t>Uměl si užívat i pozemských radostí: to vše       se odráží i v jeho skladbách, které jsou na jednu stranu velmi závažné a na stranu druhou umí být i plné vtipu a radosti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28263640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6192688" cy="1080120"/>
          </a:xfrm>
        </p:spPr>
        <p:txBody>
          <a:bodyPr>
            <a:noAutofit/>
          </a:bodyPr>
          <a:lstStyle/>
          <a:p>
            <a:r>
              <a:rPr lang="cs-CZ" sz="3600" dirty="0" smtClean="0"/>
              <a:t>Mezi nejslavnější díla patří </a:t>
            </a:r>
            <a:br>
              <a:rPr lang="cs-CZ" sz="3600" dirty="0" smtClean="0"/>
            </a:b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484784"/>
            <a:ext cx="7202776" cy="4752528"/>
          </a:xfrm>
        </p:spPr>
        <p:txBody>
          <a:bodyPr>
            <a:normAutofit lnSpcReduction="10000"/>
          </a:bodyPr>
          <a:lstStyle/>
          <a:p>
            <a:pPr>
              <a:buNone/>
            </a:pPr>
            <a:endParaRPr lang="cs-CZ" dirty="0" smtClean="0"/>
          </a:p>
          <a:p>
            <a:pPr lvl="1">
              <a:buFont typeface="Wingdings" pitchFamily="2" charset="2"/>
              <a:buChar char="q"/>
            </a:pPr>
            <a:r>
              <a:rPr lang="cs-CZ" sz="3200" dirty="0" smtClean="0"/>
              <a:t>Dobře temperovaný klavír</a:t>
            </a:r>
          </a:p>
          <a:p>
            <a:pPr lvl="1">
              <a:buNone/>
            </a:pPr>
            <a:r>
              <a:rPr lang="cs-CZ" sz="1400" dirty="0" smtClean="0">
                <a:hlinkClick r:id="rId2"/>
              </a:rPr>
              <a:t>http://www.</a:t>
            </a:r>
            <a:r>
              <a:rPr lang="cs-CZ" sz="1400" dirty="0" err="1" smtClean="0">
                <a:hlinkClick r:id="rId2"/>
              </a:rPr>
              <a:t>youtube.com</a:t>
            </a:r>
            <a:r>
              <a:rPr lang="cs-CZ" sz="1400" dirty="0" smtClean="0">
                <a:hlinkClick r:id="rId2"/>
              </a:rPr>
              <a:t>/</a:t>
            </a:r>
            <a:r>
              <a:rPr lang="cs-CZ" sz="1400" dirty="0" err="1" smtClean="0">
                <a:hlinkClick r:id="rId2"/>
              </a:rPr>
              <a:t>watch</a:t>
            </a:r>
            <a:r>
              <a:rPr lang="cs-CZ" sz="1400" dirty="0" smtClean="0">
                <a:hlinkClick r:id="rId2"/>
              </a:rPr>
              <a:t>?v=0KQW2YnCUrE</a:t>
            </a:r>
            <a:endParaRPr lang="cs-CZ" sz="1400" dirty="0" smtClean="0"/>
          </a:p>
          <a:p>
            <a:pPr lvl="1">
              <a:buNone/>
            </a:pPr>
            <a:endParaRPr lang="cs-CZ" sz="1400" dirty="0" smtClean="0"/>
          </a:p>
          <a:p>
            <a:pPr lvl="1">
              <a:buFont typeface="Wingdings" pitchFamily="2" charset="2"/>
              <a:buChar char="q"/>
            </a:pPr>
            <a:r>
              <a:rPr lang="cs-CZ" sz="3200" dirty="0" smtClean="0"/>
              <a:t>Umění fugy</a:t>
            </a:r>
          </a:p>
          <a:p>
            <a:pPr lvl="1">
              <a:buNone/>
            </a:pPr>
            <a:r>
              <a:rPr lang="cs-CZ" sz="1200" dirty="0" smtClean="0">
                <a:hlinkClick r:id="rId3"/>
              </a:rPr>
              <a:t>http://www.youtube.com/watch?v=Lrb0dHKJBR4</a:t>
            </a:r>
            <a:endParaRPr lang="cs-CZ" sz="1200" dirty="0" smtClean="0"/>
          </a:p>
          <a:p>
            <a:pPr lvl="1">
              <a:buFont typeface="Wingdings" pitchFamily="2" charset="2"/>
              <a:buChar char="q"/>
            </a:pPr>
            <a:endParaRPr lang="cs-CZ" dirty="0" smtClean="0"/>
          </a:p>
          <a:p>
            <a:pPr lvl="1">
              <a:buFont typeface="Wingdings" pitchFamily="2" charset="2"/>
              <a:buChar char="q"/>
            </a:pPr>
            <a:r>
              <a:rPr lang="cs-CZ" sz="3200" dirty="0" err="1" smtClean="0"/>
              <a:t>Braniborksé</a:t>
            </a:r>
            <a:r>
              <a:rPr lang="cs-CZ" sz="3200" dirty="0" smtClean="0"/>
              <a:t> koncerty</a:t>
            </a:r>
          </a:p>
          <a:p>
            <a:pPr lvl="1">
              <a:buNone/>
            </a:pPr>
            <a:r>
              <a:rPr lang="cs-CZ" sz="1400" dirty="0" smtClean="0">
                <a:hlinkClick r:id="rId4"/>
              </a:rPr>
              <a:t>http://www.youtube.com/watch?v=IIX_XVji9UA</a:t>
            </a:r>
            <a:endParaRPr lang="cs-CZ" sz="1400" dirty="0" smtClean="0"/>
          </a:p>
          <a:p>
            <a:pPr marL="457200" lvl="1" indent="0">
              <a:buNone/>
            </a:pPr>
            <a:endParaRPr lang="cs-CZ" sz="1400" dirty="0" smtClean="0"/>
          </a:p>
          <a:p>
            <a:pPr marL="457200" lvl="1" indent="0">
              <a:buNone/>
            </a:pPr>
            <a:r>
              <a:rPr lang="cs-CZ" dirty="0" smtClean="0"/>
              <a:t>Další významná díla: Mše h moll, </a:t>
            </a:r>
            <a:r>
              <a:rPr lang="cs-CZ" dirty="0"/>
              <a:t>M</a:t>
            </a:r>
            <a:r>
              <a:rPr lang="cs-CZ" dirty="0" smtClean="0"/>
              <a:t>atoušovy a Janovy pašije, fugy, kantáty, skladby pro klávesové nástroje atd.</a:t>
            </a:r>
          </a:p>
          <a:p>
            <a:pPr marL="457200" lvl="1" indent="0">
              <a:buNone/>
            </a:pPr>
            <a:endParaRPr lang="cs-CZ" sz="1800" dirty="0" smtClean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173977499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202776" cy="86409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Posluchačsky </a:t>
            </a:r>
            <a:r>
              <a:rPr lang="cs-CZ" dirty="0" smtClean="0"/>
              <a:t>nejznámější </a:t>
            </a:r>
            <a:r>
              <a:rPr lang="cs-CZ" dirty="0" smtClean="0"/>
              <a:t>díla	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3200" dirty="0" smtClean="0"/>
              <a:t>Air ze 3.suity pro smyčcový orchestr D dur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</a:t>
            </a:r>
            <a:r>
              <a:rPr lang="cs-CZ" sz="1800" dirty="0" smtClean="0">
                <a:hlinkClick r:id="rId2"/>
              </a:rPr>
              <a:t>http://www.youtube.com/watch?v=rrVDATvUitA</a:t>
            </a: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sz="3200" dirty="0" smtClean="0"/>
              <a:t>Toccata a fuga d moll</a:t>
            </a:r>
          </a:p>
          <a:p>
            <a:pPr marL="0" indent="0"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</a:t>
            </a:r>
            <a:r>
              <a:rPr lang="cs-CZ" sz="1800" dirty="0" smtClean="0">
                <a:hlinkClick r:id="rId3"/>
              </a:rPr>
              <a:t>http://www.youtube.com/watch?v=_FXoyr_FyFw</a:t>
            </a:r>
            <a:endParaRPr lang="cs-CZ" sz="1800" dirty="0" smtClean="0"/>
          </a:p>
          <a:p>
            <a:pPr marL="0" indent="0">
              <a:buNone/>
            </a:pPr>
            <a:endParaRPr lang="cs-CZ" sz="1800" dirty="0" smtClean="0"/>
          </a:p>
          <a:p>
            <a:r>
              <a:rPr lang="cs-CZ" sz="3200" dirty="0" err="1" smtClean="0"/>
              <a:t>Badinerie</a:t>
            </a:r>
            <a:endParaRPr lang="cs-CZ" sz="3200" dirty="0" smtClean="0"/>
          </a:p>
          <a:p>
            <a:pPr marL="0" indent="0">
              <a:buNone/>
            </a:pPr>
            <a:r>
              <a:rPr lang="cs-CZ" sz="1800" dirty="0" smtClean="0"/>
              <a:t>       </a:t>
            </a:r>
            <a:r>
              <a:rPr lang="cs-CZ" sz="1800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http://www.youtube.com/watch?v=Kl6R4Ui9blc</a:t>
            </a:r>
          </a:p>
          <a:p>
            <a:pPr marL="0" indent="0">
              <a:buNone/>
            </a:pPr>
            <a:endParaRPr lang="cs-CZ" sz="1800" dirty="0"/>
          </a:p>
          <a:p>
            <a:pPr marL="0" indent="0">
              <a:buNone/>
            </a:pP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xmlns="" val="309091178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Internetové zdroje: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u="sng" smtClean="0">
                <a:hlinkClick r:id="rId2"/>
              </a:rPr>
              <a:t>http</a:t>
            </a:r>
            <a:r>
              <a:rPr lang="cs-CZ" u="sng" smtClean="0">
                <a:hlinkClick r:id="rId2"/>
              </a:rPr>
              <a:t>://</a:t>
            </a:r>
            <a:r>
              <a:rPr lang="cs-CZ" u="sng" smtClean="0">
                <a:hlinkClick r:id="rId2"/>
              </a:rPr>
              <a:t>upload.wikimedia.org/wikipedia/commons/b/b5/Bach.jpg</a:t>
            </a:r>
            <a:endParaRPr lang="cs-CZ" u="sng" smtClean="0"/>
          </a:p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3">
  <a:themeElements>
    <a:clrScheme name="Woodgrain_16x9">
      <a:dk1>
        <a:sysClr val="windowText" lastClr="000000"/>
      </a:dk1>
      <a:lt1>
        <a:sysClr val="window" lastClr="FFFFFF"/>
      </a:lt1>
      <a:dk2>
        <a:srgbClr val="90B365"/>
      </a:dk2>
      <a:lt2>
        <a:srgbClr val="EEECE1"/>
      </a:lt2>
      <a:accent1>
        <a:srgbClr val="4283D2"/>
      </a:accent1>
      <a:accent2>
        <a:srgbClr val="6E9D35"/>
      </a:accent2>
      <a:accent3>
        <a:srgbClr val="DE6742"/>
      </a:accent3>
      <a:accent4>
        <a:srgbClr val="8F73DF"/>
      </a:accent4>
      <a:accent5>
        <a:srgbClr val="CB991B"/>
      </a:accent5>
      <a:accent6>
        <a:srgbClr val="7F7F7F"/>
      </a:accent6>
      <a:hlink>
        <a:srgbClr val="90B365"/>
      </a:hlink>
      <a:folHlink>
        <a:srgbClr val="7F7F7F"/>
      </a:folHlink>
    </a:clrScheme>
    <a:fontScheme name="Woodgrain_16x9">
      <a:majorFont>
        <a:latin typeface="Century"/>
        <a:ea typeface=""/>
        <a:cs typeface=""/>
      </a:majorFont>
      <a:minorFont>
        <a:latin typeface="Century"/>
        <a:ea typeface=""/>
        <a:cs typeface="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miter lim="800000"/>
        </a:ln>
        <a:ln w="19050" cap="flat" cmpd="sng" algn="ctr">
          <a:solidFill>
            <a:schemeClr val="phClr"/>
          </a:solidFill>
          <a:miter lim="800000"/>
        </a:ln>
        <a:ln w="28575" cap="flat" cmpd="sng" algn="ctr">
          <a:solidFill>
            <a:schemeClr val="phClr"/>
          </a:solidFill>
          <a:miter lim="800000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24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9050"/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rtlCol="0">
        <a:spAutoFit/>
      </a:bodyPr>
      <a:lstStyle>
        <a:defPPr>
          <a:lnSpc>
            <a:spcPct val="90000"/>
          </a:lnSpc>
          <a:defRPr sz="2400"/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Motiv3</Template>
  <TotalTime>425</TotalTime>
  <Words>456</Words>
  <Application>Microsoft Office PowerPoint</Application>
  <PresentationFormat>Předvádění na obrazovce (4:3)</PresentationFormat>
  <Paragraphs>75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Motiv3</vt:lpstr>
      <vt:lpstr>Snímek 1</vt:lpstr>
      <vt:lpstr>Snímek 2</vt:lpstr>
      <vt:lpstr>Johann Sebastian Bach</vt:lpstr>
      <vt:lpstr>Snímek 4</vt:lpstr>
      <vt:lpstr>Snímek 5</vt:lpstr>
      <vt:lpstr>Životopis</vt:lpstr>
      <vt:lpstr>Snímek 7</vt:lpstr>
      <vt:lpstr>Snímek 8</vt:lpstr>
      <vt:lpstr>Dílo </vt:lpstr>
      <vt:lpstr>Mezi nejslavnější díla patří  </vt:lpstr>
      <vt:lpstr>Posluchačsky nejznámější díla </vt:lpstr>
      <vt:lpstr>Internetové 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Johann Sebastian Bach</dc:title>
  <dc:creator>0JXR</dc:creator>
  <cp:lastModifiedBy>Dum</cp:lastModifiedBy>
  <cp:revision>22</cp:revision>
  <dcterms:created xsi:type="dcterms:W3CDTF">2012-12-11T09:04:14Z</dcterms:created>
  <dcterms:modified xsi:type="dcterms:W3CDTF">2013-06-18T06:03:12Z</dcterms:modified>
</cp:coreProperties>
</file>