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7" r:id="rId2"/>
    <p:sldId id="268" r:id="rId3"/>
    <p:sldId id="256" r:id="rId4"/>
    <p:sldId id="265" r:id="rId5"/>
    <p:sldId id="257" r:id="rId6"/>
    <p:sldId id="258" r:id="rId7"/>
    <p:sldId id="259" r:id="rId8"/>
    <p:sldId id="264" r:id="rId9"/>
    <p:sldId id="260" r:id="rId10"/>
    <p:sldId id="261" r:id="rId11"/>
    <p:sldId id="262" r:id="rId12"/>
    <p:sldId id="263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E7D057D8-35F9-47D3-9EE0-99B157A29A6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C4271B-7FA4-481C-B4BD-4288EFDCAB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7D057D8-35F9-47D3-9EE0-99B157A29A6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C4271B-7FA4-481C-B4BD-4288EFDCAB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E7D057D8-35F9-47D3-9EE0-99B157A29A6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C4271B-7FA4-481C-B4BD-4288EFDCAB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057D8-35F9-47D3-9EE0-99B157A29A6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4271B-7FA4-481C-B4BD-4288EFDCAB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057D8-35F9-47D3-9EE0-99B157A29A6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4271B-7FA4-481C-B4BD-4288EFDCAB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7D057D8-35F9-47D3-9EE0-99B157A29A6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C4271B-7FA4-481C-B4BD-4288EFDCAB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057D8-35F9-47D3-9EE0-99B157A29A6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4271B-7FA4-481C-B4BD-4288EFDCAB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E7D057D8-35F9-47D3-9EE0-99B157A29A6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C4271B-7FA4-481C-B4BD-4288EFDCAB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7D057D8-35F9-47D3-9EE0-99B157A29A6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C4271B-7FA4-481C-B4BD-4288EFDCAB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057D8-35F9-47D3-9EE0-99B157A29A6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4271B-7FA4-481C-B4BD-4288EFDCAB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D057D8-35F9-47D3-9EE0-99B157A29A6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C4271B-7FA4-481C-B4BD-4288EFDCAB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D057D8-35F9-47D3-9EE0-99B157A29A6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C4271B-7FA4-481C-B4BD-4288EFDCAB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HMjQygwPI1c" TargetMode="External"/><Relationship Id="rId2" Type="http://schemas.openxmlformats.org/officeDocument/2006/relationships/hyperlink" Target="http://www.youtube.com/watch?v=FVTXlRxVdEY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87UE2GC5db0" TargetMode="External"/><Relationship Id="rId2" Type="http://schemas.openxmlformats.org/officeDocument/2006/relationships/hyperlink" Target="http://www.youtube.com/watch?v=9Rcg2GZ3Jt8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7cb1QmTkOAI" TargetMode="External"/><Relationship Id="rId4" Type="http://schemas.openxmlformats.org/officeDocument/2006/relationships/hyperlink" Target="http://www.youtube.com/watch?v=-TNakOAoYxU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d88xIIRDI9U" TargetMode="External"/><Relationship Id="rId2" Type="http://schemas.openxmlformats.org/officeDocument/2006/relationships/hyperlink" Target="http://www.youtube.com/watch?v=2HbMzu1aQW8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/>
              <a:t>Číslo materiálu: </a:t>
            </a:r>
            <a:r>
              <a:rPr lang="cs-CZ" dirty="0"/>
              <a:t>VY 32 INOVACE </a:t>
            </a:r>
            <a:r>
              <a:rPr lang="cs-CZ" dirty="0" smtClean="0"/>
              <a:t>26/09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r>
              <a:rPr lang="cs-CZ" b="1" dirty="0"/>
              <a:t>Název materiálu: </a:t>
            </a:r>
            <a:r>
              <a:rPr lang="cs-CZ" dirty="0" smtClean="0"/>
              <a:t>Wolfgang Amadeus Mozart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b="1" dirty="0"/>
              <a:t>Zpracoval:</a:t>
            </a:r>
            <a:r>
              <a:rPr lang="cs-CZ" dirty="0"/>
              <a:t> 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6672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95486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b="1" dirty="0"/>
              <a:t>Číslo materiálu:</a:t>
            </a:r>
            <a:r>
              <a:rPr lang="cs-CZ" dirty="0"/>
              <a:t> VY 32 INOVACE </a:t>
            </a:r>
            <a:r>
              <a:rPr lang="cs-CZ" dirty="0" smtClean="0"/>
              <a:t>26/09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Ročník: IX</a:t>
            </a:r>
            <a:r>
              <a:rPr lang="cs-CZ" dirty="0"/>
              <a:t>. ročník</a:t>
            </a:r>
          </a:p>
          <a:p>
            <a:pPr>
              <a:lnSpc>
                <a:spcPct val="120000"/>
              </a:lnSpc>
            </a:pPr>
            <a:r>
              <a:rPr lang="cs-CZ" b="1" dirty="0" smtClean="0"/>
              <a:t>Klíčová </a:t>
            </a:r>
            <a:r>
              <a:rPr lang="cs-CZ" b="1" dirty="0"/>
              <a:t>slova: </a:t>
            </a:r>
            <a:r>
              <a:rPr lang="cs-CZ" dirty="0" smtClean="0"/>
              <a:t>hudba-životopisy-</a:t>
            </a:r>
            <a:r>
              <a:rPr lang="cs-CZ" dirty="0" err="1" smtClean="0"/>
              <a:t>W.A.Mozart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charakterizuje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dirty="0"/>
              <a:t>      hudbu </a:t>
            </a:r>
            <a:r>
              <a:rPr lang="cs-CZ" dirty="0" smtClean="0"/>
              <a:t>Wolfganga Amadea Mozarta, </a:t>
            </a:r>
            <a:r>
              <a:rPr lang="cs-CZ" dirty="0"/>
              <a:t>stručně hovoří o životě skladatele</a:t>
            </a:r>
            <a:r>
              <a:rPr lang="cs-CZ" dirty="0" smtClean="0"/>
              <a:t>, orientuje se v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/>
              <a:t> </a:t>
            </a:r>
            <a:r>
              <a:rPr lang="cs-CZ" smtClean="0"/>
              <a:t>     základních </a:t>
            </a:r>
            <a:r>
              <a:rPr lang="cs-CZ" dirty="0" smtClean="0"/>
              <a:t>dílech skladatele, zařazuje </a:t>
            </a:r>
            <a:r>
              <a:rPr lang="cs-CZ" dirty="0"/>
              <a:t>poznatky do širších souvislostí 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4835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Wolfgang Amadeus Mozart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1756 Salzburg – 1791 Vídeň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988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202034"/>
          </a:xfrm>
        </p:spPr>
        <p:txBody>
          <a:bodyPr>
            <a:noAutofit/>
          </a:bodyPr>
          <a:lstStyle/>
          <a:p>
            <a:endParaRPr lang="cs-CZ" sz="800" dirty="0"/>
          </a:p>
        </p:txBody>
      </p:sp>
      <p:pic>
        <p:nvPicPr>
          <p:cNvPr id="4" name="Zástupný symbol pro obsah 3" descr="Wolfgang-amadeus-mozart_1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267744" y="404664"/>
            <a:ext cx="4011510" cy="589666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z="32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764704"/>
            <a:ext cx="8136904" cy="5832648"/>
          </a:xfrm>
        </p:spPr>
        <p:txBody>
          <a:bodyPr>
            <a:noAutofit/>
          </a:bodyPr>
          <a:lstStyle/>
          <a:p>
            <a:r>
              <a:rPr lang="cs-CZ" sz="3200" dirty="0" smtClean="0"/>
              <a:t>Klasicistní hudební skladatel a klavírní virtuóz</a:t>
            </a:r>
          </a:p>
          <a:p>
            <a:r>
              <a:rPr lang="cs-CZ" sz="3200" dirty="0" smtClean="0"/>
              <a:t>Skládat začal již v 5 letech</a:t>
            </a:r>
          </a:p>
          <a:p>
            <a:r>
              <a:rPr lang="cs-CZ" sz="3200" dirty="0" smtClean="0"/>
              <a:t>Od dětství hrál na housle a klavír</a:t>
            </a:r>
          </a:p>
          <a:p>
            <a:r>
              <a:rPr lang="cs-CZ" sz="3200" dirty="0" smtClean="0"/>
              <a:t>Cestoval s otcem Leopoldem po Evropě, byl na královských a šlechtických sídlech představován jako zázračné dítě (mj. hrál i Marii Terezii)</a:t>
            </a:r>
          </a:p>
          <a:p>
            <a:r>
              <a:rPr lang="cs-CZ" sz="3200" dirty="0" smtClean="0"/>
              <a:t>Na turné hrával nejen klasickým způsobem, ale např. také se zavázanýma očima či přikrytou klaviaturou</a:t>
            </a:r>
          </a:p>
        </p:txBody>
      </p:sp>
    </p:spTree>
    <p:extLst>
      <p:ext uri="{BB962C8B-B14F-4D97-AF65-F5344CB8AC3E}">
        <p14:creationId xmlns:p14="http://schemas.microsoft.com/office/powerpoint/2010/main" val="175254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260648"/>
            <a:ext cx="8280920" cy="6120680"/>
          </a:xfrm>
        </p:spPr>
        <p:txBody>
          <a:bodyPr>
            <a:noAutofit/>
          </a:bodyPr>
          <a:lstStyle/>
          <a:p>
            <a:r>
              <a:rPr lang="cs-CZ" sz="2800" dirty="0" smtClean="0"/>
              <a:t>V 11 letech zkomponoval svou první operu </a:t>
            </a:r>
            <a:r>
              <a:rPr lang="cs-CZ" sz="2800" dirty="0" err="1" smtClean="0"/>
              <a:t>Bastien</a:t>
            </a:r>
            <a:r>
              <a:rPr lang="cs-CZ" sz="2800" dirty="0" smtClean="0"/>
              <a:t> a </a:t>
            </a:r>
            <a:r>
              <a:rPr lang="cs-CZ" sz="2800" dirty="0" err="1" smtClean="0"/>
              <a:t>Bastienka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Díky cestám v dětství Mozart poznal hudbu mnoha států</a:t>
            </a:r>
          </a:p>
          <a:p>
            <a:endParaRPr lang="cs-CZ" sz="2800" dirty="0" smtClean="0"/>
          </a:p>
          <a:p>
            <a:r>
              <a:rPr lang="cs-CZ" sz="2800" dirty="0" smtClean="0"/>
              <a:t>Důležité byly pro Mozarta cesty do Itálie,         kde se seznámil s operou</a:t>
            </a:r>
          </a:p>
          <a:p>
            <a:endParaRPr lang="cs-CZ" sz="2800" dirty="0" smtClean="0"/>
          </a:p>
          <a:p>
            <a:r>
              <a:rPr lang="cs-CZ" sz="2800" dirty="0" smtClean="0"/>
              <a:t>V Mozartově době bylo zvykem, že umělci sloužili na nějakém šlechtickém či církevním místě, k jehož pánovi měli absolutní poslušnost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38931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34605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88640"/>
            <a:ext cx="8280920" cy="6120680"/>
          </a:xfrm>
        </p:spPr>
        <p:txBody>
          <a:bodyPr>
            <a:noAutofit/>
          </a:bodyPr>
          <a:lstStyle/>
          <a:p>
            <a:r>
              <a:rPr lang="cs-CZ" sz="2800" dirty="0" smtClean="0"/>
              <a:t>Tento způsob se Mozartovy nelíbil a i přesto, že mu to přinášelo mnoho svízelů, stal se jako první skladatel a muzikant SVOBODNÝM UMĚLCEM</a:t>
            </a:r>
          </a:p>
          <a:p>
            <a:endParaRPr lang="cs-CZ" sz="2800" dirty="0" smtClean="0"/>
          </a:p>
          <a:p>
            <a:r>
              <a:rPr lang="cs-CZ" sz="2800" dirty="0" smtClean="0"/>
              <a:t>V druhé polovině svého života se Mozart usadil ve Vídni, kde se také oženil se svojí ženou </a:t>
            </a:r>
            <a:r>
              <a:rPr lang="cs-CZ" sz="2800" dirty="0" err="1" smtClean="0"/>
              <a:t>Konstanz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Vídeň jej přijala otevřenou náručí: koncertoval, vyučoval, byly uváděny jeho skladby</a:t>
            </a:r>
          </a:p>
          <a:p>
            <a:endParaRPr lang="cs-CZ" sz="2800" dirty="0" smtClean="0"/>
          </a:p>
          <a:p>
            <a:r>
              <a:rPr lang="cs-CZ" sz="2800" dirty="0" smtClean="0"/>
              <a:t>Mnohokrát navštívil Prahu – bydlel u svých přátel manželů Duškových ve vile Bertramce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94578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92696"/>
            <a:ext cx="5338936" cy="346050"/>
          </a:xfrm>
        </p:spPr>
        <p:txBody>
          <a:bodyPr>
            <a:noAutofit/>
          </a:bodyPr>
          <a:lstStyle/>
          <a:p>
            <a:r>
              <a:rPr lang="cs-CZ" sz="2000" dirty="0" smtClean="0"/>
              <a:t>Vila Bertramka v Praze</a:t>
            </a:r>
            <a:endParaRPr lang="cs-CZ" sz="2000" dirty="0"/>
          </a:p>
        </p:txBody>
      </p:sp>
      <p:pic>
        <p:nvPicPr>
          <p:cNvPr id="4" name="Zástupný symbol pro obsah 3" descr="Bertramka_vila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941916" y="1600200"/>
            <a:ext cx="6498167" cy="48736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49006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16632"/>
            <a:ext cx="8352928" cy="6120680"/>
          </a:xfrm>
        </p:spPr>
        <p:txBody>
          <a:bodyPr>
            <a:noAutofit/>
          </a:bodyPr>
          <a:lstStyle/>
          <a:p>
            <a:r>
              <a:rPr lang="cs-CZ" sz="2800" dirty="0" smtClean="0"/>
              <a:t>O velké oblibě jeho děl v Praze svědčí výrok  „Moji pražané mi </a:t>
            </a:r>
            <a:r>
              <a:rPr lang="cs-CZ" sz="2800" dirty="0" err="1" smtClean="0"/>
              <a:t>rozumnějí</a:t>
            </a:r>
            <a:r>
              <a:rPr lang="cs-CZ" sz="2800" dirty="0" smtClean="0"/>
              <a:t>“</a:t>
            </a:r>
          </a:p>
          <a:p>
            <a:endParaRPr lang="cs-CZ" sz="2800" dirty="0" smtClean="0"/>
          </a:p>
          <a:p>
            <a:r>
              <a:rPr lang="cs-CZ" sz="2800" dirty="0" smtClean="0"/>
              <a:t>Mozartovy příjmy byly </a:t>
            </a:r>
            <a:r>
              <a:rPr lang="cs-CZ" sz="2800" i="1" dirty="0" smtClean="0"/>
              <a:t>s</a:t>
            </a:r>
            <a:r>
              <a:rPr lang="cs-CZ" sz="2800" dirty="0" smtClean="0"/>
              <a:t>ice vysoké, ale mnohem víc on i jeho žena utráceli, takže byli stále chudí</a:t>
            </a:r>
          </a:p>
          <a:p>
            <a:endParaRPr lang="cs-CZ" sz="2800" dirty="0" smtClean="0"/>
          </a:p>
          <a:p>
            <a:r>
              <a:rPr lang="cs-CZ" sz="2800" dirty="0" smtClean="0"/>
              <a:t>Závěr Mozartova života byl smutný: byl sužován nemocemi, dluhy, zneuznáním, měl mnoho nepřátel</a:t>
            </a:r>
          </a:p>
          <a:p>
            <a:endParaRPr lang="cs-CZ" sz="2800" dirty="0" smtClean="0"/>
          </a:p>
          <a:p>
            <a:r>
              <a:rPr lang="cs-CZ" sz="2800" dirty="0" smtClean="0"/>
              <a:t>Zemřel předčasně roku 1791, jeho tělo bylo uloženo do společného hrobu</a:t>
            </a:r>
          </a:p>
          <a:p>
            <a:endParaRPr lang="cs-CZ" sz="2800" dirty="0" smtClean="0"/>
          </a:p>
          <a:p>
            <a:r>
              <a:rPr lang="cs-CZ" sz="2800" dirty="0" smtClean="0"/>
              <a:t>Na jeho pohřbu nebyla ani </a:t>
            </a:r>
            <a:r>
              <a:rPr lang="cs-CZ" sz="2800" dirty="0" err="1" smtClean="0"/>
              <a:t>Konstanze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8882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Nejznámější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Za svůj nedlouhý život napsal Mozart 626 skladeb</a:t>
            </a:r>
          </a:p>
          <a:p>
            <a:r>
              <a:rPr lang="cs-CZ" sz="2800" dirty="0" smtClean="0"/>
              <a:t>Skládal velmi rychle</a:t>
            </a:r>
          </a:p>
          <a:p>
            <a:r>
              <a:rPr lang="cs-CZ" sz="2800" dirty="0" smtClean="0"/>
              <a:t>Jeho dílo zahrnuje koncerty, symfonie, opery, klavírní sonáty, smyčcové kvartety a mnoho dalších forem</a:t>
            </a:r>
          </a:p>
          <a:p>
            <a:r>
              <a:rPr lang="cs-CZ" sz="2800" dirty="0" smtClean="0"/>
              <a:t>Mezi posluchačsky nejznámější díla patří serenáda Malá noční hudba a Turecký pochod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</a:t>
            </a:r>
            <a:r>
              <a:rPr lang="cs-CZ" sz="2000" dirty="0" smtClean="0">
                <a:hlinkClick r:id="rId2"/>
              </a:rPr>
              <a:t>http://www.youtube.com/watch?v=FVTXlRxVdEY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     </a:t>
            </a:r>
            <a:r>
              <a:rPr lang="cs-CZ" sz="2000" dirty="0" smtClean="0">
                <a:hlinkClick r:id="rId3"/>
              </a:rPr>
              <a:t>http://www.youtube.com/watch?v=HMjQygwPI1c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29211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Opery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600" dirty="0" smtClean="0"/>
              <a:t>Mozart napsal 22 oper</a:t>
            </a:r>
          </a:p>
          <a:p>
            <a:r>
              <a:rPr lang="cs-CZ" sz="2600" dirty="0" smtClean="0"/>
              <a:t>Mezi nejslavnější patří: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sz="3000" b="1" dirty="0" smtClean="0"/>
              <a:t>Kouzelná flétna </a:t>
            </a:r>
            <a:r>
              <a:rPr lang="cs-CZ" sz="1400" dirty="0" smtClean="0"/>
              <a:t>(</a:t>
            </a:r>
            <a:r>
              <a:rPr lang="cs-CZ" sz="1400" dirty="0" smtClean="0">
                <a:hlinkClick r:id="rId2"/>
              </a:rPr>
              <a:t>http://www.youtube.com/</a:t>
            </a:r>
            <a:r>
              <a:rPr lang="cs-CZ" sz="1400" dirty="0" err="1" smtClean="0">
                <a:hlinkClick r:id="rId2"/>
              </a:rPr>
              <a:t>watch?v</a:t>
            </a:r>
            <a:r>
              <a:rPr lang="cs-CZ" sz="1400" dirty="0" smtClean="0">
                <a:hlinkClick r:id="rId2"/>
              </a:rPr>
              <a:t>=9Rcg2GZ3Jt8</a:t>
            </a:r>
            <a:r>
              <a:rPr lang="cs-CZ" sz="1400" dirty="0" smtClean="0"/>
              <a:t>), 					     </a:t>
            </a:r>
            <a:r>
              <a:rPr lang="cs-CZ" sz="1400" dirty="0" smtClean="0">
                <a:hlinkClick r:id="rId3"/>
              </a:rPr>
              <a:t>http://www.youtube.com/</a:t>
            </a:r>
            <a:r>
              <a:rPr lang="cs-CZ" sz="1400" dirty="0" err="1" smtClean="0">
                <a:hlinkClick r:id="rId3"/>
              </a:rPr>
              <a:t>watch?v</a:t>
            </a:r>
            <a:r>
              <a:rPr lang="cs-CZ" sz="1400" dirty="0" smtClean="0">
                <a:hlinkClick r:id="rId3"/>
              </a:rPr>
              <a:t>=87UE2GC5db0</a:t>
            </a:r>
            <a:r>
              <a:rPr lang="cs-CZ" sz="1400" dirty="0" smtClean="0"/>
              <a:t>)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sz="3000" b="1" dirty="0" err="1" smtClean="0"/>
              <a:t>Figarova</a:t>
            </a:r>
            <a:r>
              <a:rPr lang="cs-CZ" sz="3000" b="1" dirty="0" smtClean="0"/>
              <a:t> svatba </a:t>
            </a:r>
            <a:r>
              <a:rPr lang="cs-CZ" sz="1400" dirty="0" smtClean="0"/>
              <a:t>(</a:t>
            </a:r>
            <a:r>
              <a:rPr lang="cs-CZ" sz="1400" dirty="0" smtClean="0">
                <a:hlinkClick r:id="rId4"/>
              </a:rPr>
              <a:t>http://www.youtube.com/</a:t>
            </a:r>
            <a:r>
              <a:rPr lang="cs-CZ" sz="1400" dirty="0" err="1" smtClean="0">
                <a:hlinkClick r:id="rId4"/>
              </a:rPr>
              <a:t>watch?v</a:t>
            </a:r>
            <a:r>
              <a:rPr lang="cs-CZ" sz="1400" dirty="0" smtClean="0">
                <a:hlinkClick r:id="rId4"/>
              </a:rPr>
              <a:t>=-</a:t>
            </a:r>
            <a:r>
              <a:rPr lang="cs-CZ" sz="1400" dirty="0" err="1" smtClean="0">
                <a:hlinkClick r:id="rId4"/>
              </a:rPr>
              <a:t>TNakOAoYxU</a:t>
            </a:r>
            <a:r>
              <a:rPr lang="cs-CZ" sz="1400" dirty="0" smtClean="0"/>
              <a:t>)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sz="3000" b="1" dirty="0" smtClean="0"/>
              <a:t>Don Giovanni </a:t>
            </a:r>
            <a:r>
              <a:rPr lang="cs-CZ" dirty="0" smtClean="0"/>
              <a:t>– tato opera měla premiéru v 			       Praze 29.10.1787</a:t>
            </a:r>
          </a:p>
          <a:p>
            <a:pPr lvl="1">
              <a:buNone/>
            </a:pPr>
            <a:r>
              <a:rPr lang="cs-CZ" sz="2600" dirty="0" smtClean="0">
                <a:solidFill>
                  <a:schemeClr val="accent3">
                    <a:lumMod val="75000"/>
                  </a:schemeClr>
                </a:solidFill>
              </a:rPr>
              <a:t>Podle mnohých odborníků jde o nejlepší operu vůbec</a:t>
            </a:r>
          </a:p>
          <a:p>
            <a:pPr lvl="1">
              <a:buNone/>
            </a:pPr>
            <a:r>
              <a:rPr lang="cs-CZ" sz="2600" dirty="0" smtClean="0">
                <a:solidFill>
                  <a:schemeClr val="accent3">
                    <a:lumMod val="75000"/>
                  </a:schemeClr>
                </a:solidFill>
              </a:rPr>
              <a:t>Je přezdívána „opera oper“</a:t>
            </a:r>
            <a:r>
              <a:rPr lang="cs-CZ" sz="3000" dirty="0" smtClean="0"/>
              <a:t>	</a:t>
            </a:r>
            <a:r>
              <a:rPr lang="cs-CZ" sz="1900" dirty="0" smtClean="0"/>
              <a:t>     </a:t>
            </a:r>
            <a:r>
              <a:rPr lang="cs-CZ" sz="1900" dirty="0" smtClean="0">
                <a:hlinkClick r:id="rId5"/>
              </a:rPr>
              <a:t>http://www.youtube.com/watch?v=7cb1QmTkOAI</a:t>
            </a:r>
            <a:endParaRPr lang="cs-CZ" sz="1900" dirty="0" smtClean="0"/>
          </a:p>
          <a:p>
            <a:pPr marL="2743200" lvl="6" indent="0">
              <a:buNone/>
            </a:pPr>
            <a:endParaRPr lang="cs-CZ" sz="1900" dirty="0" smtClean="0"/>
          </a:p>
          <a:p>
            <a:pPr marL="2743200" lvl="6" indent="0">
              <a:buNone/>
            </a:pPr>
            <a:endParaRPr lang="cs-CZ" sz="1900" dirty="0"/>
          </a:p>
        </p:txBody>
      </p:sp>
    </p:spTree>
    <p:extLst>
      <p:ext uri="{BB962C8B-B14F-4D97-AF65-F5344CB8AC3E}">
        <p14:creationId xmlns:p14="http://schemas.microsoft.com/office/powerpoint/2010/main" val="2727822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známá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dirty="0" smtClean="0"/>
              <a:t>Symfonie g moll </a:t>
            </a:r>
            <a:r>
              <a:rPr lang="cs-CZ" sz="1800" dirty="0" smtClean="0"/>
              <a:t>(</a:t>
            </a:r>
            <a:r>
              <a:rPr lang="cs-CZ" sz="1800" dirty="0" smtClean="0">
                <a:hlinkClick r:id="rId2"/>
              </a:rPr>
              <a:t>http://www.youtube.com/</a:t>
            </a:r>
            <a:r>
              <a:rPr lang="cs-CZ" sz="1800" dirty="0" err="1" smtClean="0">
                <a:hlinkClick r:id="rId2"/>
              </a:rPr>
              <a:t>watch?v</a:t>
            </a:r>
            <a:r>
              <a:rPr lang="cs-CZ" sz="1800" dirty="0" smtClean="0">
                <a:hlinkClick r:id="rId2"/>
              </a:rPr>
              <a:t>=2HbMzu1aQW8</a:t>
            </a:r>
            <a:r>
              <a:rPr lang="cs-CZ" sz="1800" dirty="0" smtClean="0"/>
              <a:t>)</a:t>
            </a:r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3200" dirty="0" smtClean="0"/>
              <a:t>Requiem – poslední Mozartova skladba, nestihl ji dokončit, to za něj učinil jeden z jeho žáků </a:t>
            </a:r>
            <a:r>
              <a:rPr lang="cs-CZ" sz="1800" dirty="0" smtClean="0"/>
              <a:t>(</a:t>
            </a:r>
            <a:r>
              <a:rPr lang="cs-CZ" sz="1800" dirty="0" smtClean="0">
                <a:hlinkClick r:id="rId3"/>
              </a:rPr>
              <a:t>http://www.youtube.com/</a:t>
            </a:r>
            <a:r>
              <a:rPr lang="cs-CZ" sz="1800" dirty="0" err="1" smtClean="0">
                <a:hlinkClick r:id="rId3"/>
              </a:rPr>
              <a:t>watch?v</a:t>
            </a:r>
            <a:r>
              <a:rPr lang="cs-CZ" sz="1800" dirty="0" smtClean="0">
                <a:hlinkClick r:id="rId3"/>
              </a:rPr>
              <a:t>=d88xIIRDI9U</a:t>
            </a:r>
            <a:r>
              <a:rPr lang="cs-CZ" sz="1800" dirty="0" smtClean="0"/>
              <a:t>)</a:t>
            </a:r>
          </a:p>
          <a:p>
            <a:endParaRPr lang="cs-CZ" sz="1800" dirty="0" smtClean="0"/>
          </a:p>
          <a:p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val="1990474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Internetové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/>
              <a:t>http://cs.wikipedia.org/wiki/Soubor:Wolfgang-amadeus-mozart_1.jpg</a:t>
            </a:r>
          </a:p>
        </p:txBody>
      </p:sp>
    </p:spTree>
    <p:extLst>
      <p:ext uri="{BB962C8B-B14F-4D97-AF65-F5344CB8AC3E}">
        <p14:creationId xmlns:p14="http://schemas.microsoft.com/office/powerpoint/2010/main" val="1588023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125</TotalTime>
  <Words>494</Words>
  <Application>Microsoft Office PowerPoint</Application>
  <PresentationFormat>Předvádění na obrazovce (4:3)</PresentationFormat>
  <Paragraphs>83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Prezentace aplikace PowerPoint</vt:lpstr>
      <vt:lpstr>Prezentace aplikace PowerPoint</vt:lpstr>
      <vt:lpstr>Wolfgang Amadeus Mozart</vt:lpstr>
      <vt:lpstr>Prezentace aplikace PowerPoint</vt:lpstr>
      <vt:lpstr>Prezentace aplikace PowerPoint</vt:lpstr>
      <vt:lpstr>Prezentace aplikace PowerPoint</vt:lpstr>
      <vt:lpstr>Prezentace aplikace PowerPoint</vt:lpstr>
      <vt:lpstr>Vila Bertramka v Praze</vt:lpstr>
      <vt:lpstr>Prezentace aplikace PowerPoint</vt:lpstr>
      <vt:lpstr>Nejznámější díla</vt:lpstr>
      <vt:lpstr>Opery</vt:lpstr>
      <vt:lpstr>Další známá díla</vt:lpstr>
      <vt:lpstr>Internetové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Wolfgang Amadeus Mozart</dc:title>
  <dc:creator>0JXR</dc:creator>
  <cp:lastModifiedBy>0JXR</cp:lastModifiedBy>
  <cp:revision>19</cp:revision>
  <dcterms:created xsi:type="dcterms:W3CDTF">2012-12-11T19:17:02Z</dcterms:created>
  <dcterms:modified xsi:type="dcterms:W3CDTF">2013-06-18T05:51:04Z</dcterms:modified>
</cp:coreProperties>
</file>