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13"/>
  </p:notesMasterIdLst>
  <p:sldIdLst>
    <p:sldId id="262" r:id="rId3"/>
    <p:sldId id="263" r:id="rId4"/>
    <p:sldId id="267" r:id="rId5"/>
    <p:sldId id="257" r:id="rId6"/>
    <p:sldId id="258" r:id="rId7"/>
    <p:sldId id="261" r:id="rId8"/>
    <p:sldId id="265" r:id="rId9"/>
    <p:sldId id="259" r:id="rId10"/>
    <p:sldId id="266" r:id="rId11"/>
    <p:sldId id="260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BD92DE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5B5BE48-3070-4A29-B185-BC7B6617E941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C4D1DA-B8B7-4627-A076-EAA5FBBDA47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868126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C2EBE3-6D89-401E-A0E1-DF21E4503A8A}" type="slidenum">
              <a:rPr lang="cs-CZ" smtClean="0">
                <a:solidFill>
                  <a:prstClr val="black"/>
                </a:solidFill>
              </a:rPr>
              <a:pPr/>
              <a:t>7</a:t>
            </a:fld>
            <a:endParaRPr lang="cs-CZ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B12D0-2D98-4E53-96A7-2FE84B0B8911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15.3.2012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8C34319-7E04-4C9E-9B87-9976A1DA6D5A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31592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B12D0-2D98-4E53-96A7-2FE84B0B8911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15.3.2012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8C34319-7E04-4C9E-9B87-9976A1DA6D5A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365097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B12D0-2D98-4E53-96A7-2FE84B0B8911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15.3.2012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C34319-7E04-4C9E-9B87-9976A1DA6D5A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xmlns="" val="18699713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B12D0-2D98-4E53-96A7-2FE84B0B8911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15.3.2012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C34319-7E04-4C9E-9B87-9976A1DA6D5A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031929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B12D0-2D98-4E53-96A7-2FE84B0B8911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15.3.2012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B8C34319-7E04-4C9E-9B87-9976A1DA6D5A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913388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B12D0-2D98-4E53-96A7-2FE84B0B8911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15.3.2012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C34319-7E04-4C9E-9B87-9976A1DA6D5A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404455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B12D0-2D98-4E53-96A7-2FE84B0B8911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15.3.2012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C34319-7E04-4C9E-9B87-9976A1DA6D5A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10406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B12D0-2D98-4E53-96A7-2FE84B0B8911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15.3.2012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C34319-7E04-4C9E-9B87-9976A1DA6D5A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72747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B12D0-2D98-4E53-96A7-2FE84B0B8911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15.3.2012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C34319-7E04-4C9E-9B87-9976A1DA6D5A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xmlns="" val="24066178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B12D0-2D98-4E53-96A7-2FE84B0B8911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15.3.2012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C34319-7E04-4C9E-9B87-9976A1DA6D5A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382170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B12D0-2D98-4E53-96A7-2FE84B0B8911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15.3.2012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C34319-7E04-4C9E-9B87-9976A1DA6D5A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5781690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B12D0-2D98-4E53-96A7-2FE84B0B8911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15.3.2012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8C34319-7E04-4C9E-9B87-9976A1DA6D5A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4703235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B12D0-2D98-4E53-96A7-2FE84B0B8911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15.3.2012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8C34319-7E04-4C9E-9B87-9976A1DA6D5A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683405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B12D0-2D98-4E53-96A7-2FE84B0B8911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15.3.2012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C34319-7E04-4C9E-9B87-9976A1DA6D5A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xmlns="" val="308829441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B12D0-2D98-4E53-96A7-2FE84B0B8911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15.3.2012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C34319-7E04-4C9E-9B87-9976A1DA6D5A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6021328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B12D0-2D98-4E53-96A7-2FE84B0B8911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15.3.2012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B8C34319-7E04-4C9E-9B87-9976A1DA6D5A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3912547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B12D0-2D98-4E53-96A7-2FE84B0B8911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15.3.2012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C34319-7E04-4C9E-9B87-9976A1DA6D5A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7230801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B12D0-2D98-4E53-96A7-2FE84B0B8911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15.3.2012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C34319-7E04-4C9E-9B87-9976A1DA6D5A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0376748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B12D0-2D98-4E53-96A7-2FE84B0B8911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15.3.2012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C34319-7E04-4C9E-9B87-9976A1DA6D5A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446870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B12D0-2D98-4E53-96A7-2FE84B0B8911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15.3.2012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C34319-7E04-4C9E-9B87-9976A1DA6D5A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xmlns="" val="94398625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B12D0-2D98-4E53-96A7-2FE84B0B8911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15.3.2012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C34319-7E04-4C9E-9B87-9976A1DA6D5A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6001085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B12D0-2D98-4E53-96A7-2FE84B0B8911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15.3.2012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C34319-7E04-4C9E-9B87-9976A1DA6D5A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25246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CBEB12D0-2D98-4E53-96A7-2FE84B0B8911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15.3.2012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8C34319-7E04-4C9E-9B87-9976A1DA6D5A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100267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CBEB12D0-2D98-4E53-96A7-2FE84B0B8911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15.3.2012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8C34319-7E04-4C9E-9B87-9976A1DA6D5A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524399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12" Type="http://schemas.openxmlformats.org/officeDocument/2006/relationships/image" Target="../media/image1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475656" y="548680"/>
            <a:ext cx="6840760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66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VLASTIVĚDA </a:t>
            </a:r>
            <a:br>
              <a:rPr lang="cs-CZ" sz="66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cs-CZ" sz="6600" b="1" dirty="0" smtClean="0">
                <a:solidFill>
                  <a:srgbClr val="BD92DE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5. ROČNÍK</a:t>
            </a:r>
            <a:endParaRPr lang="cs-CZ" sz="6600" dirty="0">
              <a:solidFill>
                <a:srgbClr val="BD92DE"/>
              </a:solidFill>
            </a:endParaRP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1237393" y="3299832"/>
            <a:ext cx="7280351" cy="1206624"/>
          </a:xfrm>
          <a:prstGeom prst="rect">
            <a:avLst/>
          </a:prstGeom>
        </p:spPr>
      </p:pic>
      <p:sp>
        <p:nvSpPr>
          <p:cNvPr id="6" name="Obdélník 5"/>
          <p:cNvSpPr/>
          <p:nvPr/>
        </p:nvSpPr>
        <p:spPr>
          <a:xfrm>
            <a:off x="1475656" y="5373216"/>
            <a:ext cx="684076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smtClean="0">
                <a:solidFill>
                  <a:prstClr val="black"/>
                </a:solidFill>
              </a:rPr>
              <a:t>VY_32_INOVACE_10_07_Česká </a:t>
            </a:r>
            <a:r>
              <a:rPr lang="cs-CZ" dirty="0" smtClean="0">
                <a:solidFill>
                  <a:prstClr val="black"/>
                </a:solidFill>
              </a:rPr>
              <a:t>republika – města a oblasti</a:t>
            </a:r>
            <a:endParaRPr lang="cs-CZ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1146850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23928" y="260648"/>
            <a:ext cx="128592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u="sng" cap="all" dirty="0">
                <a:solidFill>
                  <a:srgbClr val="7030A0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Popis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683568" y="980728"/>
            <a:ext cx="7992888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č.1- na tomto snímku je vyobrazena slepá mapa ČR s vyznačenými místy, jsou zde vypsané názvy měst se zkratkami, tyto názvy měst nejsou volně se pohybující, úkolem žáků je zapsat do mapy ( dle mapy) zkratky měst tam, kam patří</a:t>
            </a:r>
          </a:p>
          <a:p>
            <a:endParaRPr lang="cs-CZ" b="1" dirty="0"/>
          </a:p>
          <a:p>
            <a:r>
              <a:rPr lang="cs-CZ" b="1" dirty="0" smtClean="0"/>
              <a:t>č.2- na </a:t>
            </a:r>
            <a:r>
              <a:rPr lang="cs-CZ" b="1" dirty="0"/>
              <a:t>tomto snímku je vyobrazena slepá mapa ČR s vyznačenými místy, jsou zde vypsané názvy měst se zkratkami, tyto názvy měst </a:t>
            </a:r>
            <a:r>
              <a:rPr lang="cs-CZ" b="1" dirty="0" smtClean="0"/>
              <a:t>jsou </a:t>
            </a:r>
            <a:r>
              <a:rPr lang="cs-CZ" b="1" dirty="0"/>
              <a:t>volně se pohybující, úkolem žáků je </a:t>
            </a:r>
            <a:r>
              <a:rPr lang="cs-CZ" b="1" dirty="0" smtClean="0"/>
              <a:t>přesunout do mapy názvy měst </a:t>
            </a:r>
          </a:p>
          <a:p>
            <a:r>
              <a:rPr lang="cs-CZ" b="1" dirty="0" smtClean="0"/>
              <a:t>( </a:t>
            </a:r>
            <a:r>
              <a:rPr lang="cs-CZ" b="1" dirty="0"/>
              <a:t>dle mapy</a:t>
            </a:r>
            <a:r>
              <a:rPr lang="cs-CZ" b="1" dirty="0" smtClean="0"/>
              <a:t>) tam, </a:t>
            </a:r>
            <a:r>
              <a:rPr lang="cs-CZ" b="1" dirty="0"/>
              <a:t>kam </a:t>
            </a:r>
            <a:r>
              <a:rPr lang="cs-CZ" b="1" dirty="0" smtClean="0"/>
              <a:t>patří</a:t>
            </a:r>
          </a:p>
          <a:p>
            <a:endParaRPr lang="cs-CZ" b="1" dirty="0"/>
          </a:p>
          <a:p>
            <a:r>
              <a:rPr lang="cs-CZ" b="1" dirty="0" smtClean="0"/>
              <a:t>č.3- na tomto snímku jsou vypsaná města ČR, slova nejsou volně se pohybující, úkolem žáků je roztřídit dané názvy měst do daných sloupečku - Čech, Moravy, Slezska</a:t>
            </a:r>
          </a:p>
          <a:p>
            <a:endParaRPr lang="cs-CZ" b="1" dirty="0"/>
          </a:p>
          <a:p>
            <a:r>
              <a:rPr lang="cs-CZ" b="1" dirty="0" smtClean="0"/>
              <a:t>č.4- na tomto snímku jsou vyobrazeny města a výrobky, které se v daných městech vyrábí, úkolem žáků je zkontrolovat zda obrázky k sobě patří (výrobky k městům) a mají vysvětlit proč to tak je či není</a:t>
            </a:r>
            <a:endParaRPr lang="cs-CZ" b="1" dirty="0"/>
          </a:p>
          <a:p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xmlns="" val="98510780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476672"/>
            <a:ext cx="828092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č.5- na tomto snímku jsou vyobrazeny názvy měst a též obrázky, názvy jsou volně se pohybující, úkolem žáků je přesunout daný název města k obrázku jemuž náleží</a:t>
            </a:r>
          </a:p>
          <a:p>
            <a:endParaRPr lang="cs-CZ" b="1" dirty="0"/>
          </a:p>
          <a:p>
            <a:r>
              <a:rPr lang="cs-CZ" b="1" dirty="0" smtClean="0"/>
              <a:t>č.6- na tomto snímku je vyobrazeno pohoří, řeka a město, též jsou k tomu zapsané různé názvy, které nejsou volně se pohybující, úkolem žáků je spojit čarou daný název s daným obrázkem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xmlns="" val="162592713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533400" y="548680"/>
            <a:ext cx="8610600" cy="431800"/>
          </a:xfrm>
        </p:spPr>
        <p:txBody>
          <a:bodyPr>
            <a:normAutofit fontScale="90000"/>
          </a:bodyPr>
          <a:lstStyle/>
          <a:p>
            <a:pPr algn="ctr"/>
            <a:r>
              <a:rPr lang="cs-CZ" b="1" u="sng" dirty="0">
                <a:solidFill>
                  <a:srgbClr val="7030A0"/>
                </a:solidFill>
              </a:rPr>
              <a:t>Města České republiky</a:t>
            </a:r>
            <a:br>
              <a:rPr lang="cs-CZ" b="1" u="sng" dirty="0">
                <a:solidFill>
                  <a:srgbClr val="7030A0"/>
                </a:solidFill>
              </a:rPr>
            </a:br>
            <a:r>
              <a:rPr lang="cs-CZ" b="1" u="sng" dirty="0">
                <a:solidFill>
                  <a:srgbClr val="7030A0"/>
                </a:solidFill>
              </a:rPr>
              <a:t/>
            </a:r>
            <a:br>
              <a:rPr lang="cs-CZ" b="1" u="sng" dirty="0">
                <a:solidFill>
                  <a:srgbClr val="7030A0"/>
                </a:solidFill>
              </a:rPr>
            </a:br>
            <a:r>
              <a:rPr lang="cs-CZ" sz="2400" b="1" dirty="0" smtClean="0">
                <a:solidFill>
                  <a:srgbClr val="0000FF"/>
                </a:solidFill>
              </a:rPr>
              <a:t>- doplň názvy měst uvedenými zkratkami</a:t>
            </a:r>
            <a:endParaRPr lang="cs-CZ" sz="2400" b="1" dirty="0">
              <a:solidFill>
                <a:srgbClr val="0000FF"/>
              </a:solidFill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4294967295"/>
          </p:nvPr>
        </p:nvSpPr>
        <p:spPr>
          <a:xfrm>
            <a:off x="0" y="666750"/>
            <a:ext cx="4291013" cy="6397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>  </a:t>
            </a:r>
            <a:endParaRPr lang="cs-CZ" dirty="0"/>
          </a:p>
        </p:txBody>
      </p:sp>
      <p:pic>
        <p:nvPicPr>
          <p:cNvPr id="7" name="Zástupný symbol pro obsah 6" descr="mapa3.jpg"/>
          <p:cNvPicPr>
            <a:picLocks noGrp="1" noChangeAspect="1"/>
          </p:cNvPicPr>
          <p:nvPr>
            <p:ph sz="quarter" idx="4294967295"/>
          </p:nvPr>
        </p:nvPicPr>
        <p:blipFill>
          <a:blip r:embed="rId2" cstate="print"/>
          <a:stretch>
            <a:fillRect/>
          </a:stretch>
        </p:blipFill>
        <p:spPr>
          <a:xfrm>
            <a:off x="323528" y="2492896"/>
            <a:ext cx="5292080" cy="2993559"/>
          </a:xfrm>
          <a:effectLst>
            <a:outerShdw blurRad="825500" dist="368300" dir="12300000" algn="br" rotWithShape="0">
              <a:prstClr val="black">
                <a:alpha val="40000"/>
              </a:prstClr>
            </a:outerShdw>
          </a:effectLst>
        </p:spPr>
      </p:pic>
      <p:sp>
        <p:nvSpPr>
          <p:cNvPr id="5" name="Zástupný symbol pro text 4"/>
          <p:cNvSpPr>
            <a:spLocks noGrp="1"/>
          </p:cNvSpPr>
          <p:nvPr>
            <p:ph type="body" sz="half" idx="4294967295"/>
          </p:nvPr>
        </p:nvSpPr>
        <p:spPr>
          <a:xfrm>
            <a:off x="4851400" y="666750"/>
            <a:ext cx="4292600" cy="639763"/>
          </a:xfrm>
        </p:spPr>
        <p:txBody>
          <a:bodyPr/>
          <a:lstStyle/>
          <a:p>
            <a:pPr algn="r">
              <a:buNone/>
            </a:pPr>
            <a:r>
              <a:rPr lang="cs-CZ" dirty="0" smtClean="0"/>
              <a:t>  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294967295"/>
          </p:nvPr>
        </p:nvSpPr>
        <p:spPr>
          <a:xfrm>
            <a:off x="5796136" y="2132856"/>
            <a:ext cx="4289425" cy="4320480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cs-CZ" dirty="0" smtClean="0">
                <a:solidFill>
                  <a:srgbClr val="FF0000"/>
                </a:solidFill>
              </a:rPr>
              <a:t>Praha - PR</a:t>
            </a:r>
          </a:p>
          <a:p>
            <a:pPr>
              <a:buNone/>
            </a:pPr>
            <a:r>
              <a:rPr lang="cs-CZ" dirty="0" smtClean="0">
                <a:solidFill>
                  <a:srgbClr val="CC00CC"/>
                </a:solidFill>
              </a:rPr>
              <a:t>Plzeň - PL</a:t>
            </a:r>
          </a:p>
          <a:p>
            <a:pPr>
              <a:buNone/>
            </a:pPr>
            <a:r>
              <a:rPr lang="cs-CZ" dirty="0" smtClean="0">
                <a:solidFill>
                  <a:srgbClr val="0000FF"/>
                </a:solidFill>
              </a:rPr>
              <a:t>Karlovy Vary - KV</a:t>
            </a:r>
          </a:p>
          <a:p>
            <a:pPr>
              <a:buNone/>
            </a:pPr>
            <a:r>
              <a:rPr lang="cs-CZ" dirty="0" smtClean="0">
                <a:solidFill>
                  <a:srgbClr val="92D050"/>
                </a:solidFill>
              </a:rPr>
              <a:t>České Budějovice - ČB</a:t>
            </a:r>
          </a:p>
          <a:p>
            <a:pPr>
              <a:buNone/>
            </a:pPr>
            <a:r>
              <a:rPr lang="cs-CZ" dirty="0" smtClean="0">
                <a:solidFill>
                  <a:srgbClr val="FF0066"/>
                </a:solidFill>
              </a:rPr>
              <a:t>Ústí nad Labem - ÚL</a:t>
            </a:r>
          </a:p>
          <a:p>
            <a:pPr>
              <a:buNone/>
            </a:pPr>
            <a:r>
              <a:rPr lang="cs-CZ" dirty="0" smtClean="0">
                <a:solidFill>
                  <a:srgbClr val="808000"/>
                </a:solidFill>
              </a:rPr>
              <a:t>Pardubice – PA</a:t>
            </a:r>
          </a:p>
          <a:p>
            <a:pPr>
              <a:buNone/>
            </a:pPr>
            <a:r>
              <a:rPr lang="cs-CZ" dirty="0" smtClean="0">
                <a:solidFill>
                  <a:srgbClr val="00B0F0"/>
                </a:solidFill>
              </a:rPr>
              <a:t>Hradec Králové - HK</a:t>
            </a:r>
          </a:p>
          <a:p>
            <a:pPr>
              <a:buNone/>
            </a:pPr>
            <a:r>
              <a:rPr lang="cs-CZ" dirty="0" smtClean="0">
                <a:solidFill>
                  <a:srgbClr val="FF0000"/>
                </a:solidFill>
              </a:rPr>
              <a:t>Olomouc - OL</a:t>
            </a:r>
          </a:p>
          <a:p>
            <a:pPr>
              <a:buNone/>
            </a:pPr>
            <a:r>
              <a:rPr lang="cs-CZ" dirty="0" smtClean="0">
                <a:solidFill>
                  <a:srgbClr val="BF1174"/>
                </a:solidFill>
              </a:rPr>
              <a:t>Ostrava - OS</a:t>
            </a:r>
          </a:p>
          <a:p>
            <a:pPr>
              <a:buNone/>
            </a:pPr>
            <a:r>
              <a:rPr lang="cs-CZ" dirty="0" smtClean="0">
                <a:solidFill>
                  <a:srgbClr val="C00000"/>
                </a:solidFill>
              </a:rPr>
              <a:t>Zlín- ZL</a:t>
            </a:r>
          </a:p>
          <a:p>
            <a:pPr>
              <a:buNone/>
            </a:pPr>
            <a:r>
              <a:rPr lang="cs-CZ" dirty="0" smtClean="0">
                <a:solidFill>
                  <a:srgbClr val="00B050"/>
                </a:solidFill>
              </a:rPr>
              <a:t>Brno – BR</a:t>
            </a:r>
            <a:endParaRPr lang="cs-CZ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31220700"/>
      </p:ext>
    </p:extLst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Zástupný symbol pro obsah 6" descr="mapa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46698" y="1628800"/>
            <a:ext cx="8473774" cy="4793340"/>
          </a:xfrm>
          <a:prstGeom prst="rect">
            <a:avLst/>
          </a:prstGeom>
          <a:effectLst>
            <a:outerShdw blurRad="825500" dist="368300" dir="12300000" algn="br" rotWithShape="0">
              <a:prstClr val="black">
                <a:alpha val="40000"/>
              </a:prstClr>
            </a:outerShdw>
          </a:effectLst>
        </p:spPr>
      </p:pic>
      <p:sp>
        <p:nvSpPr>
          <p:cNvPr id="2" name="Obdélník 1"/>
          <p:cNvSpPr/>
          <p:nvPr/>
        </p:nvSpPr>
        <p:spPr>
          <a:xfrm>
            <a:off x="1688820" y="17046"/>
            <a:ext cx="627231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0"/>
              </a:spcBef>
            </a:pPr>
            <a:r>
              <a:rPr lang="cs-CZ" sz="3200" b="1" u="sng" cap="all" dirty="0">
                <a:solidFill>
                  <a:srgbClr val="7030A0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Přesuň do mapy názvy měst České republiky</a:t>
            </a:r>
          </a:p>
        </p:txBody>
      </p:sp>
      <p:sp>
        <p:nvSpPr>
          <p:cNvPr id="14" name="Obdélník 13"/>
          <p:cNvSpPr/>
          <p:nvPr/>
        </p:nvSpPr>
        <p:spPr>
          <a:xfrm>
            <a:off x="899592" y="5805264"/>
            <a:ext cx="8899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rgbClr val="FF0000"/>
                </a:solidFill>
              </a:rPr>
              <a:t>Praha</a:t>
            </a:r>
            <a:r>
              <a:rPr lang="cs-CZ" dirty="0">
                <a:solidFill>
                  <a:srgbClr val="FF0000"/>
                </a:solidFill>
              </a:rPr>
              <a:t> </a:t>
            </a:r>
          </a:p>
        </p:txBody>
      </p:sp>
      <p:sp>
        <p:nvSpPr>
          <p:cNvPr id="15" name="Obdélník 14"/>
          <p:cNvSpPr/>
          <p:nvPr/>
        </p:nvSpPr>
        <p:spPr>
          <a:xfrm>
            <a:off x="3995936" y="5949280"/>
            <a:ext cx="78739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rgbClr val="CC00CC"/>
                </a:solidFill>
              </a:rPr>
              <a:t>Plzeň</a:t>
            </a:r>
          </a:p>
        </p:txBody>
      </p:sp>
      <p:sp>
        <p:nvSpPr>
          <p:cNvPr id="16" name="Obdélník 15"/>
          <p:cNvSpPr/>
          <p:nvPr/>
        </p:nvSpPr>
        <p:spPr>
          <a:xfrm>
            <a:off x="971600" y="1124744"/>
            <a:ext cx="164666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rgbClr val="0000FF"/>
                </a:solidFill>
              </a:rPr>
              <a:t>Karlovy Vary </a:t>
            </a:r>
          </a:p>
        </p:txBody>
      </p:sp>
      <p:sp>
        <p:nvSpPr>
          <p:cNvPr id="17" name="Obdélník 16"/>
          <p:cNvSpPr/>
          <p:nvPr/>
        </p:nvSpPr>
        <p:spPr>
          <a:xfrm>
            <a:off x="827584" y="1916832"/>
            <a:ext cx="21595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rgbClr val="92D050"/>
                </a:solidFill>
              </a:rPr>
              <a:t>České Budějovice</a:t>
            </a:r>
          </a:p>
        </p:txBody>
      </p:sp>
      <p:sp>
        <p:nvSpPr>
          <p:cNvPr id="18" name="Obdélník 17"/>
          <p:cNvSpPr/>
          <p:nvPr/>
        </p:nvSpPr>
        <p:spPr>
          <a:xfrm>
            <a:off x="5004048" y="1988840"/>
            <a:ext cx="196720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rgbClr val="FF0066"/>
                </a:solidFill>
              </a:rPr>
              <a:t>Ústí nad Labem </a:t>
            </a:r>
          </a:p>
        </p:txBody>
      </p:sp>
      <p:sp>
        <p:nvSpPr>
          <p:cNvPr id="19" name="Obdélník 18"/>
          <p:cNvSpPr/>
          <p:nvPr/>
        </p:nvSpPr>
        <p:spPr>
          <a:xfrm>
            <a:off x="539552" y="5229200"/>
            <a:ext cx="13003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rgbClr val="808000"/>
                </a:solidFill>
              </a:rPr>
              <a:t>Pardubice</a:t>
            </a:r>
          </a:p>
        </p:txBody>
      </p:sp>
      <p:sp>
        <p:nvSpPr>
          <p:cNvPr id="20" name="Obdélník 19"/>
          <p:cNvSpPr/>
          <p:nvPr/>
        </p:nvSpPr>
        <p:spPr>
          <a:xfrm>
            <a:off x="6948264" y="5877272"/>
            <a:ext cx="18774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rgbClr val="00B0F0"/>
                </a:solidFill>
              </a:rPr>
              <a:t>Hradec Králové</a:t>
            </a:r>
          </a:p>
        </p:txBody>
      </p:sp>
      <p:sp>
        <p:nvSpPr>
          <p:cNvPr id="21" name="Obdélník 20"/>
          <p:cNvSpPr/>
          <p:nvPr/>
        </p:nvSpPr>
        <p:spPr>
          <a:xfrm>
            <a:off x="7236296" y="2996952"/>
            <a:ext cx="12490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rgbClr val="FF0000"/>
                </a:solidFill>
              </a:rPr>
              <a:t>Olomouc</a:t>
            </a:r>
            <a:r>
              <a:rPr lang="cs-CZ" dirty="0">
                <a:solidFill>
                  <a:srgbClr val="FF0000"/>
                </a:solidFill>
              </a:rPr>
              <a:t> </a:t>
            </a:r>
          </a:p>
        </p:txBody>
      </p:sp>
      <p:sp>
        <p:nvSpPr>
          <p:cNvPr id="22" name="Obdélník 21"/>
          <p:cNvSpPr/>
          <p:nvPr/>
        </p:nvSpPr>
        <p:spPr>
          <a:xfrm>
            <a:off x="7380312" y="1988840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rgbClr val="BF1174"/>
                </a:solidFill>
              </a:rPr>
              <a:t>Ostrava</a:t>
            </a:r>
            <a:r>
              <a:rPr lang="cs-CZ" dirty="0">
                <a:solidFill>
                  <a:srgbClr val="BF1174"/>
                </a:solidFill>
              </a:rPr>
              <a:t> </a:t>
            </a:r>
          </a:p>
        </p:txBody>
      </p:sp>
      <p:sp>
        <p:nvSpPr>
          <p:cNvPr id="23" name="Obdélník 22"/>
          <p:cNvSpPr/>
          <p:nvPr/>
        </p:nvSpPr>
        <p:spPr>
          <a:xfrm>
            <a:off x="8316416" y="3501009"/>
            <a:ext cx="82758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>
                <a:solidFill>
                  <a:srgbClr val="C00000"/>
                </a:solidFill>
              </a:rPr>
              <a:t>Zlín</a:t>
            </a:r>
          </a:p>
        </p:txBody>
      </p:sp>
      <p:sp>
        <p:nvSpPr>
          <p:cNvPr id="24" name="Obdélník 23"/>
          <p:cNvSpPr/>
          <p:nvPr/>
        </p:nvSpPr>
        <p:spPr>
          <a:xfrm>
            <a:off x="7180664" y="1156400"/>
            <a:ext cx="124906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>
                <a:solidFill>
                  <a:srgbClr val="00B050"/>
                </a:solidFill>
              </a:rPr>
              <a:t>Brno</a:t>
            </a:r>
            <a:r>
              <a:rPr lang="cs-CZ" dirty="0">
                <a:solidFill>
                  <a:srgbClr val="00B050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xmlns="" val="2450317495"/>
      </p:ext>
    </p:extLst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text 8"/>
          <p:cNvSpPr>
            <a:spLocks noGrp="1"/>
          </p:cNvSpPr>
          <p:nvPr>
            <p:ph type="body" idx="4294967295"/>
          </p:nvPr>
        </p:nvSpPr>
        <p:spPr>
          <a:xfrm>
            <a:off x="0" y="1400175"/>
            <a:ext cx="4040188" cy="762000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11" name="Zástupný symbol pro text 10"/>
          <p:cNvSpPr>
            <a:spLocks noGrp="1"/>
          </p:cNvSpPr>
          <p:nvPr>
            <p:ph type="body" idx="4294967295"/>
          </p:nvPr>
        </p:nvSpPr>
        <p:spPr>
          <a:xfrm>
            <a:off x="4165600" y="981075"/>
            <a:ext cx="4978400" cy="503238"/>
          </a:xfrm>
        </p:spPr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cs-CZ" b="1" dirty="0" smtClean="0">
                <a:solidFill>
                  <a:srgbClr val="0000FF"/>
                </a:solidFill>
              </a:rPr>
              <a:t>  Napiš z uvedených měst ta, která leží:</a:t>
            </a:r>
            <a:endParaRPr lang="cs-CZ" b="1" dirty="0">
              <a:solidFill>
                <a:srgbClr val="0000FF"/>
              </a:solidFill>
            </a:endParaRPr>
          </a:p>
        </p:txBody>
      </p:sp>
      <p:sp>
        <p:nvSpPr>
          <p:cNvPr id="12" name="Zástupný symbol pro obsah 11"/>
          <p:cNvSpPr>
            <a:spLocks noGrp="1"/>
          </p:cNvSpPr>
          <p:nvPr>
            <p:ph sz="quarter" idx="4294967295"/>
          </p:nvPr>
        </p:nvSpPr>
        <p:spPr>
          <a:xfrm>
            <a:off x="4237038" y="1557338"/>
            <a:ext cx="4906962" cy="5040312"/>
          </a:xfrm>
        </p:spPr>
        <p:txBody>
          <a:bodyPr>
            <a:normAutofit fontScale="40000" lnSpcReduction="20000"/>
          </a:bodyPr>
          <a:lstStyle/>
          <a:p>
            <a:pPr>
              <a:buNone/>
            </a:pPr>
            <a:r>
              <a:rPr lang="cs-CZ" sz="4000" b="1" dirty="0" smtClean="0">
                <a:solidFill>
                  <a:srgbClr val="FFC000"/>
                </a:solidFill>
              </a:rPr>
              <a:t>V Čechách </a:t>
            </a:r>
            <a:r>
              <a:rPr lang="cs-CZ" sz="4000" b="1" dirty="0" smtClean="0">
                <a:solidFill>
                  <a:srgbClr val="FF0000"/>
                </a:solidFill>
              </a:rPr>
              <a:t>:        </a:t>
            </a:r>
            <a:r>
              <a:rPr lang="cs-CZ" sz="4000" dirty="0" smtClean="0">
                <a:solidFill>
                  <a:srgbClr val="FF0000"/>
                </a:solidFill>
              </a:rPr>
              <a:t>………………………………….</a:t>
            </a:r>
          </a:p>
          <a:p>
            <a:pPr>
              <a:buNone/>
            </a:pPr>
            <a:r>
              <a:rPr lang="cs-CZ" sz="4000" dirty="0" smtClean="0"/>
              <a:t>                           </a:t>
            </a:r>
            <a:r>
              <a:rPr lang="cs-CZ" sz="4000" dirty="0" smtClean="0">
                <a:solidFill>
                  <a:srgbClr val="0000FF"/>
                </a:solidFill>
              </a:rPr>
              <a:t>………………………………….</a:t>
            </a:r>
          </a:p>
          <a:p>
            <a:pPr>
              <a:buNone/>
            </a:pPr>
            <a:r>
              <a:rPr lang="cs-CZ" sz="4000" dirty="0" smtClean="0"/>
              <a:t>                           </a:t>
            </a:r>
            <a:r>
              <a:rPr lang="cs-CZ" sz="4000" dirty="0" smtClean="0">
                <a:solidFill>
                  <a:srgbClr val="00FF00"/>
                </a:solidFill>
              </a:rPr>
              <a:t>………………………………….</a:t>
            </a:r>
          </a:p>
          <a:p>
            <a:pPr>
              <a:buNone/>
            </a:pPr>
            <a:r>
              <a:rPr lang="cs-CZ" sz="4000" dirty="0" smtClean="0">
                <a:solidFill>
                  <a:srgbClr val="FFC000"/>
                </a:solidFill>
              </a:rPr>
              <a:t>                           ………………………………….</a:t>
            </a:r>
          </a:p>
          <a:p>
            <a:pPr>
              <a:buNone/>
            </a:pPr>
            <a:r>
              <a:rPr lang="cs-CZ" sz="4000" dirty="0" smtClean="0">
                <a:solidFill>
                  <a:srgbClr val="FF0000"/>
                </a:solidFill>
              </a:rPr>
              <a:t>                           ………………………………….</a:t>
            </a:r>
          </a:p>
          <a:p>
            <a:pPr>
              <a:buNone/>
            </a:pPr>
            <a:r>
              <a:rPr lang="cs-CZ" sz="4000" dirty="0" smtClean="0">
                <a:solidFill>
                  <a:srgbClr val="A50021"/>
                </a:solidFill>
              </a:rPr>
              <a:t>                            …………………………………..</a:t>
            </a:r>
          </a:p>
          <a:p>
            <a:pPr>
              <a:buNone/>
            </a:pPr>
            <a:r>
              <a:rPr lang="cs-CZ" sz="4000" dirty="0" smtClean="0">
                <a:solidFill>
                  <a:srgbClr val="FF0000"/>
                </a:solidFill>
              </a:rPr>
              <a:t>                            …………………………………..</a:t>
            </a:r>
          </a:p>
          <a:p>
            <a:pPr>
              <a:buNone/>
            </a:pPr>
            <a:endParaRPr lang="cs-CZ" sz="1600" dirty="0" smtClean="0"/>
          </a:p>
          <a:p>
            <a:pPr>
              <a:buNone/>
            </a:pPr>
            <a:endParaRPr lang="cs-CZ" sz="1600" dirty="0" smtClean="0"/>
          </a:p>
          <a:p>
            <a:pPr>
              <a:buNone/>
            </a:pPr>
            <a:endParaRPr lang="cs-CZ" sz="1600" dirty="0" smtClean="0"/>
          </a:p>
          <a:p>
            <a:pPr>
              <a:buNone/>
            </a:pPr>
            <a:endParaRPr lang="cs-CZ" sz="1600" dirty="0" smtClean="0"/>
          </a:p>
          <a:p>
            <a:pPr>
              <a:buNone/>
            </a:pPr>
            <a:endParaRPr lang="cs-CZ" sz="1600" dirty="0" smtClean="0"/>
          </a:p>
          <a:p>
            <a:pPr>
              <a:buNone/>
            </a:pPr>
            <a:endParaRPr lang="cs-CZ" sz="1600" dirty="0" smtClean="0"/>
          </a:p>
          <a:p>
            <a:pPr>
              <a:buNone/>
            </a:pPr>
            <a:endParaRPr lang="cs-CZ" sz="3400" dirty="0" smtClean="0"/>
          </a:p>
          <a:p>
            <a:pPr>
              <a:buNone/>
            </a:pPr>
            <a:endParaRPr lang="cs-CZ" sz="3400" dirty="0" smtClean="0"/>
          </a:p>
          <a:p>
            <a:pPr>
              <a:buNone/>
            </a:pPr>
            <a:r>
              <a:rPr lang="cs-CZ" sz="4000" b="1" dirty="0" smtClean="0">
                <a:solidFill>
                  <a:srgbClr val="00B050"/>
                </a:solidFill>
              </a:rPr>
              <a:t>na Moravě nebo ve Slezsku:</a:t>
            </a:r>
          </a:p>
          <a:p>
            <a:pPr>
              <a:buNone/>
            </a:pPr>
            <a:r>
              <a:rPr lang="cs-CZ" sz="3800" dirty="0" smtClean="0"/>
              <a:t>                             </a:t>
            </a:r>
            <a:r>
              <a:rPr lang="cs-CZ" sz="3800" dirty="0" smtClean="0">
                <a:solidFill>
                  <a:srgbClr val="FF0000"/>
                </a:solidFill>
              </a:rPr>
              <a:t>…………………………………..</a:t>
            </a:r>
          </a:p>
          <a:p>
            <a:pPr>
              <a:buNone/>
            </a:pPr>
            <a:r>
              <a:rPr lang="cs-CZ" sz="3800" dirty="0" smtClean="0"/>
              <a:t>                            </a:t>
            </a:r>
            <a:r>
              <a:rPr lang="cs-CZ" sz="3800" dirty="0" smtClean="0">
                <a:solidFill>
                  <a:srgbClr val="0000FF"/>
                </a:solidFill>
              </a:rPr>
              <a:t> …………………………………..</a:t>
            </a:r>
          </a:p>
          <a:p>
            <a:pPr>
              <a:buNone/>
            </a:pPr>
            <a:r>
              <a:rPr lang="cs-CZ" sz="3800" dirty="0" smtClean="0"/>
              <a:t>                             …………………………………..</a:t>
            </a:r>
          </a:p>
          <a:p>
            <a:pPr>
              <a:buNone/>
            </a:pPr>
            <a:r>
              <a:rPr lang="cs-CZ" sz="3800" dirty="0" smtClean="0"/>
              <a:t>                             </a:t>
            </a:r>
            <a:r>
              <a:rPr lang="cs-CZ" sz="3800" dirty="0" smtClean="0">
                <a:solidFill>
                  <a:srgbClr val="00B050"/>
                </a:solidFill>
              </a:rPr>
              <a:t>…………………………………..</a:t>
            </a:r>
          </a:p>
          <a:p>
            <a:pPr lvl="4">
              <a:buNone/>
            </a:pPr>
            <a:r>
              <a:rPr lang="cs-CZ" sz="3800" dirty="0" smtClean="0">
                <a:solidFill>
                  <a:srgbClr val="00B050"/>
                </a:solidFill>
              </a:rPr>
              <a:t>   </a:t>
            </a:r>
          </a:p>
        </p:txBody>
      </p:sp>
      <p:sp>
        <p:nvSpPr>
          <p:cNvPr id="7" name="Nadpis 6"/>
          <p:cNvSpPr>
            <a:spLocks noGrp="1"/>
          </p:cNvSpPr>
          <p:nvPr>
            <p:ph type="title" idx="4294967295"/>
          </p:nvPr>
        </p:nvSpPr>
        <p:spPr>
          <a:xfrm>
            <a:off x="457200" y="0"/>
            <a:ext cx="8686800" cy="838200"/>
          </a:xfrm>
        </p:spPr>
        <p:txBody>
          <a:bodyPr>
            <a:normAutofit/>
          </a:bodyPr>
          <a:lstStyle/>
          <a:p>
            <a:pPr algn="ctr"/>
            <a:r>
              <a:rPr lang="cs-CZ" sz="3200" b="1" u="sng" dirty="0">
                <a:solidFill>
                  <a:srgbClr val="7030A0"/>
                </a:solidFill>
              </a:rPr>
              <a:t>Města a oblasti</a:t>
            </a:r>
          </a:p>
        </p:txBody>
      </p:sp>
      <p:sp>
        <p:nvSpPr>
          <p:cNvPr id="10" name="Zástupný symbol pro obsah 9"/>
          <p:cNvSpPr>
            <a:spLocks noGrp="1"/>
          </p:cNvSpPr>
          <p:nvPr>
            <p:ph idx="4294967295"/>
          </p:nvPr>
        </p:nvSpPr>
        <p:spPr>
          <a:xfrm>
            <a:off x="457200" y="1554163"/>
            <a:ext cx="3250704" cy="4525962"/>
          </a:xfrm>
          <a:effectLst>
            <a:outerShdw blurRad="165100" dist="76200" dir="18900000" algn="bl" rotWithShape="0">
              <a:prstClr val="black">
                <a:alpha val="31000"/>
              </a:prstClr>
            </a:outerShdw>
          </a:effectLst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cs-CZ" dirty="0" smtClean="0">
                <a:solidFill>
                  <a:srgbClr val="CC00CC"/>
                </a:solidFill>
              </a:rPr>
              <a:t>Praha </a:t>
            </a:r>
          </a:p>
          <a:p>
            <a:pPr>
              <a:buNone/>
            </a:pPr>
            <a:r>
              <a:rPr lang="cs-CZ" dirty="0" smtClean="0">
                <a:solidFill>
                  <a:srgbClr val="CC00CC"/>
                </a:solidFill>
              </a:rPr>
              <a:t>Plzeň </a:t>
            </a:r>
          </a:p>
          <a:p>
            <a:pPr>
              <a:buNone/>
            </a:pPr>
            <a:r>
              <a:rPr lang="cs-CZ" dirty="0" smtClean="0">
                <a:solidFill>
                  <a:srgbClr val="CC00CC"/>
                </a:solidFill>
              </a:rPr>
              <a:t>Karlovy Vary </a:t>
            </a:r>
          </a:p>
          <a:p>
            <a:pPr>
              <a:buNone/>
            </a:pPr>
            <a:r>
              <a:rPr lang="cs-CZ" dirty="0" smtClean="0">
                <a:solidFill>
                  <a:srgbClr val="CC00CC"/>
                </a:solidFill>
              </a:rPr>
              <a:t>České Budějovice </a:t>
            </a:r>
          </a:p>
          <a:p>
            <a:pPr>
              <a:buNone/>
            </a:pPr>
            <a:r>
              <a:rPr lang="cs-CZ" dirty="0" smtClean="0">
                <a:solidFill>
                  <a:srgbClr val="CC00CC"/>
                </a:solidFill>
              </a:rPr>
              <a:t>Ústí nad Labem </a:t>
            </a:r>
          </a:p>
          <a:p>
            <a:pPr>
              <a:buNone/>
            </a:pPr>
            <a:r>
              <a:rPr lang="cs-CZ" dirty="0" smtClean="0">
                <a:solidFill>
                  <a:srgbClr val="CC00CC"/>
                </a:solidFill>
              </a:rPr>
              <a:t>Pardubice </a:t>
            </a:r>
          </a:p>
          <a:p>
            <a:pPr>
              <a:buNone/>
            </a:pPr>
            <a:r>
              <a:rPr lang="cs-CZ" dirty="0" smtClean="0">
                <a:solidFill>
                  <a:srgbClr val="CC00CC"/>
                </a:solidFill>
              </a:rPr>
              <a:t>Hradec Králové </a:t>
            </a:r>
          </a:p>
          <a:p>
            <a:pPr>
              <a:buNone/>
            </a:pPr>
            <a:r>
              <a:rPr lang="cs-CZ" dirty="0" smtClean="0">
                <a:solidFill>
                  <a:srgbClr val="CC00CC"/>
                </a:solidFill>
              </a:rPr>
              <a:t>Olomouc </a:t>
            </a:r>
          </a:p>
          <a:p>
            <a:pPr>
              <a:buNone/>
            </a:pPr>
            <a:r>
              <a:rPr lang="cs-CZ" dirty="0" smtClean="0">
                <a:solidFill>
                  <a:srgbClr val="CC00CC"/>
                </a:solidFill>
              </a:rPr>
              <a:t>Ostrava </a:t>
            </a:r>
          </a:p>
          <a:p>
            <a:pPr>
              <a:buNone/>
            </a:pPr>
            <a:r>
              <a:rPr lang="cs-CZ" dirty="0" smtClean="0">
                <a:solidFill>
                  <a:srgbClr val="CC00CC"/>
                </a:solidFill>
              </a:rPr>
              <a:t>Zlín</a:t>
            </a:r>
          </a:p>
          <a:p>
            <a:pPr>
              <a:buNone/>
            </a:pPr>
            <a:r>
              <a:rPr lang="cs-CZ" dirty="0" smtClean="0"/>
              <a:t>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12131211"/>
      </p:ext>
    </p:extLst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3528" y="0"/>
            <a:ext cx="856895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800" b="1" u="sng" cap="all" dirty="0" smtClean="0">
                <a:solidFill>
                  <a:srgbClr val="7030A0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Zkontroluj, </a:t>
            </a:r>
            <a:r>
              <a:rPr lang="cs-CZ" sz="2800" b="1" u="sng" cap="all" dirty="0">
                <a:solidFill>
                  <a:srgbClr val="7030A0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zda jsou obrázky k sobě správně přiřazeny</a:t>
            </a:r>
          </a:p>
          <a:p>
            <a:pPr algn="ctr"/>
            <a:r>
              <a:rPr lang="cs-CZ" sz="2800" b="1" u="sng" cap="all" dirty="0">
                <a:solidFill>
                  <a:srgbClr val="7030A0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a vysvětli proč?</a:t>
            </a:r>
          </a:p>
        </p:txBody>
      </p:sp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3" cstate="print">
            <a:lum/>
          </a:blip>
          <a:srcRect/>
          <a:stretch>
            <a:fillRect/>
          </a:stretch>
        </p:blipFill>
        <p:spPr bwMode="auto">
          <a:xfrm>
            <a:off x="395536" y="1484784"/>
            <a:ext cx="1844928" cy="18934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50800" dir="5400000" sx="110000" sy="110000" algn="ctr" rotWithShape="0">
              <a:srgbClr val="000000">
                <a:alpha val="43137"/>
              </a:srgbClr>
            </a:outerShdw>
          </a:effectLst>
        </p:spPr>
      </p:pic>
      <p:pic>
        <p:nvPicPr>
          <p:cNvPr id="34821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20272" y="1467025"/>
            <a:ext cx="1944216" cy="20858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50800" dir="5400000" sx="110000" sy="110000" algn="ctr" rotWithShape="0">
              <a:srgbClr val="000000">
                <a:alpha val="43137"/>
              </a:srgbClr>
            </a:outerShdw>
          </a:effectLst>
        </p:spPr>
      </p:pic>
      <p:pic>
        <p:nvPicPr>
          <p:cNvPr id="34822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59536" y="908719"/>
            <a:ext cx="1317272" cy="16792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50800" dir="5400000" sx="110000" sy="110000" algn="ctr" rotWithShape="0">
              <a:srgbClr val="000000">
                <a:alpha val="43137"/>
              </a:srgbClr>
            </a:outerShdw>
          </a:effectLst>
        </p:spPr>
      </p:pic>
      <p:pic>
        <p:nvPicPr>
          <p:cNvPr id="34824" name="Picture 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5536" y="4077072"/>
            <a:ext cx="1702446" cy="22243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50800" dir="5400000" sx="110000" sy="110000" algn="ctr" rotWithShape="0">
              <a:srgbClr val="000000">
                <a:alpha val="43137"/>
              </a:srgbClr>
            </a:outerShdw>
          </a:effectLst>
        </p:spPr>
      </p:pic>
      <p:pic>
        <p:nvPicPr>
          <p:cNvPr id="34825" name="Picture 9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779912" y="2204864"/>
            <a:ext cx="1872208" cy="22532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50800" dir="5400000" sx="110000" sy="110000" algn="ctr" rotWithShape="0">
              <a:srgbClr val="000000">
                <a:alpha val="43137"/>
              </a:srgbClr>
            </a:outerShdw>
          </a:effectLst>
        </p:spPr>
      </p:pic>
      <p:pic>
        <p:nvPicPr>
          <p:cNvPr id="34826" name="Picture 10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228184" y="836712"/>
            <a:ext cx="1296144" cy="14895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50800" dir="5400000" sx="110000" sy="110000" algn="ctr" rotWithShape="0">
              <a:srgbClr val="000000">
                <a:alpha val="43137"/>
              </a:srgbClr>
            </a:outerShdw>
          </a:effectLst>
        </p:spPr>
      </p:pic>
      <p:pic>
        <p:nvPicPr>
          <p:cNvPr id="34827" name="Picture 11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835696" y="3717032"/>
            <a:ext cx="1395280" cy="1694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50800" dir="5400000" sx="110000" sy="110000" algn="ctr" rotWithShape="0">
              <a:srgbClr val="000000">
                <a:alpha val="43137"/>
              </a:srgbClr>
            </a:outerShdw>
          </a:effectLst>
        </p:spPr>
      </p:pic>
      <p:pic>
        <p:nvPicPr>
          <p:cNvPr id="34819" name="Picture 3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092280" y="4221088"/>
            <a:ext cx="1763688" cy="22487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50800" dir="5400000" sx="110000" sy="110000" algn="ctr" rotWithShape="0">
              <a:srgbClr val="000000">
                <a:alpha val="43137"/>
              </a:srgbClr>
            </a:outerShdw>
          </a:effectLst>
        </p:spPr>
      </p:pic>
      <p:pic>
        <p:nvPicPr>
          <p:cNvPr id="34823" name="Picture 7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228184" y="3789040"/>
            <a:ext cx="1224136" cy="14843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50800" dir="5400000" sx="110000" sy="110000" algn="ctr" rotWithShape="0">
              <a:srgbClr val="000000">
                <a:alpha val="43137"/>
              </a:srgbClr>
            </a:outerShdw>
          </a:effectLst>
        </p:spPr>
      </p:pic>
      <p:pic>
        <p:nvPicPr>
          <p:cNvPr id="34820" name="Picture 4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4139952" y="4365104"/>
            <a:ext cx="1296144" cy="15864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50800" dir="5400000" sx="110000" sy="110000" algn="ctr" rotWithShape="0">
              <a:srgbClr val="000000">
                <a:alpha val="43137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1191667810"/>
      </p:ext>
    </p:extLst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27936" y="1665099"/>
            <a:ext cx="5760640" cy="3942838"/>
          </a:xfrm>
          <a:prstGeom prst="rect">
            <a:avLst/>
          </a:prstGeom>
          <a:effectLst>
            <a:outerShdw blurRad="685800" dist="50800" dir="5400000" sx="110000" sy="110000" algn="ctr" rotWithShape="0">
              <a:srgbClr val="92D050">
                <a:alpha val="57000"/>
              </a:srgbClr>
            </a:outerShdw>
          </a:effectLst>
        </p:spPr>
      </p:pic>
      <p:sp>
        <p:nvSpPr>
          <p:cNvPr id="4" name="TextovéPole 3"/>
          <p:cNvSpPr txBox="1"/>
          <p:nvPr/>
        </p:nvSpPr>
        <p:spPr>
          <a:xfrm>
            <a:off x="539552" y="50354"/>
            <a:ext cx="83529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u="sng" cap="all" dirty="0">
                <a:solidFill>
                  <a:srgbClr val="7030A0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Vyber </a:t>
            </a:r>
          </a:p>
          <a:p>
            <a:pPr algn="ctr"/>
            <a:r>
              <a:rPr lang="cs-CZ" sz="2000" b="1" u="sng" dirty="0" smtClean="0"/>
              <a:t>názvy měst a oblastí a napiš je k příslušným obrázkům</a:t>
            </a:r>
            <a:endParaRPr lang="cs-CZ" sz="2000" b="1" u="sng" dirty="0"/>
          </a:p>
        </p:txBody>
      </p:sp>
      <p:sp>
        <p:nvSpPr>
          <p:cNvPr id="6" name="TextovéPole 5"/>
          <p:cNvSpPr txBox="1"/>
          <p:nvPr/>
        </p:nvSpPr>
        <p:spPr>
          <a:xfrm>
            <a:off x="6650014" y="1481166"/>
            <a:ext cx="2321982" cy="412677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250000"/>
              </a:lnSpc>
            </a:pPr>
            <a:r>
              <a:rPr lang="cs-CZ" b="1" u="sng" dirty="0" smtClean="0">
                <a:solidFill>
                  <a:srgbClr val="FF0000"/>
                </a:solidFill>
              </a:rPr>
              <a:t>OSTRAVSKO</a:t>
            </a:r>
          </a:p>
          <a:p>
            <a:pPr algn="ctr">
              <a:lnSpc>
                <a:spcPct val="250000"/>
              </a:lnSpc>
            </a:pPr>
            <a:r>
              <a:rPr lang="cs-CZ" b="1" u="sng" dirty="0" smtClean="0">
                <a:solidFill>
                  <a:srgbClr val="7030A0"/>
                </a:solidFill>
              </a:rPr>
              <a:t>MLADÁ BOLESLAV</a:t>
            </a:r>
          </a:p>
          <a:p>
            <a:pPr algn="ctr">
              <a:lnSpc>
                <a:spcPct val="250000"/>
              </a:lnSpc>
            </a:pPr>
            <a:r>
              <a:rPr lang="cs-CZ" b="1" u="sng" dirty="0" smtClean="0">
                <a:solidFill>
                  <a:srgbClr val="00B050"/>
                </a:solidFill>
              </a:rPr>
              <a:t>JIŽNÍ ČECHY</a:t>
            </a:r>
          </a:p>
          <a:p>
            <a:pPr algn="ctr">
              <a:lnSpc>
                <a:spcPct val="250000"/>
              </a:lnSpc>
            </a:pPr>
            <a:r>
              <a:rPr lang="cs-CZ" b="1" u="sng" dirty="0" smtClean="0">
                <a:solidFill>
                  <a:srgbClr val="C00000"/>
                </a:solidFill>
              </a:rPr>
              <a:t>KARLOVY VARY</a:t>
            </a:r>
          </a:p>
          <a:p>
            <a:pPr algn="ctr">
              <a:lnSpc>
                <a:spcPct val="250000"/>
              </a:lnSpc>
            </a:pPr>
            <a:r>
              <a:rPr lang="cs-CZ" b="1" u="sng" dirty="0" smtClean="0">
                <a:solidFill>
                  <a:srgbClr val="0070C0"/>
                </a:solidFill>
              </a:rPr>
              <a:t>HANÁ</a:t>
            </a:r>
          </a:p>
          <a:p>
            <a:pPr algn="ctr">
              <a:lnSpc>
                <a:spcPct val="250000"/>
              </a:lnSpc>
            </a:pPr>
            <a:r>
              <a:rPr lang="cs-CZ" b="1" u="sng" dirty="0" smtClean="0">
                <a:solidFill>
                  <a:srgbClr val="FF0066"/>
                </a:solidFill>
              </a:rPr>
              <a:t>JIŽNÍ MORAVA</a:t>
            </a:r>
            <a:endParaRPr lang="cs-CZ" b="1" u="sng" dirty="0">
              <a:solidFill>
                <a:srgbClr val="FF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2038493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55577" y="116632"/>
            <a:ext cx="813690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u="sng" cap="all" dirty="0">
                <a:solidFill>
                  <a:srgbClr val="7030A0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SPOJ ČAROU NÁZVY MĚST, ŘEK A POHOŘÍ </a:t>
            </a:r>
            <a:endParaRPr lang="cs-CZ" sz="2800" b="1" u="sng" cap="all" dirty="0" smtClean="0">
              <a:solidFill>
                <a:srgbClr val="7030A0"/>
              </a:solidFill>
              <a:effectLst>
                <a:reflection blurRad="12700" stA="48000" endA="300" endPos="55000" dir="5400000" sy="-90000" algn="bl" rotWithShape="0"/>
              </a:effectLst>
              <a:latin typeface="+mj-lt"/>
              <a:ea typeface="+mj-ea"/>
              <a:cs typeface="+mj-cs"/>
            </a:endParaRPr>
          </a:p>
          <a:p>
            <a:pPr algn="ctr"/>
            <a:r>
              <a:rPr lang="cs-CZ" sz="2800" b="1" u="sng" cap="all" dirty="0" smtClean="0">
                <a:solidFill>
                  <a:srgbClr val="7030A0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SE </a:t>
            </a:r>
            <a:r>
              <a:rPr lang="cs-CZ" sz="2800" b="1" u="sng" cap="all" dirty="0">
                <a:solidFill>
                  <a:srgbClr val="7030A0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SPRÁVNÝM KRUHEM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773356" y="1198672"/>
            <a:ext cx="1783080" cy="1819656"/>
          </a:xfrm>
          <a:prstGeom prst="rect">
            <a:avLst/>
          </a:prstGeom>
          <a:effectLst>
            <a:outerShdw blurRad="698500" dist="50800" dir="5400000" sx="110000" sy="110000" algn="ctr" rotWithShape="0">
              <a:srgbClr val="FFC000">
                <a:alpha val="45000"/>
              </a:srgbClr>
            </a:outerShdw>
          </a:effectLst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11560" y="2920360"/>
            <a:ext cx="1801368" cy="1737360"/>
          </a:xfrm>
          <a:prstGeom prst="rect">
            <a:avLst/>
          </a:prstGeom>
          <a:effectLst>
            <a:outerShdw blurRad="698500" dist="50800" dir="5400000" sx="110000" sy="110000" algn="ctr" rotWithShape="0">
              <a:srgbClr val="FFC000">
                <a:alpha val="45000"/>
              </a:srgbClr>
            </a:outerShdw>
          </a:effectLst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04248" y="4657720"/>
            <a:ext cx="1783080" cy="1792224"/>
          </a:xfrm>
          <a:prstGeom prst="rect">
            <a:avLst/>
          </a:prstGeom>
          <a:effectLst>
            <a:outerShdw blurRad="698500" dist="50800" dir="5400000" sx="110000" sy="110000" algn="ctr" rotWithShape="0">
              <a:srgbClr val="FFC000">
                <a:alpha val="45000"/>
              </a:srgbClr>
            </a:outerShdw>
          </a:effectLst>
        </p:spPr>
      </p:pic>
      <p:sp>
        <p:nvSpPr>
          <p:cNvPr id="6" name="TextovéPole 5"/>
          <p:cNvSpPr txBox="1"/>
          <p:nvPr/>
        </p:nvSpPr>
        <p:spPr>
          <a:xfrm>
            <a:off x="2843808" y="1310649"/>
            <a:ext cx="1643527" cy="2805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cs-CZ" sz="2000" b="1" dirty="0" smtClean="0">
                <a:solidFill>
                  <a:srgbClr val="C00000"/>
                </a:solidFill>
              </a:rPr>
              <a:t>Plzeň</a:t>
            </a:r>
          </a:p>
          <a:p>
            <a:pPr algn="ctr">
              <a:lnSpc>
                <a:spcPct val="150000"/>
              </a:lnSpc>
            </a:pPr>
            <a:r>
              <a:rPr lang="cs-CZ" sz="2000" b="1" dirty="0" smtClean="0">
                <a:solidFill>
                  <a:srgbClr val="FF0000"/>
                </a:solidFill>
              </a:rPr>
              <a:t>Opava</a:t>
            </a:r>
          </a:p>
          <a:p>
            <a:pPr algn="ctr">
              <a:lnSpc>
                <a:spcPct val="150000"/>
              </a:lnSpc>
            </a:pPr>
            <a:r>
              <a:rPr lang="cs-CZ" sz="2000" b="1" dirty="0" smtClean="0">
                <a:solidFill>
                  <a:srgbClr val="92D050"/>
                </a:solidFill>
              </a:rPr>
              <a:t>Morava</a:t>
            </a:r>
          </a:p>
          <a:p>
            <a:pPr algn="ctr">
              <a:lnSpc>
                <a:spcPct val="150000"/>
              </a:lnSpc>
            </a:pPr>
            <a:r>
              <a:rPr lang="cs-CZ" sz="2000" b="1" dirty="0" smtClean="0">
                <a:solidFill>
                  <a:srgbClr val="00B050"/>
                </a:solidFill>
              </a:rPr>
              <a:t>Jeseníky</a:t>
            </a:r>
          </a:p>
          <a:p>
            <a:pPr algn="ctr">
              <a:lnSpc>
                <a:spcPct val="150000"/>
              </a:lnSpc>
            </a:pPr>
            <a:r>
              <a:rPr lang="cs-CZ" sz="2000" b="1" dirty="0" smtClean="0">
                <a:solidFill>
                  <a:srgbClr val="00B0F0"/>
                </a:solidFill>
              </a:rPr>
              <a:t>Krkonoše</a:t>
            </a:r>
          </a:p>
          <a:p>
            <a:pPr algn="ctr">
              <a:lnSpc>
                <a:spcPct val="150000"/>
              </a:lnSpc>
            </a:pPr>
            <a:r>
              <a:rPr lang="cs-CZ" sz="2000" b="1" dirty="0" smtClean="0">
                <a:solidFill>
                  <a:srgbClr val="0070C0"/>
                </a:solidFill>
              </a:rPr>
              <a:t>Vltava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3383119" y="2395562"/>
            <a:ext cx="3421129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cs-CZ" sz="2000" b="1" dirty="0">
                <a:solidFill>
                  <a:srgbClr val="7030A0"/>
                </a:solidFill>
              </a:rPr>
              <a:t>Ostrava</a:t>
            </a:r>
          </a:p>
          <a:p>
            <a:pPr algn="ctr">
              <a:lnSpc>
                <a:spcPct val="150000"/>
              </a:lnSpc>
            </a:pPr>
            <a:r>
              <a:rPr lang="cs-CZ" sz="2000" b="1" dirty="0">
                <a:solidFill>
                  <a:srgbClr val="C00000"/>
                </a:solidFill>
              </a:rPr>
              <a:t>Labe</a:t>
            </a:r>
          </a:p>
          <a:p>
            <a:pPr algn="ctr">
              <a:lnSpc>
                <a:spcPct val="150000"/>
              </a:lnSpc>
            </a:pPr>
            <a:r>
              <a:rPr lang="cs-CZ" sz="2000" b="1" dirty="0">
                <a:solidFill>
                  <a:srgbClr val="FF0000"/>
                </a:solidFill>
              </a:rPr>
              <a:t>Zlín</a:t>
            </a:r>
          </a:p>
          <a:p>
            <a:pPr algn="ctr">
              <a:lnSpc>
                <a:spcPct val="150000"/>
              </a:lnSpc>
            </a:pPr>
            <a:r>
              <a:rPr lang="cs-CZ" sz="2000" b="1" dirty="0">
                <a:solidFill>
                  <a:srgbClr val="92D050"/>
                </a:solidFill>
              </a:rPr>
              <a:t>Šumava</a:t>
            </a:r>
          </a:p>
          <a:p>
            <a:pPr algn="ctr">
              <a:lnSpc>
                <a:spcPct val="150000"/>
              </a:lnSpc>
            </a:pPr>
            <a:r>
              <a:rPr lang="cs-CZ" sz="2000" b="1" dirty="0">
                <a:solidFill>
                  <a:srgbClr val="00B050"/>
                </a:solidFill>
              </a:rPr>
              <a:t>Dyje</a:t>
            </a:r>
          </a:p>
          <a:p>
            <a:pPr algn="ctr">
              <a:lnSpc>
                <a:spcPct val="150000"/>
              </a:lnSpc>
            </a:pPr>
            <a:r>
              <a:rPr lang="cs-CZ" sz="2000" b="1" dirty="0">
                <a:solidFill>
                  <a:srgbClr val="FF0066"/>
                </a:solidFill>
              </a:rPr>
              <a:t>Praha</a:t>
            </a:r>
          </a:p>
          <a:p>
            <a:pPr algn="ctr">
              <a:lnSpc>
                <a:spcPct val="150000"/>
              </a:lnSpc>
            </a:pPr>
            <a:r>
              <a:rPr lang="cs-CZ" sz="2000" b="1" dirty="0">
                <a:solidFill>
                  <a:srgbClr val="7030A0"/>
                </a:solidFill>
              </a:rPr>
              <a:t>Moravskoslezské Beskydy</a:t>
            </a:r>
          </a:p>
          <a:p>
            <a:pPr algn="ctr">
              <a:lnSpc>
                <a:spcPct val="150000"/>
              </a:lnSpc>
            </a:pPr>
            <a:r>
              <a:rPr lang="cs-CZ" sz="2000" b="1" dirty="0">
                <a:solidFill>
                  <a:srgbClr val="00B0F0"/>
                </a:solidFill>
              </a:rPr>
              <a:t>Olomouc</a:t>
            </a:r>
          </a:p>
          <a:p>
            <a:pPr algn="ctr">
              <a:lnSpc>
                <a:spcPct val="150000"/>
              </a:lnSpc>
            </a:pPr>
            <a:r>
              <a:rPr lang="cs-CZ" sz="2000" b="1" dirty="0">
                <a:solidFill>
                  <a:srgbClr val="0070C0"/>
                </a:solidFill>
              </a:rPr>
              <a:t>Krušné hory</a:t>
            </a:r>
          </a:p>
          <a:p>
            <a:endParaRPr lang="cs-CZ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9695925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75856" y="184283"/>
            <a:ext cx="23042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u="sng" cap="all" dirty="0">
                <a:solidFill>
                  <a:srgbClr val="7030A0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Zdroje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971600" y="1052736"/>
            <a:ext cx="3241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Calibri"/>
                <a:cs typeface="Calibri"/>
              </a:rPr>
              <a:t>●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971600" y="1625144"/>
            <a:ext cx="3241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latin typeface="Calibri"/>
                <a:cs typeface="Calibri"/>
              </a:rPr>
              <a:t>●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1763688" y="1052736"/>
            <a:ext cx="633670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/>
              <a:t>Pracovní sešit, Vlastivěda pro 5.ročník, Septima 2008</a:t>
            </a:r>
          </a:p>
        </p:txBody>
      </p:sp>
      <p:sp>
        <p:nvSpPr>
          <p:cNvPr id="6" name="Obdélník 5"/>
          <p:cNvSpPr/>
          <p:nvPr/>
        </p:nvSpPr>
        <p:spPr>
          <a:xfrm>
            <a:off x="1764472" y="1625144"/>
            <a:ext cx="431400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/>
              <a:t>Vlastivěda pro 5.ročník, Septima 1995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1475656" y="3429000"/>
            <a:ext cx="6336704" cy="92333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 cmpd="sng">
            <a:solidFill>
              <a:schemeClr val="accent1">
                <a:alpha val="0"/>
              </a:schemeClr>
            </a:solidFill>
          </a:ln>
          <a:effectLst>
            <a:outerShdw blurRad="825500" dist="38100" dir="16200000" sx="111000" sy="111000" rotWithShape="0">
              <a:prstClr val="black">
                <a:alpha val="35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Autorem materiálu a všech jeho částí,</a:t>
            </a:r>
          </a:p>
          <a:p>
            <a:pPr algn="ctr"/>
            <a:r>
              <a:rPr lang="cs-CZ" i="1" dirty="0" smtClean="0"/>
              <a:t> není-li uvedeno jinak, je</a:t>
            </a:r>
          </a:p>
          <a:p>
            <a:pPr algn="ctr"/>
            <a:r>
              <a:rPr lang="cs-CZ" i="1" dirty="0" smtClean="0"/>
              <a:t> Mgr. Lenka Kolstrunková.</a:t>
            </a:r>
            <a:endParaRPr lang="cs-CZ" i="1" dirty="0"/>
          </a:p>
        </p:txBody>
      </p:sp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55295" y="5085184"/>
            <a:ext cx="7280503" cy="12066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378647573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69</TotalTime>
  <Words>460</Words>
  <Application>Microsoft Office PowerPoint</Application>
  <PresentationFormat>Předvádění na obrazovce (4:3)</PresentationFormat>
  <Paragraphs>111</Paragraphs>
  <Slides>10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10</vt:i4>
      </vt:variant>
    </vt:vector>
  </HeadingPairs>
  <TitlesOfParts>
    <vt:vector size="12" baseType="lpstr">
      <vt:lpstr>Cesta</vt:lpstr>
      <vt:lpstr>1_Cesta</vt:lpstr>
      <vt:lpstr>Snímek 1</vt:lpstr>
      <vt:lpstr>Snímek 2</vt:lpstr>
      <vt:lpstr>Snímek 3</vt:lpstr>
      <vt:lpstr>Města České republiky  - doplň názvy měst uvedenými zkratkami</vt:lpstr>
      <vt:lpstr>Snímek 5</vt:lpstr>
      <vt:lpstr>Města a oblasti</vt:lpstr>
      <vt:lpstr>Snímek 7</vt:lpstr>
      <vt:lpstr>Snímek 8</vt:lpstr>
      <vt:lpstr>Snímek 9</vt:lpstr>
      <vt:lpstr>Snímek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Města České republiky  - doplň názvy měst uvedenými zkratkami</dc:title>
  <dc:creator>Tejinka</dc:creator>
  <cp:lastModifiedBy>Dum</cp:lastModifiedBy>
  <cp:revision>14</cp:revision>
  <dcterms:created xsi:type="dcterms:W3CDTF">2011-10-25T18:07:02Z</dcterms:created>
  <dcterms:modified xsi:type="dcterms:W3CDTF">2012-03-15T12:51:43Z</dcterms:modified>
</cp:coreProperties>
</file>