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68" r:id="rId3"/>
    <p:sldId id="256" r:id="rId4"/>
    <p:sldId id="265" r:id="rId5"/>
    <p:sldId id="257" r:id="rId6"/>
    <p:sldId id="26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1255"/>
            <a:ext cx="6169868" cy="3083767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7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345021"/>
            <a:ext cx="6172200" cy="1371600"/>
          </a:xfrm>
        </p:spPr>
        <p:txBody>
          <a:bodyPr/>
          <a:lstStyle>
            <a:lvl1pPr marL="0" indent="0" algn="l">
              <a:spcBef>
                <a:spcPts val="120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86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244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9486" y="265176"/>
            <a:ext cx="6172200" cy="308152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9486" y="3346704"/>
            <a:ext cx="6172200" cy="13716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778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551" y="1828801"/>
            <a:ext cx="3429000" cy="43481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43449" y="1828801"/>
            <a:ext cx="3429000" cy="43481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567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3836" y="1627258"/>
            <a:ext cx="34290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3836" y="2331720"/>
            <a:ext cx="3429000" cy="384048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45736" y="1627258"/>
            <a:ext cx="34290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45736" y="2331720"/>
            <a:ext cx="3429000" cy="384048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7906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976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681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 bwMode="hidden">
          <a:xfrm>
            <a:off x="0" y="0"/>
            <a:ext cx="54864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84497" y="457200"/>
            <a:ext cx="2702303" cy="155448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868" y="685800"/>
            <a:ext cx="4576665" cy="5486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84497" y="2101850"/>
            <a:ext cx="2702303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7374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 bwMode="hidden">
          <a:xfrm>
            <a:off x="0" y="0"/>
            <a:ext cx="54864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87034" y="457200"/>
            <a:ext cx="2702052" cy="155448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0" y="-1"/>
            <a:ext cx="5486400" cy="6858000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87034" y="2101850"/>
            <a:ext cx="2702052" cy="18288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97724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154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38010" y="365125"/>
            <a:ext cx="1234440" cy="5811838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71550" y="365125"/>
            <a:ext cx="5718498" cy="581183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635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971550" y="362303"/>
            <a:ext cx="7200900" cy="10699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550" y="1828800"/>
            <a:ext cx="7200900" cy="43481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7064440" y="6385492"/>
            <a:ext cx="73653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accent1"/>
                </a:solidFill>
              </a:defRPr>
            </a:lvl1pPr>
          </a:lstStyle>
          <a:p>
            <a:fld id="{16AEB3CE-8DA7-4F89-811F-25AEF4E3861F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57200" y="6385492"/>
            <a:ext cx="457428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065149" y="6385492"/>
            <a:ext cx="6216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accent1"/>
                </a:solidFill>
              </a:defRPr>
            </a:lvl1pPr>
          </a:lstStyle>
          <a:p>
            <a:fld id="{1D11C1F5-0032-4747-AE73-5D38FE0AB4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32598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417pQz7iIk" TargetMode="External"/><Relationship Id="rId2" Type="http://schemas.openxmlformats.org/officeDocument/2006/relationships/hyperlink" Target="http://www.youtube.com/watch?v=_4IRMYuE1h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q-3B6xfNpY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1iZXyWLnX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zbit.net/images.php?display_dir=images/summer_05/europe" TargetMode="External"/><Relationship Id="rId2" Type="http://schemas.openxmlformats.org/officeDocument/2006/relationships/hyperlink" Target="http://en.wikipedia.org/wiki/File:Beethov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r.wikipedia.org/wiki/Fichier:Beethoven_house_of_birth_bonn_inscription_feb_20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26/10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Ludwig van Beethoven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82145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76672"/>
            <a:ext cx="7560890" cy="5700291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Škola</a:t>
            </a:r>
            <a:r>
              <a:rPr lang="cs-CZ" dirty="0" smtClean="0"/>
              <a:t>: Základní </a:t>
            </a:r>
            <a:r>
              <a:rPr lang="cs-CZ" dirty="0"/>
              <a:t>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26/10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Ročník: </a:t>
            </a:r>
            <a:r>
              <a:rPr lang="cs-CZ" dirty="0" smtClean="0"/>
              <a:t>IX. </a:t>
            </a:r>
            <a:r>
              <a:rPr lang="cs-CZ" dirty="0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Klíčová slova: </a:t>
            </a:r>
            <a:r>
              <a:rPr lang="cs-CZ" dirty="0" smtClean="0"/>
              <a:t>hudba-životopisy-Ludwig van Beethoven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</a:t>
            </a:r>
            <a:r>
              <a:rPr lang="cs-CZ" dirty="0" smtClean="0"/>
              <a:t>L. van Beethovena, </a:t>
            </a:r>
            <a:r>
              <a:rPr lang="cs-CZ" dirty="0"/>
              <a:t>stručně hovoří o životě skladatele, </a:t>
            </a:r>
            <a:r>
              <a:rPr lang="cs-CZ" dirty="0" smtClean="0"/>
              <a:t>orientuje se v základních dílech skladatele, zařazuje </a:t>
            </a:r>
            <a:r>
              <a:rPr lang="cs-CZ" dirty="0"/>
              <a:t>poznatky do širších 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7678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581128"/>
            <a:ext cx="6169868" cy="92413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Ludwig van Beethoven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6172200" cy="1371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95051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Beethov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548680"/>
            <a:ext cx="4634820" cy="5571915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1770 Bonn – 1827 Vídeň</a:t>
            </a:r>
          </a:p>
          <a:p>
            <a:r>
              <a:rPr lang="cs-CZ" sz="3200" dirty="0" smtClean="0"/>
              <a:t>Jeden z nejvýznamnějších skladatelů období klasicismu</a:t>
            </a:r>
          </a:p>
          <a:p>
            <a:r>
              <a:rPr lang="cs-CZ" sz="3200" dirty="0" smtClean="0"/>
              <a:t>Patří do tzv. 1. Vídeňské školy                                 (W. A. Mozart, J. Haydn, L. van Beethoven)</a:t>
            </a:r>
          </a:p>
          <a:p>
            <a:r>
              <a:rPr lang="cs-CZ" sz="3200" dirty="0" smtClean="0"/>
              <a:t>Měl velmi výbušnou, cholerickou a vzdorovitou povahu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983366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362303"/>
            <a:ext cx="7200900" cy="186377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 descr="beethoven-house-bon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404664"/>
            <a:ext cx="4232722" cy="5643630"/>
          </a:xfrm>
        </p:spPr>
      </p:pic>
      <p:pic>
        <p:nvPicPr>
          <p:cNvPr id="5" name="Obrázek 4" descr="Beethoven_house_of_birth_bonn_inscription_feb_2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725144"/>
            <a:ext cx="4032448" cy="18594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60032" y="4077072"/>
            <a:ext cx="2696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Beethovenův rodný dům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poznámek o životě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568952" cy="482453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Narodil se do hudebně zaměřené rodiny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Jeho otec byl tenoristou v divadle, bohužel propadl alkoholu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Talentu svého syna využíval jako zdroj příjmů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Aby jej donutil cvičit na klavír, zamykal ho v pokoji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Beethovenovo dětství tedy nebylo příliš šťastné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142782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968552"/>
          </a:xfrm>
        </p:spPr>
        <p:txBody>
          <a:bodyPr>
            <a:noAutofit/>
          </a:bodyPr>
          <a:lstStyle/>
          <a:p>
            <a:r>
              <a:rPr lang="cs-CZ" sz="3000" dirty="0" smtClean="0"/>
              <a:t>I přesto nalezl k hudbě velmi kladný vztah</a:t>
            </a:r>
          </a:p>
          <a:p>
            <a:endParaRPr lang="cs-CZ" sz="3000" dirty="0" smtClean="0"/>
          </a:p>
          <a:p>
            <a:r>
              <a:rPr lang="cs-CZ" sz="3000" dirty="0" smtClean="0"/>
              <a:t>V 17 letech odjíždí do Vídně – politického i kulturního centra monarchie, brzy se však musí vrátit domů, jeho matka umírá na tuberkulózu</a:t>
            </a:r>
          </a:p>
          <a:p>
            <a:endParaRPr lang="cs-CZ" sz="3000" dirty="0" smtClean="0"/>
          </a:p>
          <a:p>
            <a:r>
              <a:rPr lang="cs-CZ" sz="3000" dirty="0" smtClean="0"/>
              <a:t>Po matčině smrti se 17letý Beethoven musí starat o své 2 mladší bratry a živit celou rodinu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3949881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496944" cy="49685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roce 1792 </a:t>
            </a:r>
            <a:r>
              <a:rPr lang="cs-CZ" sz="3200" dirty="0" smtClean="0"/>
              <a:t>odjíždí </a:t>
            </a:r>
            <a:r>
              <a:rPr lang="cs-CZ" sz="3200" dirty="0" smtClean="0"/>
              <a:t>opět do Vídně, kde se usazuje natrvalo</a:t>
            </a:r>
          </a:p>
          <a:p>
            <a:endParaRPr lang="cs-CZ" sz="3200" dirty="0" smtClean="0"/>
          </a:p>
          <a:p>
            <a:r>
              <a:rPr lang="cs-CZ" sz="3200" dirty="0" smtClean="0"/>
              <a:t>Zde studuje u nejlepších hudebníků současnosti</a:t>
            </a:r>
          </a:p>
          <a:p>
            <a:endParaRPr lang="cs-CZ" sz="3200" dirty="0" smtClean="0"/>
          </a:p>
          <a:p>
            <a:r>
              <a:rPr lang="cs-CZ" sz="3200" dirty="0" smtClean="0"/>
              <a:t>Stává se z něj svobodný umělec, což bylo velmi nezvyklé, nebo</a:t>
            </a:r>
            <a:r>
              <a:rPr lang="cs-CZ" sz="3200" dirty="0"/>
              <a:t>ť</a:t>
            </a:r>
            <a:r>
              <a:rPr lang="cs-CZ" sz="3200" dirty="0" smtClean="0"/>
              <a:t> v této době byli všichni hudebníci ve službách šlechticů a církve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090979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0" y="362303"/>
            <a:ext cx="7200900" cy="186377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712968" cy="57606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 r. 1795 začíná mít problémy se sluchem – v uších mu stále zněly nepříjemné zvuky</a:t>
            </a:r>
          </a:p>
          <a:p>
            <a:endParaRPr lang="cs-CZ" sz="2800" dirty="0"/>
          </a:p>
          <a:p>
            <a:r>
              <a:rPr lang="cs-CZ" sz="2800" dirty="0" smtClean="0"/>
              <a:t>Musel používat různá naslouchátka</a:t>
            </a:r>
          </a:p>
          <a:p>
            <a:endParaRPr lang="cs-CZ" sz="2800" dirty="0" smtClean="0"/>
          </a:p>
          <a:p>
            <a:r>
              <a:rPr lang="cs-CZ" sz="2800" dirty="0" smtClean="0"/>
              <a:t>r. 1816 ohluchl zcela, přesto dál komponoval a vytvořil  svá největší díla</a:t>
            </a:r>
          </a:p>
          <a:p>
            <a:endParaRPr lang="cs-CZ" sz="2800" dirty="0" smtClean="0"/>
          </a:p>
          <a:p>
            <a:r>
              <a:rPr lang="cs-CZ" sz="2800" dirty="0" smtClean="0"/>
              <a:t>Příčina jeho smrti je neznámá, na jeho pohřeb přišlo           10 – 20000 lidí, nosítka nesli nejvýznamnější             současní hudebníci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809761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8245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Beethovenova hudba je plná silných pocitů –což souvisí s jeho povahou</a:t>
            </a:r>
          </a:p>
          <a:p>
            <a:endParaRPr lang="cs-CZ" sz="3200" dirty="0" smtClean="0"/>
          </a:p>
          <a:p>
            <a:r>
              <a:rPr lang="cs-CZ" sz="3200" dirty="0" smtClean="0"/>
              <a:t>Napsal pouze 1 operu (</a:t>
            </a:r>
            <a:r>
              <a:rPr lang="cs-CZ" sz="3200" dirty="0" err="1" smtClean="0"/>
              <a:t>Fidelio</a:t>
            </a:r>
            <a:r>
              <a:rPr lang="cs-CZ" sz="3200" dirty="0" smtClean="0"/>
              <a:t>), která se příliš neuvádí</a:t>
            </a:r>
          </a:p>
          <a:p>
            <a:endParaRPr lang="cs-CZ" sz="3200" dirty="0" smtClean="0"/>
          </a:p>
          <a:p>
            <a:r>
              <a:rPr lang="cs-CZ" sz="3200" dirty="0" smtClean="0"/>
              <a:t>Je známý především jako skladatel symfonií, klavírních skladeb a smyčcových kvartetů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2854071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Symfonie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52928" cy="46085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Napsal 9 symfonií, z nichž nejznámější jsou: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 </a:t>
            </a:r>
            <a:r>
              <a:rPr lang="cs-CZ" sz="2800" dirty="0" smtClean="0"/>
              <a:t>symfonie č. 5 „Osudová“ </a:t>
            </a:r>
            <a:endParaRPr lang="cs-CZ" sz="2400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http://www.youtube.com/watch?v=_4IRMYuE1hI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sz="2800" dirty="0" smtClean="0"/>
              <a:t>symfonie č. 9  „ S ódou na radost“</a:t>
            </a:r>
          </a:p>
          <a:p>
            <a:pPr marL="0" indent="0">
              <a:buNone/>
            </a:pPr>
            <a:r>
              <a:rPr lang="cs-CZ" sz="2800" dirty="0" smtClean="0"/>
              <a:t>- Hlavní melodie se stala hymnou Evropské unie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http://www.youtube.com/watch?v=0417pQz7iIk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http://www.youtube.com/watch?v=Iq-3B6xfNpY</a:t>
            </a:r>
            <a:endParaRPr lang="cs-CZ" dirty="0" smtClean="0"/>
          </a:p>
          <a:p>
            <a:pPr marL="0" indent="0">
              <a:buNone/>
            </a:pPr>
            <a:endParaRPr lang="cs-CZ" sz="2600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678031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Posluchačsky nejznámější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Pro Elišku – drobná klavírní skladba      (tzv. bagatela)</a:t>
            </a: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http://www.youtube.com/watch?v=c1iZXyWLnXg</a:t>
            </a:r>
            <a:endParaRPr lang="cs-CZ" sz="18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800" dirty="0" smtClean="0"/>
              <a:t>Sonáta č. 14 cis moll „Měsíční svit“</a:t>
            </a: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http://www.youtube.com/watch?v=c1iZXyWLnXg</a:t>
            </a:r>
            <a:endParaRPr lang="cs-CZ" sz="18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478306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http://en.wikipedia.org/wiki/File:Beethoven.jpg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http://uzbit.net/images.php?display_dir=images/summer_05/europe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http://fr.</a:t>
            </a:r>
            <a:r>
              <a:rPr lang="cs-CZ" dirty="0" err="1" smtClean="0">
                <a:hlinkClick r:id="rId4"/>
              </a:rPr>
              <a:t>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Fichier</a:t>
            </a:r>
            <a:r>
              <a:rPr lang="cs-CZ" dirty="0" smtClean="0">
                <a:hlinkClick r:id="rId4"/>
              </a:rPr>
              <a:t>:Beethoven_house_</a:t>
            </a:r>
            <a:r>
              <a:rPr lang="cs-CZ" dirty="0" err="1" smtClean="0">
                <a:hlinkClick r:id="rId4"/>
              </a:rPr>
              <a:t>of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birth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bonn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inscription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feb</a:t>
            </a:r>
            <a:r>
              <a:rPr lang="cs-CZ" smtClean="0">
                <a:hlinkClick r:id="rId4"/>
              </a:rPr>
              <a:t>_2002.jpg</a:t>
            </a:r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2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15_4109default" id="{E728D685-11FC-4812-BA85-57AC6F9C9F40}" vid="{BC4E008B-95FF-4815-904E-143A8EDFC1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Motiv12</Template>
  <TotalTime>125</TotalTime>
  <Words>489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Motiv12</vt:lpstr>
      <vt:lpstr>Snímek 1</vt:lpstr>
      <vt:lpstr>Snímek 2</vt:lpstr>
      <vt:lpstr>Ludwig van Beethoven</vt:lpstr>
      <vt:lpstr>Snímek 4</vt:lpstr>
      <vt:lpstr>Snímek 5</vt:lpstr>
      <vt:lpstr>Snímek 6</vt:lpstr>
      <vt:lpstr>Několik poznámek o životě</vt:lpstr>
      <vt:lpstr>Snímek 8</vt:lpstr>
      <vt:lpstr>Snímek 9</vt:lpstr>
      <vt:lpstr>Snímek 10</vt:lpstr>
      <vt:lpstr>Dílo</vt:lpstr>
      <vt:lpstr>Symfonie</vt:lpstr>
      <vt:lpstr>Posluchačsky nejznámější díla</vt:lpstr>
      <vt:lpstr>Internetové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</dc:title>
  <dc:creator>0JXR</dc:creator>
  <cp:lastModifiedBy>Dum</cp:lastModifiedBy>
  <cp:revision>20</cp:revision>
  <dcterms:created xsi:type="dcterms:W3CDTF">2012-12-15T14:42:19Z</dcterms:created>
  <dcterms:modified xsi:type="dcterms:W3CDTF">2013-06-18T06:04:40Z</dcterms:modified>
</cp:coreProperties>
</file>