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56" r:id="rId4"/>
    <p:sldId id="265" r:id="rId5"/>
    <p:sldId id="257" r:id="rId6"/>
    <p:sldId id="258" r:id="rId7"/>
    <p:sldId id="259" r:id="rId8"/>
    <p:sldId id="266" r:id="rId9"/>
    <p:sldId id="260" r:id="rId10"/>
    <p:sldId id="261" r:id="rId11"/>
    <p:sldId id="262" r:id="rId12"/>
    <p:sldId id="269" r:id="rId13"/>
    <p:sldId id="263" r:id="rId14"/>
    <p:sldId id="267" r:id="rId15"/>
    <p:sldId id="264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6436" y="1524000"/>
            <a:ext cx="6631128" cy="32004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6437" y="4876800"/>
            <a:ext cx="5373499" cy="990600"/>
          </a:xfrm>
        </p:spPr>
        <p:txBody>
          <a:bodyPr lIns="9144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noProof="0" smtClean="0"/>
              <a:t>Klepnutím lze upravit styl předlohy podnadpisů.</a:t>
            </a:r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val="19887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0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3" y="3429000"/>
            <a:ext cx="7202776" cy="2286000"/>
          </a:xfrm>
        </p:spPr>
        <p:txBody>
          <a:bodyPr anchor="b">
            <a:normAutofit/>
          </a:bodyPr>
          <a:lstStyle>
            <a:lvl1pPr algn="l">
              <a:defRPr sz="4800" b="0" cap="none" baseline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0612" y="685800"/>
            <a:ext cx="5659324" cy="1066800"/>
          </a:xfrm>
        </p:spPr>
        <p:txBody>
          <a:bodyPr lIns="91440" anchor="t"/>
          <a:lstStyle>
            <a:lvl1pPr marL="0" indent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8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70613" y="1828800"/>
            <a:ext cx="3487057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6329" y="1828801"/>
            <a:ext cx="348706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8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381000"/>
            <a:ext cx="7202776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0612" y="1676400"/>
            <a:ext cx="3485690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970613" y="2438400"/>
            <a:ext cx="3487057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86330" y="1676400"/>
            <a:ext cx="3487059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86330" y="2438400"/>
            <a:ext cx="3487059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56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3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6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456128" y="0"/>
            <a:ext cx="3663626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11" name="Obdélník 10"/>
          <p:cNvSpPr/>
          <p:nvPr/>
        </p:nvSpPr>
        <p:spPr>
          <a:xfrm>
            <a:off x="524726" y="0"/>
            <a:ext cx="3526431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685800"/>
            <a:ext cx="2686750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685800"/>
            <a:ext cx="4114799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70612" y="4724400"/>
            <a:ext cx="2686750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57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6128" y="0"/>
            <a:ext cx="3663626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13" name="Obdélník 12"/>
          <p:cNvSpPr/>
          <p:nvPr/>
        </p:nvSpPr>
        <p:spPr>
          <a:xfrm>
            <a:off x="524726" y="0"/>
            <a:ext cx="3526431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685800"/>
            <a:ext cx="2686750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4572000" y="685800"/>
            <a:ext cx="4115872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70612" y="4724400"/>
            <a:ext cx="2686750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9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Jiný obrázek s titulke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4046082" y="0"/>
            <a:ext cx="5097917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11" name="Obdélník 10"/>
          <p:cNvSpPr/>
          <p:nvPr/>
        </p:nvSpPr>
        <p:spPr>
          <a:xfrm>
            <a:off x="4114680" y="0"/>
            <a:ext cx="5029319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6128" y="685800"/>
            <a:ext cx="3201234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4572000" y="685800"/>
            <a:ext cx="4115872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6128" y="4724400"/>
            <a:ext cx="3201234" cy="14478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53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8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258750" y="685801"/>
            <a:ext cx="914639" cy="5486400"/>
          </a:xfrm>
        </p:spPr>
        <p:txBody>
          <a:bodyPr vert="eaVert"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70613" y="685800"/>
            <a:ext cx="6116642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2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970612" y="381000"/>
            <a:ext cx="7202776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noProof="0" dirty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0613" y="1828800"/>
            <a:ext cx="72027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01122" y="6400801"/>
            <a:ext cx="9903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2051-3BCD-4EB8-B1B1-39FC512F485A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970613" y="6400801"/>
            <a:ext cx="4744685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58749" y="6400801"/>
            <a:ext cx="914640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E646D-5F09-4602-AB4F-1E03D74FEF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209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h9b2k6joTLA" TargetMode="External"/><Relationship Id="rId2" Type="http://schemas.openxmlformats.org/officeDocument/2006/relationships/hyperlink" Target="http://www.youtube.com/watch?v=2J-ImLc_GD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ekdo5DP4FGA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ristik.cz/cz/kraje/stredocesky-kraj/okres-pribram/rozmital-pod-tremsinem/kategorie/historie-a-umeni/hrady-a-zamky/galerie/" TargetMode="External"/><Relationship Id="rId2" Type="http://schemas.openxmlformats.org/officeDocument/2006/relationships/hyperlink" Target="http://www.jakubjanryba.cz/jmeno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nfoportaly.cz/karvinsko/stonava/9771-ceska-mse-vanocni-j-j-ryby-zaznela-i-ve-stonave" TargetMode="External"/><Relationship Id="rId4" Type="http://schemas.openxmlformats.org/officeDocument/2006/relationships/hyperlink" Target="http://home.zcu.cz/~ivanap/spolecnost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Číslo materiálu: </a:t>
            </a:r>
            <a:r>
              <a:rPr lang="cs-CZ" dirty="0"/>
              <a:t>VY 32 INOVACE </a:t>
            </a:r>
            <a:r>
              <a:rPr lang="cs-CZ" dirty="0" smtClean="0"/>
              <a:t>26/12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 </a:t>
            </a:r>
          </a:p>
          <a:p>
            <a:r>
              <a:rPr lang="cs-CZ" b="1" dirty="0"/>
              <a:t>Název materiálu: </a:t>
            </a:r>
            <a:r>
              <a:rPr lang="cs-CZ" dirty="0" smtClean="0"/>
              <a:t>Jakub Jan Ryba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b="1" dirty="0"/>
              <a:t>Zpracoval:</a:t>
            </a:r>
            <a:r>
              <a:rPr lang="cs-CZ" dirty="0"/>
              <a:t> 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137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196752"/>
            <a:ext cx="7561829" cy="4975448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Číslo materiálu:</a:t>
            </a:r>
            <a:r>
              <a:rPr lang="cs-CZ" dirty="0"/>
              <a:t> VY 32 INOVACE </a:t>
            </a:r>
            <a:r>
              <a:rPr lang="cs-CZ" dirty="0" smtClean="0"/>
              <a:t>26/12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Předmět: </a:t>
            </a:r>
            <a:r>
              <a:rPr lang="cs-CZ"/>
              <a:t>Hudební </a:t>
            </a:r>
            <a:r>
              <a:rPr lang="cs-CZ" smtClean="0"/>
              <a:t>výchova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smtClean="0"/>
              <a:t>Ročník</a:t>
            </a:r>
            <a:r>
              <a:rPr lang="cs-CZ" b="1" dirty="0"/>
              <a:t>: IX</a:t>
            </a:r>
            <a:r>
              <a:rPr lang="cs-CZ" dirty="0"/>
              <a:t>. ročník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smtClean="0"/>
              <a:t>Klíčová </a:t>
            </a:r>
            <a:r>
              <a:rPr lang="cs-CZ" b="1" dirty="0"/>
              <a:t>slova: </a:t>
            </a:r>
            <a:r>
              <a:rPr lang="cs-CZ" dirty="0" smtClean="0"/>
              <a:t>hudba - klasicismus – Jakub Jan Ryba – Česká mše vánoční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charakterizuje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dirty="0"/>
              <a:t>      hudbu </a:t>
            </a:r>
            <a:r>
              <a:rPr lang="cs-CZ" dirty="0" smtClean="0"/>
              <a:t>Jana Jakuba Ryby, </a:t>
            </a:r>
            <a:r>
              <a:rPr lang="cs-CZ" dirty="0"/>
              <a:t>stručně hovoří o životě skladatele, </a:t>
            </a:r>
            <a:r>
              <a:rPr lang="cs-CZ" dirty="0" smtClean="0"/>
              <a:t>sluchem rozliší Českou mši vánoční, zařazuje </a:t>
            </a:r>
            <a:r>
              <a:rPr lang="cs-CZ" dirty="0"/>
              <a:t>poznatky do širších souvislostí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pPr>
              <a:spcBef>
                <a:spcPts val="600"/>
              </a:spcBef>
            </a:pPr>
            <a:endParaRPr lang="cs-CZ" dirty="0"/>
          </a:p>
          <a:p>
            <a:pPr>
              <a:spcBef>
                <a:spcPts val="600"/>
              </a:spcBef>
            </a:pPr>
            <a:endParaRPr lang="cs-CZ" dirty="0"/>
          </a:p>
          <a:p>
            <a:pPr>
              <a:spcBef>
                <a:spcPts val="600"/>
              </a:spcBef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223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Jakub Jan Ryba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726003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517232"/>
            <a:ext cx="7704856" cy="1143000"/>
          </a:xfrm>
        </p:spPr>
        <p:txBody>
          <a:bodyPr>
            <a:noAutofit/>
          </a:bodyPr>
          <a:lstStyle/>
          <a:p>
            <a:r>
              <a:rPr lang="cs-CZ" sz="3200" dirty="0" smtClean="0"/>
              <a:t>Český učitel, básník, hudební skladatel</a:t>
            </a:r>
            <a:br>
              <a:rPr lang="cs-CZ" sz="3200" dirty="0" smtClean="0"/>
            </a:br>
            <a:endParaRPr lang="cs-CZ" sz="3200" dirty="0"/>
          </a:p>
        </p:txBody>
      </p:sp>
      <p:pic>
        <p:nvPicPr>
          <p:cNvPr id="4" name="Picture 2" descr="D:\Moje DUMy\Dejiny popularni hudby\obrázky\ryb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692696"/>
            <a:ext cx="3114989" cy="454086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970612" y="332656"/>
            <a:ext cx="7202776" cy="48344"/>
          </a:xfrm>
        </p:spPr>
        <p:txBody>
          <a:bodyPr>
            <a:normAutofit fontScale="90000"/>
          </a:bodyPr>
          <a:lstStyle/>
          <a:p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692696"/>
            <a:ext cx="7202776" cy="43434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1765 Přeštice – 1815 </a:t>
            </a:r>
            <a:r>
              <a:rPr lang="cs-CZ" sz="2800" dirty="0" err="1" smtClean="0"/>
              <a:t>Voltuš</a:t>
            </a:r>
            <a:r>
              <a:rPr lang="cs-CZ" sz="2800" dirty="0" smtClean="0"/>
              <a:t> u </a:t>
            </a:r>
            <a:r>
              <a:rPr lang="cs-CZ" sz="2800" dirty="0" err="1" smtClean="0"/>
              <a:t>Rožmitálu</a:t>
            </a:r>
            <a:r>
              <a:rPr lang="cs-CZ" sz="2800" dirty="0" smtClean="0"/>
              <a:t> pod </a:t>
            </a:r>
            <a:r>
              <a:rPr lang="cs-CZ" sz="2800" dirty="0" err="1" smtClean="0"/>
              <a:t>Tremšínem</a:t>
            </a:r>
            <a:endParaRPr lang="cs-CZ" sz="2800" dirty="0" smtClean="0"/>
          </a:p>
          <a:p>
            <a:endParaRPr lang="cs-CZ" sz="2000" dirty="0"/>
          </a:p>
        </p:txBody>
      </p:sp>
      <p:pic>
        <p:nvPicPr>
          <p:cNvPr id="2051" name="Picture 3" descr="D:\Moje DUMy\Dejiny popularni hudby\obrázky\56846--resizecrop-c8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72816"/>
            <a:ext cx="5616624" cy="42124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99327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Několik poznámek ze života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err="1" smtClean="0"/>
              <a:t>J.J.Ryba</a:t>
            </a:r>
            <a:r>
              <a:rPr lang="cs-CZ" sz="2800" dirty="0" smtClean="0"/>
              <a:t> se narodil do hudební rodiny, první hudební vzdělání získal od svého otce</a:t>
            </a:r>
          </a:p>
          <a:p>
            <a:r>
              <a:rPr lang="cs-CZ" sz="2800" dirty="0" smtClean="0"/>
              <a:t>V 6letech se Rybovi přestěhovali do Nepomuku, kde se Jakub učil hrát na housle, varhany a klavír, zpíval ve sboru</a:t>
            </a:r>
          </a:p>
          <a:p>
            <a:endParaRPr lang="cs-CZ" sz="2800" dirty="0" smtClean="0"/>
          </a:p>
          <a:p>
            <a:r>
              <a:rPr lang="cs-CZ" sz="2800" dirty="0" smtClean="0"/>
              <a:t>Pokoušel se o první drobná vlastní díla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78053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0612" y="1828800"/>
            <a:ext cx="7489819" cy="4343400"/>
          </a:xfrm>
        </p:spPr>
        <p:txBody>
          <a:bodyPr>
            <a:noAutofit/>
          </a:bodyPr>
          <a:lstStyle/>
          <a:p>
            <a:r>
              <a:rPr lang="cs-CZ" sz="2800" dirty="0" smtClean="0"/>
              <a:t>Později se svým strýcem odchází do Prahy, kde studuje hudbu a intenzivně ji také skládá</a:t>
            </a:r>
          </a:p>
          <a:p>
            <a:r>
              <a:rPr lang="cs-CZ" sz="2800" dirty="0" smtClean="0"/>
              <a:t>Zde se seznamuje a navštěvuje koncerty nejlepších muzikantů doby</a:t>
            </a:r>
          </a:p>
          <a:p>
            <a:r>
              <a:rPr lang="cs-CZ" sz="2800" dirty="0" smtClean="0"/>
              <a:t>Jeho díla začala být v Praze uznávána, skládal velmi rychle, jeho talent byl obrovský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187600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D:\Moje DUMy\Dejiny popularni hudby\obrázky\noty.jpg"/>
          <p:cNvPicPr>
            <a:picLocks noChangeAspect="1" noChangeArrowheads="1"/>
          </p:cNvPicPr>
          <p:nvPr/>
        </p:nvPicPr>
        <p:blipFill>
          <a:blip r:embed="rId2" cstate="print"/>
          <a:srcRect l="26710" r="7382"/>
          <a:stretch>
            <a:fillRect/>
          </a:stretch>
        </p:blipFill>
        <p:spPr bwMode="auto">
          <a:xfrm>
            <a:off x="1835696" y="980728"/>
            <a:ext cx="5256584" cy="49149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0613" y="1828800"/>
            <a:ext cx="6913755" cy="43434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Věnoval se také studiu, uměl 6 jazyků</a:t>
            </a:r>
          </a:p>
          <a:p>
            <a:r>
              <a:rPr lang="cs-CZ" sz="2800" dirty="0" smtClean="0"/>
              <a:t>Po 5letech pobytu v Praze byl Ryba povolán otcem zpět, neboť se uvolnilo učitelské místo (které stejně nakonec nedostal)</a:t>
            </a:r>
          </a:p>
          <a:p>
            <a:r>
              <a:rPr lang="cs-CZ" sz="2800" dirty="0" smtClean="0"/>
              <a:t>Stal se učitelským pomocníkem jinde a v roce 1788 nastoupil na učitelské místo v </a:t>
            </a:r>
            <a:r>
              <a:rPr lang="cs-CZ" sz="2800" dirty="0" err="1" smtClean="0"/>
              <a:t>Rožmitále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772324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0613" y="1828800"/>
            <a:ext cx="7345804" cy="43434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 roce 1790 se oženil s manželkou Annou, měli spolu 13 dětí, ale přežilo jen 7</a:t>
            </a:r>
          </a:p>
          <a:p>
            <a:r>
              <a:rPr lang="cs-CZ" sz="2800" dirty="0" smtClean="0"/>
              <a:t>Žili velmi chudý život, </a:t>
            </a:r>
            <a:r>
              <a:rPr lang="cs-CZ" sz="2800" dirty="0" err="1" smtClean="0"/>
              <a:t>J.J.Ryba</a:t>
            </a:r>
            <a:r>
              <a:rPr lang="cs-CZ" sz="2800" dirty="0" smtClean="0"/>
              <a:t> byl velmi nešťastný, protože věděl, že se před ním odchodem z Prahy uzavřel velký hudební svět</a:t>
            </a:r>
          </a:p>
          <a:p>
            <a:r>
              <a:rPr lang="cs-CZ" sz="2800" dirty="0" smtClean="0"/>
              <a:t>V </a:t>
            </a:r>
            <a:r>
              <a:rPr lang="cs-CZ" sz="2800" dirty="0" err="1" smtClean="0"/>
              <a:t>Rožmitále</a:t>
            </a:r>
            <a:r>
              <a:rPr lang="cs-CZ" sz="2800" dirty="0" smtClean="0"/>
              <a:t> kromě vyučování zajišťoval hudbu v kostele, vyučoval hře na nástroj a zpěvu, aby si vychoval muzikanty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458633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381000"/>
            <a:ext cx="7202776" cy="74374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12776"/>
            <a:ext cx="7202776" cy="4768552"/>
          </a:xfrm>
        </p:spPr>
        <p:txBody>
          <a:bodyPr>
            <a:noAutofit/>
          </a:bodyPr>
          <a:lstStyle/>
          <a:p>
            <a:r>
              <a:rPr lang="cs-CZ" sz="2800" dirty="0" smtClean="0"/>
              <a:t>V </a:t>
            </a:r>
            <a:r>
              <a:rPr lang="cs-CZ" sz="2800" dirty="0" err="1" smtClean="0"/>
              <a:t>Rožmitále</a:t>
            </a:r>
            <a:r>
              <a:rPr lang="cs-CZ" sz="2800" dirty="0" smtClean="0"/>
              <a:t> se také velmi často dostával do sporů s místním knězem, který měl zastaralé názory, ale bohužel měl v obci nejsilnější slovo</a:t>
            </a:r>
          </a:p>
          <a:p>
            <a:r>
              <a:rPr lang="cs-CZ" sz="2800" dirty="0" smtClean="0"/>
              <a:t>v závěru života byl Jakub nemocen, častěji se stranil lidí</a:t>
            </a:r>
          </a:p>
          <a:p>
            <a:r>
              <a:rPr lang="cs-CZ" sz="2800" dirty="0" smtClean="0"/>
              <a:t>8.dubna 1815 časně ráno vstal, šel na mši a poté se vydal směrem k </a:t>
            </a:r>
            <a:r>
              <a:rPr lang="cs-CZ" sz="2800" dirty="0" err="1" smtClean="0"/>
              <a:t>Voltuši</a:t>
            </a:r>
            <a:r>
              <a:rPr lang="cs-CZ" sz="2800" dirty="0" smtClean="0"/>
              <a:t>, kde měl schůzku se svým přítelem – ten jej tam již nalezl živého, ale                        s podřezanými žilami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290724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D:\Moje DUMy\Dejiny popularni hudby\obrázky\56847--resizecrop-c8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mše vánoční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0612" y="1828800"/>
            <a:ext cx="7489819" cy="4343400"/>
          </a:xfrm>
        </p:spPr>
        <p:txBody>
          <a:bodyPr/>
          <a:lstStyle/>
          <a:p>
            <a:r>
              <a:rPr lang="cs-CZ" sz="2800" dirty="0" smtClean="0"/>
              <a:t>Jakub Jan Ryba je autorem více </a:t>
            </a:r>
            <a:r>
              <a:rPr lang="cs-CZ" sz="2800" dirty="0" err="1" smtClean="0"/>
              <a:t>naž</a:t>
            </a:r>
            <a:r>
              <a:rPr lang="cs-CZ" sz="2800" dirty="0" smtClean="0"/>
              <a:t> 1300 skladeb, které v současné době nejsou již příliš hrány</a:t>
            </a:r>
          </a:p>
          <a:p>
            <a:r>
              <a:rPr lang="cs-CZ" sz="2800" dirty="0" smtClean="0"/>
              <a:t>Slavný je především pro svou skladbu Česká mše vánoční „Hej, mistře“ pro sóla, sbor a orchestr</a:t>
            </a:r>
          </a:p>
          <a:p>
            <a:pPr lvl="1"/>
            <a:r>
              <a:rPr lang="cs-CZ" sz="2400" dirty="0" smtClean="0">
                <a:solidFill>
                  <a:srgbClr val="FFC000"/>
                </a:solidFill>
              </a:rPr>
              <a:t>Tato skladba je jedním ze symbolů tradičních českých vánoc a je ve vánočním období každý rok nespočetněkrát hrána ve většině měst ČR</a:t>
            </a:r>
            <a:endParaRPr lang="cs-CZ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9589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9" name="Picture 3" descr="D:\Moje DUMy\Dejiny popularni hudby\obrázky\stredni-306-ceska-mse-vanocni-j-j-ryby-zaznela-i-ve-stona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08720"/>
            <a:ext cx="6981825" cy="52387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556792"/>
            <a:ext cx="7202776" cy="43434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Jde o asi 50 minut dlouhou skladbu s českým textem, který Ryba napsal sám, pojednávajícím o nočním narození Ježíše, přípravou prostých lidí na cestu do Betléma, aby se malému Ježíšku poklonili</a:t>
            </a:r>
          </a:p>
          <a:p>
            <a:r>
              <a:rPr lang="cs-CZ" sz="2000" dirty="0" smtClean="0">
                <a:hlinkClick r:id="rId2"/>
              </a:rPr>
              <a:t>http://www.youtube.com/watch?v=2J-ImLc_GDc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http://www.youtube.com/watch?v=h9b2k6joTLA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youtube.com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watch</a:t>
            </a:r>
            <a:r>
              <a:rPr lang="cs-CZ" sz="2000" dirty="0" smtClean="0">
                <a:hlinkClick r:id="rId4"/>
              </a:rPr>
              <a:t>?v=ekdo5DP4FGA</a:t>
            </a:r>
            <a:endParaRPr lang="cs-CZ" sz="20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93164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Internetové 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>
                <a:hlinkClick r:id="rId2"/>
              </a:rPr>
              <a:t>http://www.</a:t>
            </a:r>
            <a:r>
              <a:rPr lang="cs-CZ" u="sng" dirty="0" err="1" smtClean="0">
                <a:hlinkClick r:id="rId2"/>
              </a:rPr>
              <a:t>jakubjanryba.cz</a:t>
            </a:r>
            <a:r>
              <a:rPr lang="cs-CZ" u="sng" dirty="0" smtClean="0">
                <a:hlinkClick r:id="rId2"/>
              </a:rPr>
              <a:t>/</a:t>
            </a:r>
            <a:r>
              <a:rPr lang="cs-CZ" u="sng" dirty="0" err="1" smtClean="0">
                <a:hlinkClick r:id="rId2"/>
              </a:rPr>
              <a:t>jmeno.html</a:t>
            </a:r>
            <a:endParaRPr lang="cs-CZ" dirty="0" smtClean="0"/>
          </a:p>
          <a:p>
            <a:r>
              <a:rPr lang="cs-CZ" u="sng" dirty="0" smtClean="0">
                <a:hlinkClick r:id="rId3"/>
              </a:rPr>
              <a:t>http://www.turistik.</a:t>
            </a:r>
            <a:r>
              <a:rPr lang="cs-CZ" u="sng" dirty="0" err="1" smtClean="0">
                <a:hlinkClick r:id="rId3"/>
              </a:rPr>
              <a:t>cz</a:t>
            </a:r>
            <a:r>
              <a:rPr lang="cs-CZ" u="sng" dirty="0" smtClean="0">
                <a:hlinkClick r:id="rId3"/>
              </a:rPr>
              <a:t>/</a:t>
            </a:r>
            <a:r>
              <a:rPr lang="cs-CZ" u="sng" dirty="0" err="1" smtClean="0">
                <a:hlinkClick r:id="rId3"/>
              </a:rPr>
              <a:t>cz</a:t>
            </a:r>
            <a:r>
              <a:rPr lang="cs-CZ" u="sng" dirty="0" smtClean="0">
                <a:hlinkClick r:id="rId3"/>
              </a:rPr>
              <a:t>/kraje/</a:t>
            </a:r>
            <a:r>
              <a:rPr lang="cs-CZ" u="sng" dirty="0" err="1" smtClean="0">
                <a:hlinkClick r:id="rId3"/>
              </a:rPr>
              <a:t>stredocesky</a:t>
            </a:r>
            <a:r>
              <a:rPr lang="cs-CZ" u="sng" dirty="0" smtClean="0">
                <a:hlinkClick r:id="rId3"/>
              </a:rPr>
              <a:t>-kraj/okres-</a:t>
            </a:r>
            <a:r>
              <a:rPr lang="cs-CZ" u="sng" dirty="0" err="1" smtClean="0">
                <a:hlinkClick r:id="rId3"/>
              </a:rPr>
              <a:t>pribram</a:t>
            </a:r>
            <a:r>
              <a:rPr lang="cs-CZ" u="sng" dirty="0" smtClean="0">
                <a:hlinkClick r:id="rId3"/>
              </a:rPr>
              <a:t>/</a:t>
            </a:r>
            <a:r>
              <a:rPr lang="cs-CZ" u="sng" dirty="0" err="1" smtClean="0">
                <a:hlinkClick r:id="rId3"/>
              </a:rPr>
              <a:t>rozmital</a:t>
            </a:r>
            <a:r>
              <a:rPr lang="cs-CZ" u="sng" dirty="0" smtClean="0">
                <a:hlinkClick r:id="rId3"/>
              </a:rPr>
              <a:t>-pod-</a:t>
            </a:r>
            <a:r>
              <a:rPr lang="cs-CZ" u="sng" dirty="0" err="1" smtClean="0">
                <a:hlinkClick r:id="rId3"/>
              </a:rPr>
              <a:t>tremsinem</a:t>
            </a:r>
            <a:r>
              <a:rPr lang="cs-CZ" u="sng" dirty="0" smtClean="0">
                <a:hlinkClick r:id="rId3"/>
              </a:rPr>
              <a:t>/kategorie/historie-a-</a:t>
            </a:r>
            <a:r>
              <a:rPr lang="cs-CZ" u="sng" dirty="0" err="1" smtClean="0">
                <a:hlinkClick r:id="rId3"/>
              </a:rPr>
              <a:t>umeni</a:t>
            </a:r>
            <a:r>
              <a:rPr lang="cs-CZ" u="sng" dirty="0" smtClean="0">
                <a:hlinkClick r:id="rId3"/>
              </a:rPr>
              <a:t>/hrady-a-</a:t>
            </a:r>
            <a:r>
              <a:rPr lang="cs-CZ" u="sng" dirty="0" err="1" smtClean="0">
                <a:hlinkClick r:id="rId3"/>
              </a:rPr>
              <a:t>zamky</a:t>
            </a:r>
            <a:r>
              <a:rPr lang="cs-CZ" u="sng" dirty="0" smtClean="0">
                <a:hlinkClick r:id="rId3"/>
              </a:rPr>
              <a:t>/galerie/</a:t>
            </a:r>
            <a:endParaRPr lang="cs-CZ" dirty="0" smtClean="0"/>
          </a:p>
          <a:p>
            <a:r>
              <a:rPr lang="cs-CZ" u="sng" dirty="0" smtClean="0">
                <a:hlinkClick r:id="rId4"/>
              </a:rPr>
              <a:t>http://home.zcu.cz/~ivanap/spolecnost.php</a:t>
            </a:r>
            <a:endParaRPr lang="cs-CZ" dirty="0" smtClean="0"/>
          </a:p>
          <a:p>
            <a:r>
              <a:rPr lang="cs-CZ" u="sng" dirty="0" smtClean="0">
                <a:hlinkClick r:id="rId5"/>
              </a:rPr>
              <a:t>http://www.</a:t>
            </a:r>
            <a:r>
              <a:rPr lang="cs-CZ" u="sng" dirty="0" err="1" smtClean="0">
                <a:hlinkClick r:id="rId5"/>
              </a:rPr>
              <a:t>infoportaly.cz</a:t>
            </a:r>
            <a:r>
              <a:rPr lang="cs-CZ" u="sng" dirty="0" smtClean="0">
                <a:hlinkClick r:id="rId5"/>
              </a:rPr>
              <a:t>/</a:t>
            </a:r>
            <a:r>
              <a:rPr lang="cs-CZ" u="sng" dirty="0" err="1" smtClean="0">
                <a:hlinkClick r:id="rId5"/>
              </a:rPr>
              <a:t>karvinsko</a:t>
            </a:r>
            <a:r>
              <a:rPr lang="cs-CZ" u="sng" dirty="0" smtClean="0">
                <a:hlinkClick r:id="rId5"/>
              </a:rPr>
              <a:t>/</a:t>
            </a:r>
            <a:r>
              <a:rPr lang="cs-CZ" u="sng" dirty="0" err="1" smtClean="0">
                <a:hlinkClick r:id="rId5"/>
              </a:rPr>
              <a:t>stonava</a:t>
            </a:r>
            <a:r>
              <a:rPr lang="cs-CZ" u="sng" dirty="0" smtClean="0">
                <a:hlinkClick r:id="rId5"/>
              </a:rPr>
              <a:t>/9771-</a:t>
            </a:r>
            <a:r>
              <a:rPr lang="cs-CZ" u="sng" dirty="0" err="1" smtClean="0">
                <a:hlinkClick r:id="rId5"/>
              </a:rPr>
              <a:t>ceska</a:t>
            </a:r>
            <a:r>
              <a:rPr lang="cs-CZ" u="sng" dirty="0" smtClean="0">
                <a:hlinkClick r:id="rId5"/>
              </a:rPr>
              <a:t>-</a:t>
            </a:r>
            <a:r>
              <a:rPr lang="cs-CZ" u="sng" dirty="0" err="1" smtClean="0">
                <a:hlinkClick r:id="rId5"/>
              </a:rPr>
              <a:t>mse</a:t>
            </a:r>
            <a:r>
              <a:rPr lang="cs-CZ" u="sng" dirty="0" smtClean="0">
                <a:hlinkClick r:id="rId5"/>
              </a:rPr>
              <a:t>-</a:t>
            </a:r>
            <a:r>
              <a:rPr lang="cs-CZ" u="sng" dirty="0" err="1" smtClean="0">
                <a:hlinkClick r:id="rId5"/>
              </a:rPr>
              <a:t>vanocni</a:t>
            </a:r>
            <a:r>
              <a:rPr lang="cs-CZ" u="sng" dirty="0" smtClean="0">
                <a:hlinkClick r:id="rId5"/>
              </a:rPr>
              <a:t>-j-j-ryby-</a:t>
            </a:r>
            <a:r>
              <a:rPr lang="cs-CZ" u="sng" dirty="0" err="1" smtClean="0">
                <a:hlinkClick r:id="rId5"/>
              </a:rPr>
              <a:t>zaznela</a:t>
            </a:r>
            <a:r>
              <a:rPr lang="cs-CZ" u="sng" dirty="0" smtClean="0">
                <a:hlinkClick r:id="rId5"/>
              </a:rPr>
              <a:t>-i-ve-</a:t>
            </a:r>
            <a:r>
              <a:rPr lang="cs-CZ" u="sng" dirty="0" err="1" smtClean="0">
                <a:hlinkClick r:id="rId5"/>
              </a:rPr>
              <a:t>stonave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1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Woodgrain_16x9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miter lim="800000"/>
        </a:ln>
        <a:ln w="19050" cap="flat" cmpd="sng" algn="ctr">
          <a:solidFill>
            <a:schemeClr val="phClr"/>
          </a:solidFill>
          <a:miter lim="800000"/>
        </a:ln>
        <a:ln w="28575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72</TotalTime>
  <Words>539</Words>
  <Application>Microsoft Office PowerPoint</Application>
  <PresentationFormat>Předvádění na obrazovce (4:3)</PresentationFormat>
  <Paragraphs>60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Motiv1</vt:lpstr>
      <vt:lpstr>Prezentace aplikace PowerPoint</vt:lpstr>
      <vt:lpstr>Prezentace aplikace PowerPoint</vt:lpstr>
      <vt:lpstr>Jakub Jan Ryba</vt:lpstr>
      <vt:lpstr>Český učitel, básník, hudební skladatel </vt:lpstr>
      <vt:lpstr>Prezentace aplikace PowerPoint</vt:lpstr>
      <vt:lpstr>Několik poznámek ze života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Česká mše vánoční</vt:lpstr>
      <vt:lpstr>Prezentace aplikace PowerPoint</vt:lpstr>
      <vt:lpstr>Prezentace aplikace PowerPoint</vt:lpstr>
      <vt:lpstr>Internetové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Jakub Jan Ryba</dc:title>
  <dc:creator>0JXR</dc:creator>
  <cp:lastModifiedBy>0JXR</cp:lastModifiedBy>
  <cp:revision>18</cp:revision>
  <dcterms:created xsi:type="dcterms:W3CDTF">2013-01-01T20:23:05Z</dcterms:created>
  <dcterms:modified xsi:type="dcterms:W3CDTF">2013-06-18T05:51:39Z</dcterms:modified>
</cp:coreProperties>
</file>