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70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7" r:id="rId13"/>
    <p:sldId id="268" r:id="rId14"/>
    <p:sldId id="266" r:id="rId15"/>
    <p:sldId id="269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7FB0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1ABA4E-CD72-497B-97AA-7213B3980F60}" type="datetimeFigureOut">
              <a:rPr lang="en-US" smtClean="0"/>
              <a:pPr/>
              <a:t>6/18/2013</a:t>
            </a:fld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E57653-3E58-4892-A7ED-712530ACC680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BD7BC30-D616-46FC-988A-8B256F7A8A7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53D0A1F-10C0-4ED5-88F3-C85701C03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7BC30-D616-46FC-988A-8B256F7A8A7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D0A1F-10C0-4ED5-88F3-C85701C03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7BC30-D616-46FC-988A-8B256F7A8A7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D0A1F-10C0-4ED5-88F3-C85701C03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D0A1F-10C0-4ED5-88F3-C85701C03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7BC30-D616-46FC-988A-8B256F7A8A7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7BC30-D616-46FC-988A-8B256F7A8A7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D0A1F-10C0-4ED5-88F3-C85701C03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7BC30-D616-46FC-988A-8B256F7A8A7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D0A1F-10C0-4ED5-88F3-C85701C03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BD7BC30-D616-46FC-988A-8B256F7A8A7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53D0A1F-10C0-4ED5-88F3-C85701C03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7BC30-D616-46FC-988A-8B256F7A8A7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3D0A1F-10C0-4ED5-88F3-C85701C03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7BC30-D616-46FC-988A-8B256F7A8A7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D0A1F-10C0-4ED5-88F3-C85701C03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7BC30-D616-46FC-988A-8B256F7A8A7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D0A1F-10C0-4ED5-88F3-C85701C03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BD7BC30-D616-46FC-988A-8B256F7A8A74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53D0A1F-10C0-4ED5-88F3-C85701C03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CypuZ-W7X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hKw0zUPPmw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osef_Suk(1).jpg" TargetMode="External"/><Relationship Id="rId3" Type="http://schemas.openxmlformats.org/officeDocument/2006/relationships/hyperlink" Target="http://cs.wikipedia.org/wiki/Soubor:FSchubert.JPG" TargetMode="External"/><Relationship Id="rId7" Type="http://schemas.openxmlformats.org/officeDocument/2006/relationships/hyperlink" Target="http://cs.wikipedia.org/wiki/Soubor:Dvorak1.jpg" TargetMode="External"/><Relationship Id="rId2" Type="http://schemas.openxmlformats.org/officeDocument/2006/relationships/hyperlink" Target="http://cs.wikipedia.org/wiki/Soubor:Chopin,_by_Wodzinsk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edrich_Smetana.jpg" TargetMode="External"/><Relationship Id="rId5" Type="http://schemas.openxmlformats.org/officeDocument/2006/relationships/hyperlink" Target="http://cs.wikipedia.org/wiki/Soubor:Tchaikovsky.jpg" TargetMode="External"/><Relationship Id="rId4" Type="http://schemas.openxmlformats.org/officeDocument/2006/relationships/hyperlink" Target="http://cs.wikipedia.org/wiki/Soubor:Richard_Wagner_by_Caesar_Willich_ca_186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26/13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/>
              <a:t>Hudba v období </a:t>
            </a:r>
            <a:r>
              <a:rPr lang="cs-CZ" dirty="0" smtClean="0"/>
              <a:t>romantismu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1477941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Škola</a:t>
            </a:r>
            <a:r>
              <a:rPr lang="cs-CZ" dirty="0"/>
              <a:t>: Základní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INOVACE </a:t>
            </a:r>
            <a:r>
              <a:rPr lang="cs-CZ" dirty="0" smtClean="0"/>
              <a:t>26/13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IX</a:t>
            </a:r>
            <a:r>
              <a:rPr lang="cs-CZ" dirty="0"/>
              <a:t>. </a:t>
            </a:r>
            <a:r>
              <a:rPr lang="cs-CZ"/>
              <a:t>ročník</a:t>
            </a:r>
          </a:p>
          <a:p>
            <a:pPr>
              <a:lnSpc>
                <a:spcPct val="120000"/>
              </a:lnSpc>
            </a:pPr>
            <a:r>
              <a:rPr lang="cs-CZ" b="1" smtClean="0"/>
              <a:t>Klíčová </a:t>
            </a:r>
            <a:r>
              <a:rPr lang="cs-CZ" b="1" dirty="0"/>
              <a:t>slova: </a:t>
            </a:r>
            <a:r>
              <a:rPr lang="cs-CZ" dirty="0" smtClean="0"/>
              <a:t>romantismus – hudba – symfonická báseň - skladatelé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hovoří o základních rysech hudby v </a:t>
            </a:r>
            <a:r>
              <a:rPr lang="cs-CZ" dirty="0" smtClean="0"/>
              <a:t>romantismu</a:t>
            </a:r>
            <a:r>
              <a:rPr lang="cs-CZ" dirty="0"/>
              <a:t>, orientuje se v hudebních  nástrojích tohoto období, definuje funkci hudby v této epoše, orientuje se v nejvýznamnějších </a:t>
            </a:r>
            <a:r>
              <a:rPr lang="cs-CZ" dirty="0" smtClean="0"/>
              <a:t>skladatelích</a:t>
            </a:r>
          </a:p>
          <a:p>
            <a:pPr>
              <a:lnSpc>
                <a:spcPct val="120000"/>
              </a:lnSpc>
            </a:pPr>
            <a:r>
              <a:rPr lang="cs-CZ" b="1" dirty="0" smtClean="0"/>
              <a:t>Použité </a:t>
            </a:r>
            <a:r>
              <a:rPr lang="cs-CZ" b="1" dirty="0"/>
              <a:t>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889628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620688"/>
            <a:ext cx="8305800" cy="2880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645024"/>
            <a:ext cx="8305800" cy="1981200"/>
          </a:xfr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6000" b="1" spc="0" dirty="0" smtClean="0">
                <a:ln/>
                <a:solidFill>
                  <a:schemeClr val="accent3"/>
                </a:solidFill>
                <a:effectLst/>
              </a:rPr>
              <a:t>Hudba v období romantismu</a:t>
            </a:r>
            <a:endParaRPr lang="cs-CZ" sz="6000" b="1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999192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Jde o umělecký směr následující po klasicismu</a:t>
            </a:r>
          </a:p>
          <a:p>
            <a:r>
              <a:rPr lang="cs-CZ" sz="2800" dirty="0" smtClean="0"/>
              <a:t>Časově jej lze vymezit 2. pol. 19.stol. – </a:t>
            </a:r>
            <a:r>
              <a:rPr lang="cs-CZ" sz="2800" smtClean="0"/>
              <a:t>začátkem 20.stol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Základními rysy romantismu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Cit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Individualita</a:t>
            </a:r>
            <a:r>
              <a:rPr lang="cs-CZ" sz="2800" dirty="0" smtClean="0"/>
              <a:t> (každý umělec chce být originální, „svůj“)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Duše</a:t>
            </a:r>
            <a:r>
              <a:rPr lang="cs-CZ" sz="2800" dirty="0" smtClean="0"/>
              <a:t> – romantičtí hrdinové prožívají velká zklamání, bolesti, nešťastné lásky atd.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romantismu obecně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25269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Romantismus tedy opět stojí v protikladu ke slohu předešlému (klasicismus)</a:t>
            </a:r>
          </a:p>
          <a:p>
            <a:r>
              <a:rPr lang="cs-CZ" sz="2800" dirty="0" smtClean="0"/>
              <a:t>Vyžadoval-li klasicismus řád, romantismus žádá rozvolněnost</a:t>
            </a:r>
          </a:p>
          <a:p>
            <a:r>
              <a:rPr lang="cs-CZ" sz="2800" dirty="0" smtClean="0"/>
              <a:t>Klasicismus hlásá pozitivní přístup ke světu, romantismus si libuje v depresivních náladách,              v bolesti</a:t>
            </a:r>
          </a:p>
          <a:p>
            <a:r>
              <a:rPr lang="cs-CZ" sz="2800" dirty="0" smtClean="0"/>
              <a:t>Romantismus se obrací k lidové kultuře a navrací často ke středověku ovšem ve zkreslených představách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756684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Libuje si v tajemství středověkých hradů, rytířském stavu</a:t>
            </a:r>
          </a:p>
          <a:p>
            <a:r>
              <a:rPr lang="cs-CZ" sz="3200" dirty="0" smtClean="0"/>
              <a:t>Vše to ale vnímá jako „pohádku“, důležitý je pocit tajemna</a:t>
            </a:r>
          </a:p>
          <a:p>
            <a:r>
              <a:rPr lang="cs-CZ" sz="3200" dirty="0" smtClean="0"/>
              <a:t>Tato témata nacházíme i v malířství</a:t>
            </a:r>
          </a:p>
          <a:p>
            <a:r>
              <a:rPr lang="cs-CZ" sz="3200" dirty="0" smtClean="0"/>
              <a:t>Stejně tak se k historii obrací i architektura, vznikají tzv. </a:t>
            </a:r>
            <a:r>
              <a:rPr lang="cs-CZ" sz="3200" dirty="0" err="1" smtClean="0"/>
              <a:t>neo</a:t>
            </a:r>
            <a:r>
              <a:rPr lang="cs-CZ" sz="3200" dirty="0" smtClean="0"/>
              <a:t>-styly, tzn. napodobeniny historických stylů (neogotika, neorenesance)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76035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 hudbě romantismus trvá až do začátku 20. století</a:t>
            </a:r>
          </a:p>
          <a:p>
            <a:endParaRPr lang="cs-CZ" sz="3200" dirty="0" smtClean="0"/>
          </a:p>
          <a:p>
            <a:r>
              <a:rPr lang="cs-CZ" sz="3200" dirty="0" smtClean="0"/>
              <a:t>Romantická hudba je typická svou citovostí, tzn. že se své pocity a dojmy snaží skladatel přenést do hudby tak, aby hudba podobným silným způsobem působila na posluchače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v hudbě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120816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44616"/>
          </a:xfrm>
        </p:spPr>
        <p:txBody>
          <a:bodyPr>
            <a:normAutofit fontScale="92500"/>
          </a:bodyPr>
          <a:lstStyle/>
          <a:p>
            <a:r>
              <a:rPr lang="cs-CZ" sz="3200" dirty="0" smtClean="0"/>
              <a:t>Důležitá je pro romantismus inspirace lidovou hudbou – skladatelé ji sbírali, studovali a přenášeli do svých skladeb</a:t>
            </a:r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rgbClr val="002060"/>
                </a:solidFill>
              </a:rPr>
              <a:t>Snažili se tak vytvořit mnohdy naivní hudební obraz zidealizovaného venkova plného dobrých lidí, prostých lidových zvyků atd.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(L. Janáček: </a:t>
            </a:r>
            <a:r>
              <a:rPr lang="cs-CZ" sz="2400" dirty="0" smtClean="0"/>
              <a:t>Lašské </a:t>
            </a:r>
            <a:r>
              <a:rPr lang="cs-CZ" sz="2400" dirty="0" smtClean="0"/>
              <a:t>tance, A. Dvořák: Slovanské tance, B. Smetana: České tance atd.)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. Smetana</a:t>
            </a:r>
            <a:r>
              <a:rPr lang="cs-CZ" sz="2400" dirty="0" smtClean="0">
                <a:solidFill>
                  <a:srgbClr val="002060"/>
                </a:solidFill>
              </a:rPr>
              <a:t>: Slepička</a:t>
            </a:r>
          </a:p>
          <a:p>
            <a:pPr marL="0" indent="0">
              <a:buNone/>
            </a:pPr>
            <a:r>
              <a:rPr lang="cs-CZ" sz="2200" dirty="0" smtClean="0">
                <a:hlinkClick r:id="rId2"/>
              </a:rPr>
              <a:t>http</a:t>
            </a:r>
            <a:r>
              <a:rPr lang="cs-CZ" sz="2200" dirty="0">
                <a:hlinkClick r:id="rId2"/>
              </a:rPr>
              <a:t>://</a:t>
            </a:r>
            <a:r>
              <a:rPr lang="cs-CZ" sz="2200" dirty="0" smtClean="0">
                <a:hlinkClick r:id="rId2"/>
              </a:rPr>
              <a:t>www.youtube.com/watch?v=CypuZ-W7XNg</a:t>
            </a:r>
            <a:endParaRPr lang="cs-CZ" sz="2200" dirty="0" smtClean="0"/>
          </a:p>
          <a:p>
            <a:pPr marL="0" indent="0">
              <a:buNone/>
            </a:pPr>
            <a:endParaRPr lang="cs-CZ" sz="2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431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072988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76064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Inspirovali se také dalekými „tajemnými“ zeměmi orientu (G. </a:t>
            </a:r>
            <a:r>
              <a:rPr lang="cs-CZ" sz="2800" dirty="0" err="1" smtClean="0"/>
              <a:t>Puccini</a:t>
            </a:r>
            <a:r>
              <a:rPr lang="cs-CZ" sz="2800" dirty="0" smtClean="0"/>
              <a:t>: </a:t>
            </a:r>
            <a:r>
              <a:rPr lang="cs-CZ" sz="2800" dirty="0" err="1" smtClean="0"/>
              <a:t>Turandot</a:t>
            </a:r>
            <a:r>
              <a:rPr lang="cs-CZ" sz="2800" dirty="0"/>
              <a:t> </a:t>
            </a:r>
            <a:r>
              <a:rPr lang="cs-CZ" sz="2000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hlinkClick r:id="rId2"/>
              </a:rPr>
              <a:t>http://www.youtube.com/</a:t>
            </a:r>
            <a:r>
              <a:rPr lang="cs-CZ" sz="2000" dirty="0" err="1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hlinkClick r:id="rId2"/>
              </a:rPr>
              <a:t>watch?v</a:t>
            </a:r>
            <a:r>
              <a:rPr lang="cs-CZ" sz="2000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hlinkClick r:id="rId2"/>
              </a:rPr>
              <a:t>=3hKw0zUPPmw</a:t>
            </a:r>
            <a:r>
              <a:rPr lang="cs-CZ" dirty="0" smtClean="0"/>
              <a:t>)</a:t>
            </a:r>
          </a:p>
          <a:p>
            <a:r>
              <a:rPr lang="cs-CZ" sz="2800" dirty="0" smtClean="0"/>
              <a:t>Důležitou nově vzniklou formou je tzv.  SYMFONICKÁ BÁSEŇ </a:t>
            </a:r>
          </a:p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= skladba pro symfonický orchestr, kterou se skladatel snaží hudbou vystihnout obsah, který je vyjádřený v názvu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-mnohdy k lepšímu pochopení zanechali skladatelé       ke skladbě i komentář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123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042480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572000"/>
          </a:xfrm>
        </p:spPr>
        <p:txBody>
          <a:bodyPr>
            <a:noAutofit/>
          </a:bodyPr>
          <a:lstStyle/>
          <a:p>
            <a:r>
              <a:rPr lang="cs-CZ" sz="3200" dirty="0" smtClean="0"/>
              <a:t>Nejznámějším příkladem symfonických básní je 	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Má vlast Bedřicha Smetany</a:t>
            </a:r>
            <a:endParaRPr lang="cs-CZ" sz="32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/>
          </a:p>
          <a:p>
            <a:endParaRPr lang="cs-CZ" sz="3600" dirty="0" smtClean="0"/>
          </a:p>
          <a:p>
            <a:r>
              <a:rPr lang="cs-CZ" sz="3600" dirty="0" smtClean="0"/>
              <a:t>Skladatelé romantické hudby také mnohdy požadují velké obsazení orchestru – aby tak mohli co nejlépe vyjádřit jemné pocity i mohutnost při nasazení všech nástrojů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431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46875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Fryderyk Chopin (Polsko)</a:t>
            </a:r>
          </a:p>
          <a:p>
            <a:endParaRPr lang="cs-CZ" sz="3200" dirty="0" smtClean="0"/>
          </a:p>
          <a:p>
            <a:r>
              <a:rPr lang="cs-CZ" sz="3200" dirty="0" smtClean="0"/>
              <a:t>Franz Schubert (Německo)</a:t>
            </a:r>
          </a:p>
          <a:p>
            <a:endParaRPr lang="cs-CZ" sz="3200" dirty="0" smtClean="0"/>
          </a:p>
          <a:p>
            <a:r>
              <a:rPr lang="cs-CZ" sz="3200" dirty="0" smtClean="0"/>
              <a:t>Richard Wagner (Německo)</a:t>
            </a:r>
          </a:p>
          <a:p>
            <a:endParaRPr lang="cs-CZ" sz="3200" dirty="0" smtClean="0"/>
          </a:p>
          <a:p>
            <a:r>
              <a:rPr lang="cs-CZ" sz="3200" dirty="0" smtClean="0"/>
              <a:t>Petr </a:t>
            </a:r>
            <a:r>
              <a:rPr lang="cs-CZ" sz="3200" dirty="0" err="1" smtClean="0"/>
              <a:t>Iljič</a:t>
            </a:r>
            <a:r>
              <a:rPr lang="cs-CZ" sz="3200" dirty="0" smtClean="0"/>
              <a:t> Čajkovskij (Rusko)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3020" y="246993"/>
            <a:ext cx="7499176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Nejvýznamnější světoví romantičtí 	skladatelé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04930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2359" y="260648"/>
            <a:ext cx="3661609" cy="45674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308900"/>
            <a:ext cx="3394518" cy="4526024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5229200"/>
            <a:ext cx="16950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Franz Schubert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0757" y="5229200"/>
            <a:ext cx="1814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Fryderik</a:t>
            </a:r>
            <a:r>
              <a:rPr lang="cs-CZ" dirty="0" smtClean="0"/>
              <a:t> Chopin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24619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332656"/>
            <a:ext cx="3256756" cy="4396621"/>
          </a:xfrm>
          <a:prstGeom prst="rect">
            <a:avLst/>
          </a:prstGeo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21584" y="332656"/>
            <a:ext cx="3645763" cy="439248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5576" y="5301208"/>
            <a:ext cx="2088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Petr </a:t>
            </a:r>
            <a:r>
              <a:rPr lang="cs-CZ" dirty="0" err="1" smtClean="0"/>
              <a:t>Iljič</a:t>
            </a:r>
            <a:r>
              <a:rPr lang="cs-CZ" dirty="0" smtClean="0"/>
              <a:t> Čajkovskij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5313561"/>
            <a:ext cx="1798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Richard Wagner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447573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Bedřich Smetana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Antonín Dvořák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Josef Suk</a:t>
            </a: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67FB03"/>
                </a:solidFill>
              </a:rPr>
              <a:t>Nejvýznamnější čeští romantičtí skladatelé</a:t>
            </a:r>
            <a:endParaRPr lang="cs-CZ" sz="3600" dirty="0">
              <a:solidFill>
                <a:srgbClr val="67FB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17999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404664"/>
            <a:ext cx="2232248" cy="350949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02937" y="332656"/>
            <a:ext cx="2960969" cy="34563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332656"/>
            <a:ext cx="2627319" cy="388843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4365104"/>
            <a:ext cx="1790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4148172"/>
            <a:ext cx="187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Bedřich Smetana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4559668"/>
            <a:ext cx="1088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Josef Suk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44351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72000"/>
          </a:xfrm>
        </p:spPr>
        <p:txBody>
          <a:bodyPr/>
          <a:lstStyle/>
          <a:p>
            <a:r>
              <a:rPr lang="cs-CZ" dirty="0">
                <a:hlinkClick r:id="rId2"/>
              </a:rPr>
              <a:t>http://cs.wikipedia.org/wiki/Soubor:Chopin,_</a:t>
            </a:r>
            <a:r>
              <a:rPr lang="cs-CZ" dirty="0" smtClean="0">
                <a:hlinkClick r:id="rId2"/>
              </a:rPr>
              <a:t>by_Wodzinska.JPG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cs.wikipedia.org/wiki/Soubor:FSchubert.JPG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cs.wikipedia.org/wiki/Soubor:Richard_Wagner_by_Caesar_Willich_ca_1862.jpg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cs.wikipedia.org/wiki/Soubor:Tchaikovsky.jpg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cs.wikipedia.org/wiki/Soubor:Bedrich_Smetana.jpg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cs.wikipedia.org/wiki/Soubor:Dvorak1.jpg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http://cs.wikipedia.org/wiki/Soubor:Josef_Suk(1</a:t>
            </a:r>
            <a:r>
              <a:rPr lang="cs-CZ">
                <a:hlinkClick r:id="rId8"/>
              </a:rPr>
              <a:t>).</a:t>
            </a:r>
            <a:r>
              <a:rPr lang="cs-CZ" smtClean="0">
                <a:hlinkClick r:id="rId8"/>
              </a:rPr>
              <a:t>jpg</a:t>
            </a:r>
            <a:endParaRPr lang="cs-CZ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15455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364</TotalTime>
  <Words>494</Words>
  <Application>Microsoft Office PowerPoint</Application>
  <PresentationFormat>Předvádění na obrazovce (4:3)</PresentationFormat>
  <Paragraphs>90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Papír</vt:lpstr>
      <vt:lpstr>Snímek 1</vt:lpstr>
      <vt:lpstr>Snímek 2</vt:lpstr>
      <vt:lpstr>Hudba v období romantismu</vt:lpstr>
      <vt:lpstr>O romantismu obecně</vt:lpstr>
      <vt:lpstr>Snímek 5</vt:lpstr>
      <vt:lpstr>Snímek 6</vt:lpstr>
      <vt:lpstr>Romantismus v hudbě</vt:lpstr>
      <vt:lpstr>Snímek 8</vt:lpstr>
      <vt:lpstr>Snímek 9</vt:lpstr>
      <vt:lpstr>Snímek 10</vt:lpstr>
      <vt:lpstr>Nejvýznamnější světoví romantičtí  skladatelé</vt:lpstr>
      <vt:lpstr>Snímek 12</vt:lpstr>
      <vt:lpstr>Snímek 13</vt:lpstr>
      <vt:lpstr>Nejvýznamnější čeští romantičtí skladatelé</vt:lpstr>
      <vt:lpstr>Snímek 15</vt:lpstr>
      <vt:lpstr>Internetové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v období romantismu</dc:title>
  <dc:creator>0JXR</dc:creator>
  <cp:lastModifiedBy>Dum</cp:lastModifiedBy>
  <cp:revision>18</cp:revision>
  <dcterms:created xsi:type="dcterms:W3CDTF">2012-12-15T15:28:54Z</dcterms:created>
  <dcterms:modified xsi:type="dcterms:W3CDTF">2013-06-18T06:06:25Z</dcterms:modified>
</cp:coreProperties>
</file>