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8" r:id="rId2"/>
    <p:sldId id="279" r:id="rId3"/>
    <p:sldId id="256" r:id="rId4"/>
    <p:sldId id="274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73" r:id="rId14"/>
    <p:sldId id="266" r:id="rId15"/>
    <p:sldId id="267" r:id="rId16"/>
    <p:sldId id="275" r:id="rId17"/>
    <p:sldId id="268" r:id="rId18"/>
    <p:sldId id="269" r:id="rId19"/>
    <p:sldId id="270" r:id="rId20"/>
    <p:sldId id="276" r:id="rId21"/>
    <p:sldId id="271" r:id="rId22"/>
    <p:sldId id="272" r:id="rId23"/>
    <p:sldId id="277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ltGray">
            <a:xfrm>
              <a:off x="0" y="4032"/>
              <a:ext cx="5760" cy="9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76" name="Rectangle 4" descr="mutegras"/>
            <p:cNvSpPr>
              <a:spLocks noChangeArrowheads="1"/>
            </p:cNvSpPr>
            <p:nvPr/>
          </p:nvSpPr>
          <p:spPr bwMode="ltGray">
            <a:xfrm>
              <a:off x="0" y="0"/>
              <a:ext cx="5760" cy="2304"/>
            </a:xfrm>
            <a:prstGeom prst="rect">
              <a:avLst/>
            </a:prstGeom>
            <a:blipFill dpi="0" rotWithShape="0">
              <a:blip r:embed="rId2" cstate="print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77" name="Line 5"/>
            <p:cNvSpPr>
              <a:spLocks noChangeShapeType="1"/>
            </p:cNvSpPr>
            <p:nvPr/>
          </p:nvSpPr>
          <p:spPr bwMode="ltGray">
            <a:xfrm>
              <a:off x="0" y="2304"/>
              <a:ext cx="5760" cy="1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78" name="Rectangle 6" descr="mutegras"/>
            <p:cNvSpPr>
              <a:spLocks noChangeArrowheads="1"/>
            </p:cNvSpPr>
            <p:nvPr/>
          </p:nvSpPr>
          <p:spPr bwMode="ltGray">
            <a:xfrm>
              <a:off x="0" y="4128"/>
              <a:ext cx="5760" cy="192"/>
            </a:xfrm>
            <a:prstGeom prst="rect">
              <a:avLst/>
            </a:prstGeom>
            <a:blipFill dpi="0" rotWithShape="0">
              <a:blip r:embed="rId2" cstate="print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79" name="Line 7"/>
            <p:cNvSpPr>
              <a:spLocks noChangeShapeType="1"/>
            </p:cNvSpPr>
            <p:nvPr/>
          </p:nvSpPr>
          <p:spPr bwMode="ltGray">
            <a:xfrm>
              <a:off x="0" y="4128"/>
              <a:ext cx="5760" cy="1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ltGray">
            <a:xfrm>
              <a:off x="384" y="1584"/>
              <a:ext cx="5376" cy="432"/>
            </a:xfrm>
            <a:prstGeom prst="rect">
              <a:avLst/>
            </a:prstGeom>
            <a:solidFill>
              <a:schemeClr val="hlink">
                <a:alpha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3081" name="Rectangle 9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191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>
                <a:solidFill>
                  <a:srgbClr val="003300"/>
                </a:solidFill>
              </a:defRPr>
            </a:lvl1pPr>
          </a:lstStyle>
          <a:p>
            <a:fld id="{E39EFC88-2693-4A90-A6DE-56884D36645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solidFill>
                  <a:srgbClr val="003300"/>
                </a:solidFill>
              </a:defRPr>
            </a:lvl1pPr>
          </a:lstStyle>
          <a:p>
            <a:endParaRPr lang="cs-CZ"/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>
                <a:solidFill>
                  <a:srgbClr val="003300"/>
                </a:solidFill>
              </a:defRPr>
            </a:lvl1pPr>
          </a:lstStyle>
          <a:p>
            <a:fld id="{727744EF-3573-4810-AF3B-E737DB0B2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9EFC88-2693-4A90-A6DE-56884D36645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744EF-3573-4810-AF3B-E737DB0B2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9EFC88-2693-4A90-A6DE-56884D36645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744EF-3573-4810-AF3B-E737DB0B2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849438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49438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9EFC88-2693-4A90-A6DE-56884D36645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744EF-3573-4810-AF3B-E737DB0B2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9EFC88-2693-4A90-A6DE-56884D36645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744EF-3573-4810-AF3B-E737DB0B2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9EFC88-2693-4A90-A6DE-56884D36645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744EF-3573-4810-AF3B-E737DB0B2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9EFC88-2693-4A90-A6DE-56884D36645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744EF-3573-4810-AF3B-E737DB0B2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9EFC88-2693-4A90-A6DE-56884D36645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744EF-3573-4810-AF3B-E737DB0B2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9EFC88-2693-4A90-A6DE-56884D36645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744EF-3573-4810-AF3B-E737DB0B2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9EFC88-2693-4A90-A6DE-56884D36645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744EF-3573-4810-AF3B-E737DB0B2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304800"/>
            <a:ext cx="1943100" cy="5659438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304800"/>
            <a:ext cx="5676900" cy="5659438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9EFC88-2693-4A90-A6DE-56884D36645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744EF-3573-4810-AF3B-E737DB0B2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2"/>
          <p:cNvSpPr>
            <a:spLocks noChangeShapeType="1"/>
          </p:cNvSpPr>
          <p:nvPr/>
        </p:nvSpPr>
        <p:spPr bwMode="auto">
          <a:xfrm>
            <a:off x="0" y="1524000"/>
            <a:ext cx="9144000" cy="1588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6400800"/>
            <a:ext cx="9144000" cy="1524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folHlink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52" name="Rectangle 4" descr="mutegras"/>
          <p:cNvSpPr>
            <a:spLocks noChangeArrowheads="1"/>
          </p:cNvSpPr>
          <p:nvPr/>
        </p:nvSpPr>
        <p:spPr bwMode="ltGray">
          <a:xfrm>
            <a:off x="0" y="0"/>
            <a:ext cx="9144000" cy="1524000"/>
          </a:xfrm>
          <a:prstGeom prst="rect">
            <a:avLst/>
          </a:prstGeom>
          <a:blipFill dpi="0" rotWithShape="0">
            <a:blip r:embed="rId1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53" name="Rectangle 5" descr="mutegras"/>
          <p:cNvSpPr>
            <a:spLocks noChangeArrowheads="1"/>
          </p:cNvSpPr>
          <p:nvPr/>
        </p:nvSpPr>
        <p:spPr bwMode="ltGray">
          <a:xfrm>
            <a:off x="0" y="6553200"/>
            <a:ext cx="9144000" cy="304800"/>
          </a:xfrm>
          <a:prstGeom prst="rect">
            <a:avLst/>
          </a:prstGeom>
          <a:blipFill dpi="0" rotWithShape="0">
            <a:blip r:embed="rId1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0" y="6553200"/>
            <a:ext cx="9144000" cy="1588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609600" y="533400"/>
            <a:ext cx="8534400" cy="685800"/>
          </a:xfrm>
          <a:prstGeom prst="rect">
            <a:avLst/>
          </a:prstGeom>
          <a:solidFill>
            <a:schemeClr val="hlink">
              <a:alpha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48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nadpisu předlohy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49438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textu předlohy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89675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400"/>
            </a:lvl1pPr>
          </a:lstStyle>
          <a:p>
            <a:fld id="{E39EFC88-2693-4A90-A6DE-56884D36645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89675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50000"/>
              </a:spcBef>
              <a:defRPr sz="1400"/>
            </a:lvl1pPr>
          </a:lstStyle>
          <a:p>
            <a:endParaRPr lang="cs-CZ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89675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400"/>
            </a:lvl1pPr>
          </a:lstStyle>
          <a:p>
            <a:fld id="{727744EF-3573-4810-AF3B-E737DB0B2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nPU2UWvOwh4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jf46A0C3KZU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Na6piObEzws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thebigfoto.com/smetana-vltava-die-moldau" TargetMode="External"/><Relationship Id="rId2" Type="http://schemas.openxmlformats.org/officeDocument/2006/relationships/hyperlink" Target="http://www.jihoceskedivadlo.cz/archiv/porad/622-prodana-nevest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myownhorizons.com/2012/08/15/vysehrad-pragues-other-castle/" TargetMode="External"/><Relationship Id="rId4" Type="http://schemas.openxmlformats.org/officeDocument/2006/relationships/hyperlink" Target="http://62.168.39.166/paichl/cestopisy/jirka/page_13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Číslo materiálu: </a:t>
            </a:r>
            <a:r>
              <a:rPr lang="cs-CZ" dirty="0"/>
              <a:t>VY 32 INOVACE </a:t>
            </a:r>
            <a:r>
              <a:rPr lang="cs-CZ" dirty="0" smtClean="0"/>
              <a:t>26/14</a:t>
            </a: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 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Název materiálu: </a:t>
            </a:r>
            <a:r>
              <a:rPr lang="cs-CZ" dirty="0" smtClean="0"/>
              <a:t>Bedřich Smetana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b="1" dirty="0"/>
              <a:t>Zpracoval:</a:t>
            </a:r>
            <a:r>
              <a:rPr lang="cs-CZ" dirty="0"/>
              <a:t> 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4772025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5473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sz="1050" b="1" u="sng" dirty="0"/>
              <a:t>ANOTACE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dirty="0" err="1"/>
              <a:t>Škola</a:t>
            </a:r>
            <a:r>
              <a:rPr lang="cs-CZ" sz="1050" dirty="0" err="1"/>
              <a:t>:Základní</a:t>
            </a:r>
            <a:r>
              <a:rPr lang="cs-CZ" sz="1050" dirty="0"/>
              <a:t> škola Brno, Jana Babáka 1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dirty="0"/>
              <a:t>Vypracoval: </a:t>
            </a:r>
            <a:r>
              <a:rPr lang="cs-CZ" sz="1050" dirty="0"/>
              <a:t>Mgr. Bc. </a:t>
            </a:r>
            <a:r>
              <a:rPr lang="cs-CZ" sz="1050" dirty="0" err="1"/>
              <a:t>BcA</a:t>
            </a:r>
            <a:r>
              <a:rPr lang="cs-CZ" sz="1050" dirty="0"/>
              <a:t>. Michal Jančík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dirty="0"/>
              <a:t>Období vzniku materiálu: </a:t>
            </a:r>
            <a:r>
              <a:rPr lang="cs-CZ" sz="1050" dirty="0"/>
              <a:t>školní rok 2011/2012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dirty="0"/>
              <a:t>Číslo materiálu:</a:t>
            </a:r>
            <a:r>
              <a:rPr lang="cs-CZ" sz="1050" dirty="0"/>
              <a:t> VY 32 INOVACE </a:t>
            </a:r>
            <a:r>
              <a:rPr lang="cs-CZ" sz="1050" dirty="0" smtClean="0"/>
              <a:t>26/14</a:t>
            </a:r>
            <a:endParaRPr lang="cs-CZ" sz="1050" dirty="0"/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dirty="0"/>
              <a:t>Vzdělávací oblast:</a:t>
            </a:r>
            <a:r>
              <a:rPr lang="cs-CZ" sz="1050" dirty="0"/>
              <a:t> Umění a kultura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dirty="0"/>
              <a:t>Předmět: </a:t>
            </a:r>
            <a:r>
              <a:rPr lang="cs-CZ" sz="1050" dirty="0"/>
              <a:t>Hudební výchova</a:t>
            </a:r>
          </a:p>
          <a:p>
            <a:pPr>
              <a:lnSpc>
                <a:spcPct val="120000"/>
              </a:lnSpc>
            </a:pPr>
            <a:r>
              <a:rPr lang="cs-CZ" sz="1050" b="1" dirty="0"/>
              <a:t>Ročník: IX</a:t>
            </a:r>
            <a:r>
              <a:rPr lang="cs-CZ" sz="1050" dirty="0"/>
              <a:t>. </a:t>
            </a:r>
            <a:r>
              <a:rPr lang="cs-CZ" sz="1050"/>
              <a:t>ročník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smtClean="0"/>
              <a:t>Klíčová </a:t>
            </a:r>
            <a:r>
              <a:rPr lang="cs-CZ" sz="1050" b="1" dirty="0"/>
              <a:t>slova: </a:t>
            </a:r>
            <a:r>
              <a:rPr lang="cs-CZ" sz="1050" dirty="0" smtClean="0"/>
              <a:t>romantismu</a:t>
            </a:r>
            <a:r>
              <a:rPr lang="cs-CZ" sz="1050" b="1" dirty="0" smtClean="0"/>
              <a:t>s</a:t>
            </a:r>
            <a:r>
              <a:rPr lang="cs-CZ" sz="1050" dirty="0" smtClean="0"/>
              <a:t>-hudba-Bedřich Smetana</a:t>
            </a:r>
            <a:endParaRPr lang="cs-CZ" sz="1050" dirty="0"/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dirty="0"/>
              <a:t>Předpokládané cíle vedoucí ke klíčovým kompetencím: </a:t>
            </a:r>
            <a:r>
              <a:rPr lang="cs-CZ" sz="1050" dirty="0"/>
              <a:t>charakterizuje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sz="1050" dirty="0"/>
              <a:t>      hudbu </a:t>
            </a:r>
            <a:r>
              <a:rPr lang="cs-CZ" sz="1050" dirty="0" smtClean="0"/>
              <a:t>Bedřicha Smetany, </a:t>
            </a:r>
            <a:r>
              <a:rPr lang="cs-CZ" sz="1050" dirty="0"/>
              <a:t>stručně hovoří o životě skladatele, zařazuje poznatky do širších souvislostí 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dirty="0"/>
              <a:t>Použité výukové metody: </a:t>
            </a:r>
            <a:r>
              <a:rPr lang="cs-CZ" sz="1050" dirty="0"/>
              <a:t>frontální výuka, skupinová práce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dirty="0"/>
              <a:t>Předpokládané pomůcky: </a:t>
            </a:r>
            <a:r>
              <a:rPr lang="cs-CZ" sz="1050" dirty="0"/>
              <a:t>notebook, interaktivní tabule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dirty="0"/>
              <a:t>Popis prezentace materiálu: </a:t>
            </a:r>
            <a:r>
              <a:rPr lang="cs-CZ" sz="1050" dirty="0"/>
              <a:t>Prezentace </a:t>
            </a:r>
            <a:r>
              <a:rPr lang="cs-CZ" sz="1050" dirty="0" err="1"/>
              <a:t>Power</a:t>
            </a:r>
            <a:r>
              <a:rPr lang="cs-CZ" sz="1050" dirty="0"/>
              <a:t> Point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dirty="0"/>
              <a:t>Způsob hodnocení: </a:t>
            </a:r>
            <a:r>
              <a:rPr lang="cs-CZ" sz="1050" dirty="0"/>
              <a:t>ústní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050" b="1" dirty="0"/>
              <a:t>Bibliografie:</a:t>
            </a:r>
            <a:r>
              <a:rPr lang="cs-CZ" sz="1050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6057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Bedřich Smetana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852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Smetan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332656"/>
            <a:ext cx="4870272" cy="6354686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Několik poznámek o životě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Významný český skladatel</a:t>
            </a:r>
          </a:p>
          <a:p>
            <a:r>
              <a:rPr lang="cs-CZ" dirty="0" smtClean="0"/>
              <a:t>1824 Litomyšl – 1884 Praha</a:t>
            </a:r>
          </a:p>
          <a:p>
            <a:r>
              <a:rPr lang="cs-CZ" dirty="0" smtClean="0"/>
              <a:t>Pocházel z rodiny sládka, předpokládalo se, že otcovo povolání zdědí</a:t>
            </a:r>
          </a:p>
          <a:p>
            <a:r>
              <a:rPr lang="cs-CZ" dirty="0" smtClean="0"/>
              <a:t>Od mala se učil hře na housle a klavír</a:t>
            </a:r>
          </a:p>
          <a:p>
            <a:r>
              <a:rPr lang="cs-CZ" dirty="0" smtClean="0"/>
              <a:t>Od útlého dětství se pokoušel o své první hudební kompozice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944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4407446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Studoval gymnázium v Jindřichově Hradci, ale ve druhém ročníku mu v pololetí vycházely samé nedostatečné (v důsledku nemoci)</a:t>
            </a:r>
          </a:p>
          <a:p>
            <a:r>
              <a:rPr lang="cs-CZ" dirty="0" smtClean="0"/>
              <a:t>Přestoupil na gymnázium do Jihlavy, dále do Německého (Havlíčkova) Brodu, Prahy a nakonec do Plzně</a:t>
            </a:r>
          </a:p>
          <a:p>
            <a:r>
              <a:rPr lang="cs-CZ" dirty="0" smtClean="0"/>
              <a:t>Zde se zamiloval do sestřenice Aloisie, které věnoval </a:t>
            </a:r>
            <a:r>
              <a:rPr lang="cs-CZ" dirty="0" err="1" smtClean="0"/>
              <a:t>Louisinu</a:t>
            </a:r>
            <a:r>
              <a:rPr lang="cs-CZ" dirty="0" smtClean="0"/>
              <a:t> polku – první zcela dochovaná skladba</a:t>
            </a:r>
          </a:p>
          <a:p>
            <a:pPr marL="0" indent="0">
              <a:buNone/>
            </a:pPr>
            <a:r>
              <a:rPr lang="cs-CZ" sz="2600" dirty="0" smtClean="0">
                <a:hlinkClick r:id="rId2"/>
              </a:rPr>
              <a:t>http://www.youtube.com/watch?v=nPU2UWvOwh4</a:t>
            </a:r>
            <a:endParaRPr lang="cs-CZ" sz="2600" dirty="0" smtClean="0"/>
          </a:p>
          <a:p>
            <a:pPr marL="0" indent="0">
              <a:buNone/>
            </a:pP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xmlns="" val="334215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Po plzeňském pobytu odchází Smetana           do Prahy, kde se postupně stává známým    mezi vlivnými lidmi</a:t>
            </a:r>
          </a:p>
          <a:p>
            <a:r>
              <a:rPr lang="cs-CZ" dirty="0" smtClean="0"/>
              <a:t>Chtěl se stát klavírním virtuózem, ale jeho koncerty končily fiaskem</a:t>
            </a:r>
          </a:p>
          <a:p>
            <a:r>
              <a:rPr lang="cs-CZ" dirty="0" smtClean="0"/>
              <a:t>V roce 1848 založil v Praze hudební školu,      o rok později se oženil s Kateřinou Kolářovou</a:t>
            </a:r>
          </a:p>
          <a:p>
            <a:r>
              <a:rPr lang="cs-CZ" dirty="0" smtClean="0"/>
              <a:t>Měli 4 dcery: Bedřišku, Kateřinu, Žofii, Gabrielu, bohužel tři zemřely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2306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Léta 1856 – 1861 tráví  Smetana s rodinou čas ve Švédském Göteborgu, kde si vydělává jako dirigent, klavírista a učitel hudby</a:t>
            </a:r>
          </a:p>
          <a:p>
            <a:r>
              <a:rPr lang="cs-CZ" dirty="0" smtClean="0"/>
              <a:t>Bohužel drsné klimatické podmínky nesvědčily jeho ženě Kateřině, která              při návratu do Čech umírá</a:t>
            </a:r>
          </a:p>
          <a:p>
            <a:r>
              <a:rPr lang="cs-CZ" dirty="0" smtClean="0"/>
              <a:t>Po návratu do Prahy se aktivně zapojuje        do hudebního života, jeho velkou touhou        je proslavit se nejen v Praze, ale i v Evropě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050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Stává se kapelníkem Prozatímního divadla (prvního profesionálního divadla v Čechách), pod jeho taktovkou hrál nějaký čas na violu     i A. Dvořák</a:t>
            </a:r>
          </a:p>
          <a:p>
            <a:r>
              <a:rPr lang="cs-CZ" dirty="0" smtClean="0"/>
              <a:t>Od roku 1870 se začíná zhoršovat Smetanův zdravotní stav, v roce 1874 zcela ohluchl</a:t>
            </a:r>
          </a:p>
          <a:p>
            <a:r>
              <a:rPr lang="cs-CZ" dirty="0" smtClean="0"/>
              <a:t>kvůli hluchotě se Smetana musel vzdát mnoha svých hudebních činností – o to víc se věnuje komponování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253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8964488" cy="4042792"/>
          </a:xfrm>
        </p:spPr>
        <p:txBody>
          <a:bodyPr/>
          <a:lstStyle/>
          <a:p>
            <a:r>
              <a:rPr lang="cs-CZ" sz="3600" dirty="0" smtClean="0"/>
              <a:t>V uchu mu neustále zněl vysoký tón e</a:t>
            </a:r>
            <a:r>
              <a:rPr lang="cs-CZ" sz="1800" dirty="0" smtClean="0"/>
              <a:t>3</a:t>
            </a:r>
          </a:p>
          <a:p>
            <a:endParaRPr lang="cs-CZ" sz="1800" dirty="0" smtClean="0"/>
          </a:p>
          <a:p>
            <a:r>
              <a:rPr lang="cs-CZ" sz="3600" dirty="0" smtClean="0"/>
              <a:t>V posledních 10ti letech napsal mnoho svých významných skladeb</a:t>
            </a:r>
          </a:p>
          <a:p>
            <a:endParaRPr lang="cs-CZ" sz="3600" dirty="0" smtClean="0"/>
          </a:p>
          <a:p>
            <a:r>
              <a:rPr lang="cs-CZ" sz="3600" dirty="0" smtClean="0"/>
              <a:t>Jeho nemoc se projevila i v oblasti psychiky: trpěl halucinacemi, ztratil postupně schopnost číst, mluvit a vybavovat si jména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98809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Bedřich Smetana je známý jako skladatel oper, symfonických básní, skladeb           pro klavír a komorní tělesa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7707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Opery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492896"/>
            <a:ext cx="7772400" cy="4531890"/>
          </a:xfrm>
        </p:spPr>
        <p:txBody>
          <a:bodyPr>
            <a:normAutofit/>
          </a:bodyPr>
          <a:lstStyle/>
          <a:p>
            <a:r>
              <a:rPr lang="cs-CZ" dirty="0" smtClean="0"/>
              <a:t>Opery tvoří významnou část Smetanovy tvorby</a:t>
            </a:r>
          </a:p>
          <a:p>
            <a:r>
              <a:rPr lang="cs-CZ" dirty="0" smtClean="0"/>
              <a:t>Složil jich 8, devátá zůstala nedokončena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9860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49438"/>
            <a:ext cx="7772400" cy="3451770"/>
          </a:xfrm>
        </p:spPr>
        <p:txBody>
          <a:bodyPr numCol="2"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Braniboři                v Čechách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Prodaná nevěsta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Dalibor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Libuše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Dvě vdovy</a:t>
            </a:r>
          </a:p>
          <a:p>
            <a:pPr marL="514350" indent="-514350">
              <a:buFont typeface="+mj-lt"/>
              <a:buAutoNum type="arabicPeriod" startAt="6"/>
            </a:pPr>
            <a:endParaRPr lang="cs-CZ" dirty="0" smtClean="0"/>
          </a:p>
          <a:p>
            <a:pPr marL="514350" indent="-514350">
              <a:buFont typeface="+mj-lt"/>
              <a:buAutoNum type="arabicPeriod" startAt="6"/>
            </a:pPr>
            <a:r>
              <a:rPr lang="cs-CZ" dirty="0" smtClean="0"/>
              <a:t>Hubička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cs-CZ" dirty="0" smtClean="0"/>
              <a:t>Tajemství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cs-CZ" dirty="0" smtClean="0"/>
              <a:t>Čertova stěna</a:t>
            </a:r>
          </a:p>
          <a:p>
            <a:pPr marL="514350" indent="-514350">
              <a:buFont typeface="+mj-lt"/>
              <a:buAutoNum type="arabicPeriod" startAt="6"/>
            </a:pPr>
            <a:r>
              <a:rPr lang="cs-CZ" dirty="0" smtClean="0"/>
              <a:t>Viola (nedokončená)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373216"/>
            <a:ext cx="784887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BRA  </a:t>
            </a:r>
            <a:r>
              <a:rPr lang="cs-CZ" sz="4400" dirty="0" smtClean="0">
                <a:solidFill>
                  <a:srgbClr val="FF0000"/>
                </a:solidFill>
              </a:rPr>
              <a:t>PRO</a:t>
            </a:r>
            <a:r>
              <a:rPr lang="cs-CZ" sz="4400" dirty="0" smtClean="0">
                <a:solidFill>
                  <a:srgbClr val="FFC000"/>
                </a:solidFill>
              </a:rPr>
              <a:t>DA</a:t>
            </a:r>
            <a:r>
              <a:rPr lang="cs-CZ" sz="4400" dirty="0" smtClean="0">
                <a:solidFill>
                  <a:schemeClr val="accent6">
                    <a:lumMod val="75000"/>
                  </a:schemeClr>
                </a:solidFill>
              </a:rPr>
              <a:t>LI</a:t>
            </a:r>
            <a:r>
              <a:rPr lang="cs-CZ" sz="4400" dirty="0" smtClean="0"/>
              <a:t> </a:t>
            </a:r>
            <a:r>
              <a:rPr lang="cs-CZ" sz="4400" dirty="0" smtClean="0">
                <a:solidFill>
                  <a:srgbClr val="0070C0"/>
                </a:solidFill>
              </a:rPr>
              <a:t>DVĚ</a:t>
            </a:r>
            <a:r>
              <a:rPr lang="cs-CZ" sz="4400" dirty="0" smtClean="0"/>
              <a:t> </a:t>
            </a:r>
            <a:r>
              <a:rPr lang="cs-CZ" sz="4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HU</a:t>
            </a:r>
            <a:r>
              <a:rPr lang="cs-CZ" sz="4400" dirty="0" smtClean="0">
                <a:solidFill>
                  <a:schemeClr val="accent4">
                    <a:lumMod val="50000"/>
                  </a:schemeClr>
                </a:solidFill>
              </a:rPr>
              <a:t>TA</a:t>
            </a:r>
            <a:r>
              <a:rPr lang="cs-CZ" sz="4400" dirty="0" smtClean="0">
                <a:solidFill>
                  <a:schemeClr val="accent2">
                    <a:lumMod val="75000"/>
                  </a:schemeClr>
                </a:solidFill>
              </a:rPr>
              <a:t>ČE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 nich nejvýznamnější a </a:t>
            </a:r>
            <a:r>
              <a:rPr lang="cs-CZ" dirty="0" err="1" smtClean="0"/>
              <a:t>nejznámnější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Libuše</a:t>
            </a:r>
          </a:p>
          <a:p>
            <a:pPr lvl="1"/>
            <a:r>
              <a:rPr lang="cs-CZ" dirty="0" smtClean="0"/>
              <a:t>Libreto zpracovává pověst o Libuši</a:t>
            </a:r>
          </a:p>
          <a:p>
            <a:pPr lvl="1"/>
            <a:r>
              <a:rPr lang="cs-CZ" dirty="0" smtClean="0"/>
              <a:t>V předehře zaznívají fanfáry, které se později osamostatnily a jsou známé také jako „prezidentské fanfáry“</a:t>
            </a:r>
          </a:p>
          <a:p>
            <a:pPr marL="457200" lvl="1" indent="0">
              <a:buNone/>
            </a:pPr>
            <a:r>
              <a:rPr lang="cs-CZ" dirty="0" smtClean="0"/>
              <a:t>   </a:t>
            </a:r>
            <a:r>
              <a:rPr lang="cs-CZ" sz="2000" dirty="0" smtClean="0">
                <a:hlinkClick r:id="rId2"/>
              </a:rPr>
              <a:t>http://www.youtube.com/watch?v=jf46A0C3KZU</a:t>
            </a:r>
            <a:endParaRPr lang="cs-CZ" sz="2000" dirty="0" smtClean="0"/>
          </a:p>
          <a:p>
            <a:pPr lvl="1"/>
            <a:r>
              <a:rPr lang="cs-CZ" dirty="0" smtClean="0"/>
              <a:t>Byla uvedena při prvním i druhém otevření Národního divadla (1881, 1883)</a:t>
            </a:r>
            <a:endParaRPr lang="cs-CZ" sz="3200" dirty="0" smtClean="0"/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7848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8640960" cy="4335438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Prodaná nevěsta</a:t>
            </a:r>
          </a:p>
          <a:p>
            <a:pPr lvl="1"/>
            <a:r>
              <a:rPr lang="cs-CZ" sz="3000" dirty="0" smtClean="0"/>
              <a:t>Námět z českého venkova: Mařenka je zaslíbena prostému, ale bohatému Vaškovi, kterého nechce, protože má ráda Jeníka – nakonec vše dobře skončí</a:t>
            </a:r>
          </a:p>
          <a:p>
            <a:pPr lvl="1"/>
            <a:r>
              <a:rPr lang="cs-CZ" sz="3000" dirty="0" smtClean="0"/>
              <a:t>Díky prostředí českého venkova a hudbě </a:t>
            </a:r>
            <a:r>
              <a:rPr lang="cs-CZ" sz="3000" dirty="0" smtClean="0"/>
              <a:t>B</a:t>
            </a:r>
            <a:r>
              <a:rPr lang="cs-CZ" sz="3000" dirty="0" smtClean="0"/>
              <a:t>. Smetany je považována za ryze českou operu</a:t>
            </a:r>
          </a:p>
          <a:p>
            <a:pPr lvl="1"/>
            <a:r>
              <a:rPr lang="cs-CZ" sz="3000" dirty="0" smtClean="0"/>
              <a:t>Nejslavnější melodie – sbor </a:t>
            </a:r>
          </a:p>
          <a:p>
            <a:pPr lvl="1">
              <a:buNone/>
            </a:pPr>
            <a:r>
              <a:rPr lang="cs-CZ" dirty="0" smtClean="0"/>
              <a:t>				</a:t>
            </a:r>
            <a:r>
              <a:rPr lang="cs-CZ" b="1" i="1" dirty="0" smtClean="0"/>
              <a:t>Proč bychom se netěšili</a:t>
            </a:r>
          </a:p>
          <a:p>
            <a:pPr marL="457200" lvl="1" indent="0">
              <a:buNone/>
            </a:pPr>
            <a:r>
              <a:rPr lang="cs-CZ" sz="2000" dirty="0" smtClean="0">
                <a:hlinkClick r:id="rId2"/>
              </a:rPr>
              <a:t>http://www.youtube.com/watch?v=Na6piObEzws</a:t>
            </a:r>
            <a:endParaRPr lang="cs-CZ" sz="2000" dirty="0" smtClean="0"/>
          </a:p>
          <a:p>
            <a:pPr marL="457200" lvl="1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42701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Prodaná nevěsta</a:t>
            </a:r>
            <a:endParaRPr lang="cs-CZ" dirty="0"/>
          </a:p>
        </p:txBody>
      </p:sp>
      <p:pic>
        <p:nvPicPr>
          <p:cNvPr id="4" name="Zástupný symbol pro obsah 3" descr="prodankaSmetan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4464496" cy="4464496"/>
          </a:xfrm>
        </p:spPr>
      </p:pic>
      <p:pic>
        <p:nvPicPr>
          <p:cNvPr id="5" name="Obrázek 4" descr="prodankaSmetan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484784"/>
            <a:ext cx="4499992" cy="449999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>
                <a:solidFill>
                  <a:srgbClr val="FFFF00"/>
                </a:solidFill>
              </a:rPr>
              <a:t>Má vlast</a:t>
            </a:r>
            <a:endParaRPr lang="cs-CZ" sz="48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Cyklus symfonických básní</a:t>
            </a:r>
          </a:p>
          <a:p>
            <a:endParaRPr lang="cs-CZ" sz="2800" dirty="0" smtClean="0"/>
          </a:p>
          <a:p>
            <a:r>
              <a:rPr lang="cs-CZ" sz="2800" dirty="0" smtClean="0"/>
              <a:t>Symfonická báseň = skladba pro symfonický orchestr, kterou se skladatel snaží hudbou vystihnout obsah, který je vyjádřený v názvu</a:t>
            </a:r>
          </a:p>
          <a:p>
            <a:endParaRPr lang="cs-CZ" sz="2800" dirty="0" smtClean="0"/>
          </a:p>
          <a:p>
            <a:r>
              <a:rPr lang="cs-CZ" sz="2800" dirty="0" smtClean="0"/>
              <a:t>V Mé vlasti Smetana hudbou líčí krásy české přírody a připomíná české báje a pověsti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05921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Má vlast obsahuje 6 částí: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Vyšehrad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Vltava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Šárka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 českých luhů a hájů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Tábor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Blaník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5327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Vyšehrad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Celou skladbu otevírá harfa (stala se znělkou Českého rozhlasu 3 Vltava)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sz="2800" dirty="0" smtClean="0"/>
              <a:t>B</a:t>
            </a:r>
            <a:r>
              <a:rPr lang="cs-CZ" sz="2800" dirty="0" smtClean="0"/>
              <a:t>. Smetana </a:t>
            </a:r>
            <a:r>
              <a:rPr lang="cs-CZ" sz="2800" dirty="0" smtClean="0"/>
              <a:t>sám vystihl děj skladby takto:</a:t>
            </a:r>
          </a:p>
          <a:p>
            <a:pPr marL="0" indent="0">
              <a:buNone/>
            </a:pPr>
            <a:r>
              <a:rPr lang="cs-CZ" i="1" dirty="0" smtClean="0"/>
              <a:t>„Harfy </a:t>
            </a:r>
            <a:r>
              <a:rPr lang="cs-CZ" i="1" dirty="0"/>
              <a:t>věštců začnou; zpěv věštců o dějích </a:t>
            </a:r>
            <a:r>
              <a:rPr lang="cs-CZ" i="1" dirty="0" smtClean="0"/>
              <a:t>  na </a:t>
            </a:r>
            <a:r>
              <a:rPr lang="cs-CZ" i="1" dirty="0"/>
              <a:t>Vyšehradě o slávě, lesku, turnajích, bojích až konečné úpadku a zříceninách</a:t>
            </a:r>
            <a:r>
              <a:rPr lang="cs-CZ" i="1" dirty="0" smtClean="0"/>
              <a:t>.“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2294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 descr="vysehrad-from-rive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247956" cy="6165304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Líčí tok Vltavy od prvních pramínků až po vlévání do Labe</a:t>
            </a:r>
          </a:p>
          <a:p>
            <a:pPr marL="0" indent="0">
              <a:buNone/>
            </a:pPr>
            <a:r>
              <a:rPr lang="cs-CZ" i="1" dirty="0"/>
              <a:t>„Skladba líčí běh </a:t>
            </a:r>
            <a:r>
              <a:rPr lang="cs-CZ" i="1" dirty="0" smtClean="0"/>
              <a:t>Vltavy, </a:t>
            </a:r>
            <a:r>
              <a:rPr lang="cs-CZ" i="1" dirty="0"/>
              <a:t>začínaje od prvních obou praménků, chladná a teplá Vltava, spojení obou potůčků do jednoho proudu; pak tok Vltavy v hájích a po lučinách, krajinami, kde zrovna se slaví veselé hody; při noční záři lůny rej rusalek; na blízkých skalách vypínají se pyšně hrady, zámky a zříceniny, Vltava víří v proudech Svatojánských; teče v širokém toku dále ku Praze. Vyšehrad se objeví, konečně mizí v dálce v majestátním toku svém v </a:t>
            </a:r>
            <a:r>
              <a:rPr lang="cs-CZ" dirty="0" smtClean="0"/>
              <a:t>Labi</a:t>
            </a:r>
            <a:r>
              <a:rPr lang="cs-CZ" i="1" dirty="0" smtClean="0"/>
              <a:t>.“ (B. Smetana)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8206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téma je snadno zapamatovatelné, protože připomíná písničku </a:t>
            </a:r>
          </a:p>
          <a:p>
            <a:pPr lvl="3">
              <a:buNone/>
            </a:pPr>
            <a:r>
              <a:rPr lang="cs-CZ" sz="2800" b="1" i="1" dirty="0" smtClean="0"/>
              <a:t>				</a:t>
            </a:r>
            <a:r>
              <a:rPr lang="cs-CZ" sz="3200" b="1" i="1" dirty="0" smtClean="0"/>
              <a:t>Kočka leze dírou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xmlns="" val="176149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Internetové odkazy: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u="sng" dirty="0" smtClean="0">
                <a:hlinkClick r:id="rId2"/>
              </a:rPr>
              <a:t>http://www.</a:t>
            </a:r>
            <a:r>
              <a:rPr lang="cs-CZ" sz="2800" u="sng" dirty="0" err="1" smtClean="0">
                <a:hlinkClick r:id="rId2"/>
              </a:rPr>
              <a:t>jihoceskedivadlo.cz</a:t>
            </a:r>
            <a:r>
              <a:rPr lang="cs-CZ" sz="2800" u="sng" dirty="0" smtClean="0">
                <a:hlinkClick r:id="rId2"/>
              </a:rPr>
              <a:t>/archiv/porad/622-</a:t>
            </a:r>
            <a:r>
              <a:rPr lang="cs-CZ" sz="2800" u="sng" dirty="0" err="1" smtClean="0">
                <a:hlinkClick r:id="rId2"/>
              </a:rPr>
              <a:t>prodana</a:t>
            </a:r>
            <a:r>
              <a:rPr lang="cs-CZ" sz="2800" u="sng" dirty="0" smtClean="0">
                <a:hlinkClick r:id="rId2"/>
              </a:rPr>
              <a:t>-</a:t>
            </a:r>
            <a:r>
              <a:rPr lang="cs-CZ" sz="2800" u="sng" dirty="0" err="1" smtClean="0">
                <a:hlinkClick r:id="rId2"/>
              </a:rPr>
              <a:t>nevesta</a:t>
            </a:r>
            <a:endParaRPr lang="cs-CZ" sz="2800" dirty="0" smtClean="0"/>
          </a:p>
          <a:p>
            <a:r>
              <a:rPr lang="cs-CZ" sz="2800" u="sng" dirty="0" smtClean="0">
                <a:hlinkClick r:id="rId3"/>
              </a:rPr>
              <a:t>http://thebigfoto.com/smetana-vltava-die-moldau</a:t>
            </a:r>
            <a:endParaRPr lang="cs-CZ" sz="2800" dirty="0" smtClean="0"/>
          </a:p>
          <a:p>
            <a:r>
              <a:rPr lang="cs-CZ" sz="2800" u="sng" dirty="0" smtClean="0">
                <a:hlinkClick r:id="rId4"/>
              </a:rPr>
              <a:t>http://62.168.39.166/</a:t>
            </a:r>
            <a:r>
              <a:rPr lang="cs-CZ" sz="2800" u="sng" dirty="0" err="1" smtClean="0">
                <a:hlinkClick r:id="rId4"/>
              </a:rPr>
              <a:t>paichl</a:t>
            </a:r>
            <a:r>
              <a:rPr lang="cs-CZ" sz="2800" u="sng" dirty="0" smtClean="0">
                <a:hlinkClick r:id="rId4"/>
              </a:rPr>
              <a:t>/cestopisy/</a:t>
            </a:r>
            <a:r>
              <a:rPr lang="cs-CZ" sz="2800" u="sng" dirty="0" err="1" smtClean="0">
                <a:hlinkClick r:id="rId4"/>
              </a:rPr>
              <a:t>jirka</a:t>
            </a:r>
            <a:r>
              <a:rPr lang="cs-CZ" sz="2800" u="sng" dirty="0" smtClean="0">
                <a:hlinkClick r:id="rId4"/>
              </a:rPr>
              <a:t>/</a:t>
            </a:r>
            <a:r>
              <a:rPr lang="cs-CZ" sz="2800" u="sng" dirty="0" err="1" smtClean="0">
                <a:hlinkClick r:id="rId4"/>
              </a:rPr>
              <a:t>page</a:t>
            </a:r>
            <a:r>
              <a:rPr lang="cs-CZ" sz="2800" u="sng" dirty="0" smtClean="0">
                <a:hlinkClick r:id="rId4"/>
              </a:rPr>
              <a:t>_13.htm</a:t>
            </a:r>
            <a:endParaRPr lang="cs-CZ" sz="2800" dirty="0" smtClean="0"/>
          </a:p>
          <a:p>
            <a:r>
              <a:rPr lang="cs-CZ" sz="2800" u="sng" dirty="0" smtClean="0">
                <a:hlinkClick r:id="rId5"/>
              </a:rPr>
              <a:t>http://myownhorizons.com/2012/08/15/vysehrad-pragues-other-castle/</a:t>
            </a:r>
            <a:endParaRPr lang="cs-CZ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19">
  <a:themeElements>
    <a:clrScheme name="Default Design 2">
      <a:dk1>
        <a:srgbClr val="003300"/>
      </a:dk1>
      <a:lt1>
        <a:srgbClr val="F1F7E9"/>
      </a:lt1>
      <a:dk2>
        <a:srgbClr val="FFFFFF"/>
      </a:dk2>
      <a:lt2>
        <a:srgbClr val="366B1B"/>
      </a:lt2>
      <a:accent1>
        <a:srgbClr val="8BAE6C"/>
      </a:accent1>
      <a:accent2>
        <a:srgbClr val="FF66FF"/>
      </a:accent2>
      <a:accent3>
        <a:srgbClr val="F7FAF2"/>
      </a:accent3>
      <a:accent4>
        <a:srgbClr val="002A00"/>
      </a:accent4>
      <a:accent5>
        <a:srgbClr val="C4D3BA"/>
      </a:accent5>
      <a:accent6>
        <a:srgbClr val="E75CE7"/>
      </a:accent6>
      <a:hlink>
        <a:srgbClr val="808000"/>
      </a:hlink>
      <a:folHlink>
        <a:srgbClr val="8DBA76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112208"/>
        </a:dk1>
        <a:lt1>
          <a:srgbClr val="FFFFFF"/>
        </a:lt1>
        <a:dk2>
          <a:srgbClr val="3D541E"/>
        </a:dk2>
        <a:lt2>
          <a:srgbClr val="FFFFFF"/>
        </a:lt2>
        <a:accent1>
          <a:srgbClr val="8BAE6C"/>
        </a:accent1>
        <a:accent2>
          <a:srgbClr val="FF66FF"/>
        </a:accent2>
        <a:accent3>
          <a:srgbClr val="AFB3AB"/>
        </a:accent3>
        <a:accent4>
          <a:srgbClr val="DADADA"/>
        </a:accent4>
        <a:accent5>
          <a:srgbClr val="C4D3BA"/>
        </a:accent5>
        <a:accent6>
          <a:srgbClr val="E75CE7"/>
        </a:accent6>
        <a:hlink>
          <a:srgbClr val="808000"/>
        </a:hlink>
        <a:folHlink>
          <a:srgbClr val="162B0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3300"/>
        </a:dk1>
        <a:lt1>
          <a:srgbClr val="F1F7E9"/>
        </a:lt1>
        <a:dk2>
          <a:srgbClr val="FFFFFF"/>
        </a:dk2>
        <a:lt2>
          <a:srgbClr val="366B1B"/>
        </a:lt2>
        <a:accent1>
          <a:srgbClr val="8BAE6C"/>
        </a:accent1>
        <a:accent2>
          <a:srgbClr val="FF66FF"/>
        </a:accent2>
        <a:accent3>
          <a:srgbClr val="F7FAF2"/>
        </a:accent3>
        <a:accent4>
          <a:srgbClr val="002A00"/>
        </a:accent4>
        <a:accent5>
          <a:srgbClr val="C4D3BA"/>
        </a:accent5>
        <a:accent6>
          <a:srgbClr val="E75CE7"/>
        </a:accent6>
        <a:hlink>
          <a:srgbClr val="808000"/>
        </a:hlink>
        <a:folHlink>
          <a:srgbClr val="8DBA7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Motiv19</Template>
  <TotalTime>309</TotalTime>
  <Words>728</Words>
  <Application>Microsoft Office PowerPoint</Application>
  <PresentationFormat>Předvádění na obrazovce (4:3)</PresentationFormat>
  <Paragraphs>106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Motiv19</vt:lpstr>
      <vt:lpstr>Snímek 1</vt:lpstr>
      <vt:lpstr>Snímek 2</vt:lpstr>
      <vt:lpstr>Bedřich Smetana</vt:lpstr>
      <vt:lpstr>Snímek 4</vt:lpstr>
      <vt:lpstr>Několik poznámek o životě</vt:lpstr>
      <vt:lpstr>Snímek 6</vt:lpstr>
      <vt:lpstr>Snímek 7</vt:lpstr>
      <vt:lpstr>Snímek 8</vt:lpstr>
      <vt:lpstr>Snímek 9</vt:lpstr>
      <vt:lpstr>Snímek 10</vt:lpstr>
      <vt:lpstr>Dílo</vt:lpstr>
      <vt:lpstr>Opery</vt:lpstr>
      <vt:lpstr>Snímek 13</vt:lpstr>
      <vt:lpstr>Z nich nejvýznamnější a nejznámnější</vt:lpstr>
      <vt:lpstr>Snímek 15</vt:lpstr>
      <vt:lpstr>Prodaná nevěsta</vt:lpstr>
      <vt:lpstr>Má vlast</vt:lpstr>
      <vt:lpstr>Snímek 18</vt:lpstr>
      <vt:lpstr>Vyšehrad</vt:lpstr>
      <vt:lpstr>Snímek 20</vt:lpstr>
      <vt:lpstr>Vltava</vt:lpstr>
      <vt:lpstr>Snímek 22</vt:lpstr>
      <vt:lpstr>Internetové odkazy: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Bedřich Smetana</dc:title>
  <dc:creator>0JXR</dc:creator>
  <cp:lastModifiedBy>Dum</cp:lastModifiedBy>
  <cp:revision>25</cp:revision>
  <dcterms:created xsi:type="dcterms:W3CDTF">2012-12-15T11:30:18Z</dcterms:created>
  <dcterms:modified xsi:type="dcterms:W3CDTF">2013-06-18T06:08:38Z</dcterms:modified>
</cp:coreProperties>
</file>