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3" r:id="rId2"/>
    <p:sldId id="274" r:id="rId3"/>
    <p:sldId id="256" r:id="rId4"/>
    <p:sldId id="269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70" r:id="rId16"/>
    <p:sldId id="271" r:id="rId17"/>
    <p:sldId id="267" r:id="rId18"/>
    <p:sldId id="268" r:id="rId19"/>
    <p:sldId id="272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29980AE5-07DE-44F0-8A96-F9381997ADAE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DBCCECE2-F736-4CDB-9B00-71E64C50F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29980AE5-07DE-44F0-8A96-F9381997ADAE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CECE2-F736-4CDB-9B00-71E64C50F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29980AE5-07DE-44F0-8A96-F9381997ADAE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DBCCECE2-F736-4CDB-9B00-71E64C50FD0D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29980AE5-07DE-44F0-8A96-F9381997ADAE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DBCCECE2-F736-4CDB-9B00-71E64C50F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29980AE5-07DE-44F0-8A96-F9381997ADAE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DBCCECE2-F736-4CDB-9B00-71E64C50F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80AE5-07DE-44F0-8A96-F9381997ADAE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CECE2-F736-4CDB-9B00-71E64C50F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29980AE5-07DE-44F0-8A96-F9381997ADAE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DBCCECE2-F736-4CDB-9B00-71E64C50F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29980AE5-07DE-44F0-8A96-F9381997ADAE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DBCCECE2-F736-4CDB-9B00-71E64C50F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29980AE5-07DE-44F0-8A96-F9381997ADAE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DBCCECE2-F736-4CDB-9B00-71E64C50F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80AE5-07DE-44F0-8A96-F9381997ADAE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CECE2-F736-4CDB-9B00-71E64C50F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80AE5-07DE-44F0-8A96-F9381997ADAE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CECE2-F736-4CDB-9B00-71E64C50F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29980AE5-07DE-44F0-8A96-F9381997ADAE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DBCCECE2-F736-4CDB-9B00-71E64C50F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S5sB4B2lCaQ" TargetMode="External"/><Relationship Id="rId2" Type="http://schemas.openxmlformats.org/officeDocument/2006/relationships/hyperlink" Target="http://www.youtube.com/watch?v=BoUDthyy0Nk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4poPlPxzO9E" TargetMode="External"/><Relationship Id="rId2" Type="http://schemas.openxmlformats.org/officeDocument/2006/relationships/hyperlink" Target="http://www.youtube.com/watch?v=WIywT8fKVZA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youtube.com/watch?v=Uq4tzNoE8HE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O4a2I5MmLgE" TargetMode="External"/><Relationship Id="rId2" Type="http://schemas.openxmlformats.org/officeDocument/2006/relationships/hyperlink" Target="http://www.youtube.com/watch?v=P5lQguMeDOI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tacivehlediste.cz/aktualne/?qid=252" TargetMode="External"/><Relationship Id="rId2" Type="http://schemas.openxmlformats.org/officeDocument/2006/relationships/hyperlink" Target="http://antonin-dvorak.nm.cz/Exhibition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vykopalova.com/cz/foto.php?album=rusalk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Číslo materiálu: </a:t>
            </a:r>
            <a:r>
              <a:rPr lang="cs-CZ" dirty="0"/>
              <a:t>VY 32 INOVACE </a:t>
            </a:r>
            <a:r>
              <a:rPr lang="cs-CZ" dirty="0" smtClean="0"/>
              <a:t>26/15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  </a:t>
            </a:r>
          </a:p>
          <a:p>
            <a:r>
              <a:rPr lang="cs-CZ" b="1" dirty="0"/>
              <a:t>Název materiálu: </a:t>
            </a:r>
            <a:r>
              <a:rPr lang="cs-CZ" dirty="0" smtClean="0"/>
              <a:t>Antonín Dvořák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b="1" dirty="0"/>
              <a:t>Zpracoval:</a:t>
            </a:r>
            <a:r>
              <a:rPr lang="cs-CZ" dirty="0"/>
              <a:t> Mgr. Bc. </a:t>
            </a:r>
            <a:r>
              <a:rPr lang="cs-CZ" dirty="0" err="1"/>
              <a:t>BcA</a:t>
            </a:r>
            <a:r>
              <a:rPr lang="cs-CZ" dirty="0"/>
              <a:t>. Michal Jančík</a:t>
            </a:r>
          </a:p>
          <a:p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6672"/>
            <a:ext cx="4772025" cy="952500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168504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cs-CZ" b="1" u="sng" dirty="0"/>
              <a:t>ANOTACE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 err="1"/>
              <a:t>Škola</a:t>
            </a:r>
            <a:r>
              <a:rPr lang="cs-CZ" dirty="0" err="1"/>
              <a:t>:Základní</a:t>
            </a:r>
            <a:r>
              <a:rPr lang="cs-CZ" dirty="0"/>
              <a:t> škola Brno, Jana Babáka 1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Vypracoval: </a:t>
            </a:r>
            <a:r>
              <a:rPr lang="cs-CZ" dirty="0"/>
              <a:t>Mgr. Bc. </a:t>
            </a:r>
            <a:r>
              <a:rPr lang="cs-CZ" dirty="0" err="1"/>
              <a:t>BcA</a:t>
            </a:r>
            <a:r>
              <a:rPr lang="cs-CZ" dirty="0"/>
              <a:t>. Michal Jančík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Období vzniku materiálu: </a:t>
            </a:r>
            <a:r>
              <a:rPr lang="cs-CZ" dirty="0"/>
              <a:t>školní rok 2011/2012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Číslo materiálu:</a:t>
            </a:r>
            <a:r>
              <a:rPr lang="cs-CZ" dirty="0"/>
              <a:t> VY 32 INOVACE </a:t>
            </a:r>
            <a:r>
              <a:rPr lang="cs-CZ" dirty="0" smtClean="0"/>
              <a:t>26/15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 smtClean="0"/>
              <a:t>Vzdělávací </a:t>
            </a:r>
            <a:r>
              <a:rPr lang="cs-CZ" b="1" dirty="0"/>
              <a:t>oblast:</a:t>
            </a:r>
            <a:r>
              <a:rPr lang="cs-CZ" dirty="0"/>
              <a:t> Umění a kultura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Předmět: </a:t>
            </a:r>
            <a:r>
              <a:rPr lang="cs-CZ" dirty="0"/>
              <a:t>Hudební výchova</a:t>
            </a:r>
          </a:p>
          <a:p>
            <a:pPr>
              <a:lnSpc>
                <a:spcPct val="120000"/>
              </a:lnSpc>
            </a:pPr>
            <a:r>
              <a:rPr lang="cs-CZ" b="1" dirty="0"/>
              <a:t>Ročník: IX</a:t>
            </a:r>
            <a:r>
              <a:rPr lang="cs-CZ" dirty="0"/>
              <a:t>. </a:t>
            </a:r>
            <a:r>
              <a:rPr lang="cs-CZ"/>
              <a:t>ročník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smtClean="0"/>
              <a:t>Klíčová </a:t>
            </a:r>
            <a:r>
              <a:rPr lang="cs-CZ" b="1" dirty="0"/>
              <a:t>slova: </a:t>
            </a:r>
            <a:r>
              <a:rPr lang="cs-CZ" dirty="0" smtClean="0"/>
              <a:t>romantismus – hudba – Antonín Dvořák</a:t>
            </a:r>
            <a:endParaRPr lang="cs-CZ" dirty="0"/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Předpokládané cíle vedoucí ke klíčovým kompetencím: </a:t>
            </a:r>
            <a:r>
              <a:rPr lang="cs-CZ" dirty="0"/>
              <a:t>charakterizuje 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cs-CZ" dirty="0"/>
              <a:t>       </a:t>
            </a:r>
            <a:r>
              <a:rPr lang="cs-CZ" dirty="0" smtClean="0"/>
              <a:t>    hudbu Antonína Dvořáka , </a:t>
            </a:r>
            <a:r>
              <a:rPr lang="cs-CZ" dirty="0"/>
              <a:t>stručně hovoří o životě skladatele, zařazuje poznatky do širších souvislostí 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Použité výukové metody: </a:t>
            </a:r>
            <a:r>
              <a:rPr lang="cs-CZ" dirty="0"/>
              <a:t>frontální výuka, skupinová práce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Předpokládané pomůcky: </a:t>
            </a:r>
            <a:r>
              <a:rPr lang="cs-CZ" dirty="0"/>
              <a:t>notebook, interaktivní tabule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Popis prezentace materiálu: </a:t>
            </a:r>
            <a:r>
              <a:rPr lang="cs-CZ" dirty="0"/>
              <a:t>Prezentace </a:t>
            </a:r>
            <a:r>
              <a:rPr lang="cs-CZ" dirty="0" err="1"/>
              <a:t>Power</a:t>
            </a:r>
            <a:r>
              <a:rPr lang="cs-CZ" dirty="0"/>
              <a:t> Point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Způsob hodnocení: </a:t>
            </a:r>
            <a:r>
              <a:rPr lang="cs-CZ" dirty="0"/>
              <a:t>ústní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Bibliografie:</a:t>
            </a:r>
            <a:r>
              <a:rPr lang="cs-CZ" dirty="0"/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65737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980728"/>
            <a:ext cx="8062912" cy="1470025"/>
          </a:xfrm>
        </p:spPr>
        <p:txBody>
          <a:bodyPr>
            <a:normAutofit/>
          </a:bodyPr>
          <a:lstStyle/>
          <a:p>
            <a:r>
              <a:rPr lang="cs-CZ" sz="6000" dirty="0" smtClean="0"/>
              <a:t>Antonín Dvořák</a:t>
            </a:r>
            <a:endParaRPr lang="cs-CZ" sz="6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2636912"/>
            <a:ext cx="8062912" cy="1752600"/>
          </a:xfrm>
        </p:spPr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38997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dvorak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404664"/>
            <a:ext cx="3888432" cy="60800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1841 Nelahozeves – 1904 Praha</a:t>
            </a:r>
          </a:p>
          <a:p>
            <a:r>
              <a:rPr lang="cs-CZ" dirty="0" smtClean="0"/>
              <a:t>Významný český hudební skladatel</a:t>
            </a:r>
          </a:p>
          <a:p>
            <a:r>
              <a:rPr lang="cs-CZ" dirty="0" smtClean="0"/>
              <a:t>Světově nejproslulejší a nejhranější český skladatel vůbec – proslavil se svými symfonickými díly, skladbami pro sbor     a orchestr, ale také operami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21818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Několik poznámek o životě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Jeho otec byl řezník a původně se předpokládalo, že Antonín otcovo povolání zdědí</a:t>
            </a:r>
          </a:p>
          <a:p>
            <a:r>
              <a:rPr lang="cs-CZ" dirty="0" smtClean="0"/>
              <a:t>Jeho první učitel hudby u něj však objevil nevídaný hudební talent</a:t>
            </a:r>
          </a:p>
          <a:p>
            <a:r>
              <a:rPr lang="cs-CZ" dirty="0" smtClean="0"/>
              <a:t>V 16 letech odchází za studiem hudby do Prahy, kde také hraje na violu             v orchestru Prozatímního divadla, který řídil B. Smetana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9453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Praze si přivydělával výukou hudby</a:t>
            </a:r>
          </a:p>
          <a:p>
            <a:r>
              <a:rPr lang="cs-CZ" dirty="0" smtClean="0"/>
              <a:t>Brzy se oženil s manželkou Annou, měli 9 </a:t>
            </a:r>
            <a:r>
              <a:rPr lang="cs-CZ" dirty="0" smtClean="0"/>
              <a:t>dětí, z </a:t>
            </a:r>
            <a:r>
              <a:rPr lang="cs-CZ" dirty="0" smtClean="0"/>
              <a:t>nichž 3 bohužel </a:t>
            </a:r>
            <a:r>
              <a:rPr lang="cs-CZ" dirty="0" smtClean="0"/>
              <a:t>zemřely</a:t>
            </a:r>
            <a:endParaRPr lang="cs-CZ" dirty="0" smtClean="0"/>
          </a:p>
          <a:p>
            <a:r>
              <a:rPr lang="cs-CZ" dirty="0" smtClean="0"/>
              <a:t>Jeho skladatelská dráha začala brzy</a:t>
            </a:r>
          </a:p>
          <a:p>
            <a:r>
              <a:rPr lang="cs-CZ" dirty="0" smtClean="0"/>
              <a:t>Jeho žena poslala Dvořákovy skladby významnému německému skladateli     J. Brahmsovi, který je doporučil jednomu z nejvýznamnějších hudebních vydavatelů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54870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72000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Dvořák byl také velmi slavným dirigentem svých skladeb – nejen u nás, ale i v zahraničí </a:t>
            </a:r>
          </a:p>
          <a:p>
            <a:r>
              <a:rPr lang="cs-CZ" dirty="0" smtClean="0"/>
              <a:t>V roce 1892 dostal Dvořák nabídku          z Ameriky, aby se stal ředitelem jedné        z tamějších konzervatoří</a:t>
            </a:r>
          </a:p>
          <a:p>
            <a:r>
              <a:rPr lang="cs-CZ" dirty="0" smtClean="0"/>
              <a:t>Nejprve váhal, ale nakonec do Ameriky odcestoval</a:t>
            </a:r>
          </a:p>
          <a:p>
            <a:r>
              <a:rPr lang="cs-CZ" dirty="0" smtClean="0"/>
              <a:t>Americký pobyt v letech 1892 – 1895 mu přinesl definitivní světovou proslulost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81146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Jeho úkolem v Americe bylo objevit tvář originální americké klasické hudby -  své žáky na konzervatoři vedl k inspiracím ze spirituálů</a:t>
            </a:r>
          </a:p>
          <a:p>
            <a:r>
              <a:rPr lang="cs-CZ" dirty="0" smtClean="0"/>
              <a:t>Po návratu do Čech pobýval s rodinou     ve Vysoké u </a:t>
            </a:r>
            <a:r>
              <a:rPr lang="cs-CZ" dirty="0" smtClean="0"/>
              <a:t>Příbrami, </a:t>
            </a:r>
            <a:r>
              <a:rPr lang="cs-CZ" dirty="0" smtClean="0"/>
              <a:t>kde se plně věnoval skládání</a:t>
            </a:r>
          </a:p>
          <a:p>
            <a:r>
              <a:rPr lang="cs-CZ" dirty="0" smtClean="0"/>
              <a:t>V roce 1901 se stal profesorem na pražské konzervatoři</a:t>
            </a:r>
          </a:p>
          <a:p>
            <a:r>
              <a:rPr lang="cs-CZ" dirty="0" smtClean="0"/>
              <a:t>Oslava jeho 60 narozenin se stala národní událostí, což dosvědčuje jeho oblibu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05681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Zemřel na srdeční selhání</a:t>
            </a:r>
          </a:p>
          <a:p>
            <a:r>
              <a:rPr lang="cs-CZ" dirty="0" smtClean="0"/>
              <a:t>Je pohřben stejně jako většina slavných osobností na Vyšehradském hřbitově (Slavín)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23432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Všechny jeho skladby jsou typické výraznými melodiemi, skladby                pro orchestr pak také nápaditou instrumentací (zajímavými kombinacemi nástrojů)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90314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Napsal 9 symfonií, z nichž nejznámější je právě 9. symfonie „Z nového světa“ („Novosvětská“)</a:t>
            </a:r>
          </a:p>
          <a:p>
            <a:pPr lvl="1"/>
            <a:r>
              <a:rPr lang="cs-CZ" dirty="0" smtClean="0"/>
              <a:t>Inspirována pobytem v Americe</a:t>
            </a:r>
          </a:p>
          <a:p>
            <a:pPr lvl="1"/>
            <a:r>
              <a:rPr lang="cs-CZ" dirty="0" smtClean="0"/>
              <a:t>První skladba, která zazněla při prvním přistání na </a:t>
            </a:r>
            <a:r>
              <a:rPr lang="cs-CZ" dirty="0" smtClean="0"/>
              <a:t>Měsíci </a:t>
            </a:r>
            <a:r>
              <a:rPr lang="cs-CZ" dirty="0" smtClean="0"/>
              <a:t>(1969, Neil Armstrong)</a:t>
            </a:r>
          </a:p>
          <a:p>
            <a:pPr marL="457200" lvl="1" indent="0">
              <a:buNone/>
            </a:pPr>
            <a:r>
              <a:rPr lang="cs-CZ" dirty="0" smtClean="0">
                <a:hlinkClick r:id="rId2"/>
              </a:rPr>
              <a:t>http://www.youtube.com/watch?v=BoUDthyy0Nk</a:t>
            </a:r>
            <a:endParaRPr lang="cs-CZ" dirty="0" smtClean="0"/>
          </a:p>
          <a:p>
            <a:pPr marL="457200" lvl="1" indent="0">
              <a:buNone/>
            </a:pPr>
            <a:r>
              <a:rPr lang="cs-CZ" dirty="0" smtClean="0">
                <a:hlinkClick r:id="rId3"/>
              </a:rPr>
              <a:t>http://www.youtube.com/watch?v=S5sB4B2lCaQ</a:t>
            </a:r>
            <a:endParaRPr lang="cs-CZ" dirty="0" smtClean="0"/>
          </a:p>
          <a:p>
            <a:pPr marL="457200" lvl="1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02656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Skladby, které Dvořáka proslavily ve </a:t>
            </a:r>
            <a:r>
              <a:rPr lang="cs-CZ" dirty="0" smtClean="0"/>
              <a:t>světě, </a:t>
            </a:r>
            <a:r>
              <a:rPr lang="cs-CZ" dirty="0" smtClean="0"/>
              <a:t>jsou Slovanské tance</a:t>
            </a:r>
          </a:p>
          <a:p>
            <a:pPr lvl="1"/>
            <a:r>
              <a:rPr lang="cs-CZ" dirty="0" smtClean="0"/>
              <a:t>Z nichž nejznámější:</a:t>
            </a:r>
            <a:br>
              <a:rPr lang="cs-CZ" dirty="0" smtClean="0"/>
            </a:br>
            <a:r>
              <a:rPr lang="cs-CZ" dirty="0" smtClean="0"/>
              <a:t>tanec č.8 Furiant</a:t>
            </a:r>
          </a:p>
          <a:p>
            <a:pPr marL="457200" lvl="1" indent="0">
              <a:buNone/>
            </a:pPr>
            <a:r>
              <a:rPr lang="cs-CZ" sz="2000" dirty="0" smtClean="0">
                <a:hlinkClick r:id="rId2"/>
              </a:rPr>
              <a:t>http://www.youtube.com/watch?v=WIywT8fKVZA</a:t>
            </a:r>
            <a:endParaRPr lang="cs-CZ" sz="2000" dirty="0" smtClean="0"/>
          </a:p>
          <a:p>
            <a:pPr marL="457200" lvl="1" indent="0">
              <a:buNone/>
            </a:pPr>
            <a:r>
              <a:rPr lang="cs-CZ" dirty="0" smtClean="0"/>
              <a:t>    tanec č.7 Skočná</a:t>
            </a:r>
          </a:p>
          <a:p>
            <a:pPr marL="457200" lvl="1" indent="0">
              <a:buNone/>
            </a:pPr>
            <a:r>
              <a:rPr lang="cs-CZ" dirty="0" smtClean="0">
                <a:hlinkClick r:id="rId3"/>
              </a:rPr>
              <a:t>http://www.youtube.com/watch?v=4poPlPxzO9E</a:t>
            </a:r>
            <a:endParaRPr lang="cs-CZ" dirty="0" smtClean="0"/>
          </a:p>
          <a:p>
            <a:pPr marL="457200" lvl="1" indent="0">
              <a:buNone/>
            </a:pPr>
            <a:r>
              <a:rPr lang="cs-CZ" dirty="0"/>
              <a:t> </a:t>
            </a:r>
            <a:r>
              <a:rPr lang="cs-CZ" dirty="0" smtClean="0"/>
              <a:t>  tanec č. 1 Furiant</a:t>
            </a:r>
          </a:p>
          <a:p>
            <a:pPr marL="457200" lvl="1" indent="0">
              <a:buNone/>
            </a:pPr>
            <a:r>
              <a:rPr lang="cs-CZ" dirty="0" smtClean="0">
                <a:hlinkClick r:id="rId4"/>
              </a:rPr>
              <a:t>http://www.youtube.com/watch?v=Uq4tzNoE8HE</a:t>
            </a:r>
            <a:endParaRPr lang="cs-CZ" dirty="0" smtClean="0"/>
          </a:p>
          <a:p>
            <a:pPr marL="457200" lvl="1" indent="0">
              <a:buNone/>
            </a:pPr>
            <a:r>
              <a:rPr lang="cs-CZ" dirty="0"/>
              <a:t> </a:t>
            </a:r>
            <a:r>
              <a:rPr lang="cs-CZ" dirty="0" smtClean="0"/>
              <a:t>   tanec č. 5 Skočná</a:t>
            </a:r>
          </a:p>
          <a:p>
            <a:pPr marL="457200" lvl="1" indent="0">
              <a:buNone/>
            </a:pPr>
            <a:r>
              <a:rPr lang="cs-CZ" dirty="0" smtClean="0"/>
              <a:t>http://www.youtube.com/watch?v=HtSPO-fXKzg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36177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Opery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Mezi nejhranější Dvořákovu operu patří Rusalka (pohádkový námět)</a:t>
            </a:r>
          </a:p>
          <a:p>
            <a:pPr lvl="1"/>
            <a:r>
              <a:rPr lang="cs-CZ" dirty="0" smtClean="0"/>
              <a:t>Árie </a:t>
            </a:r>
            <a:r>
              <a:rPr lang="cs-CZ" dirty="0" err="1" smtClean="0"/>
              <a:t>Hastrmánku</a:t>
            </a:r>
            <a:r>
              <a:rPr lang="cs-CZ" dirty="0" smtClean="0"/>
              <a:t> tatíčku, Měsíčku na nebi hlubokém, Ubohá Rusalko bledá</a:t>
            </a:r>
          </a:p>
          <a:p>
            <a:pPr marL="457200" lvl="1" indent="0">
              <a:buNone/>
            </a:pPr>
            <a:r>
              <a:rPr lang="cs-CZ" dirty="0" smtClean="0">
                <a:hlinkClick r:id="rId2"/>
              </a:rPr>
              <a:t>http://www.youtube.com/watch?v=P5lQguMeDOI</a:t>
            </a:r>
            <a:endParaRPr lang="cs-CZ" dirty="0" smtClean="0"/>
          </a:p>
          <a:p>
            <a:pPr marL="457200" lvl="1" indent="0">
              <a:buNone/>
            </a:pPr>
            <a:endParaRPr lang="cs-CZ" dirty="0"/>
          </a:p>
          <a:p>
            <a:pPr marL="457200" lvl="1" indent="0">
              <a:buNone/>
            </a:pPr>
            <a:r>
              <a:rPr lang="cs-CZ" dirty="0" smtClean="0"/>
              <a:t>Árie </a:t>
            </a:r>
            <a:r>
              <a:rPr lang="cs-CZ" dirty="0" smtClean="0"/>
              <a:t>čarodějnice</a:t>
            </a:r>
            <a:endParaRPr lang="cs-CZ" dirty="0" smtClean="0"/>
          </a:p>
          <a:p>
            <a:pPr marL="457200" lvl="1" indent="0">
              <a:buNone/>
            </a:pPr>
            <a:r>
              <a:rPr lang="cs-CZ" dirty="0" smtClean="0"/>
              <a:t>   </a:t>
            </a:r>
            <a:r>
              <a:rPr lang="cs-CZ" dirty="0" smtClean="0">
                <a:hlinkClick r:id="rId3"/>
              </a:rPr>
              <a:t>http://www.youtube.com/watch?v=O4a2I5MmLgE</a:t>
            </a:r>
            <a:endParaRPr lang="cs-CZ" dirty="0" smtClean="0"/>
          </a:p>
          <a:p>
            <a:pPr marL="457200" lvl="1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9639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497210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pic>
        <p:nvPicPr>
          <p:cNvPr id="4" name="Zástupný symbol pro obsah 3" descr="rusalkaDvorak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1196752"/>
            <a:ext cx="7906802" cy="525802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rusalkaDvorak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06179" y="369168"/>
            <a:ext cx="3361765" cy="4572000"/>
          </a:xfrm>
        </p:spPr>
      </p:pic>
      <p:pic>
        <p:nvPicPr>
          <p:cNvPr id="5" name="Obrázek 4" descr="rusalka_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1038953"/>
            <a:ext cx="3744416" cy="53423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Mezi další slavné opery patří</a:t>
            </a:r>
          </a:p>
          <a:p>
            <a:pPr lvl="1"/>
            <a:r>
              <a:rPr lang="cs-CZ" dirty="0" smtClean="0"/>
              <a:t>Čert a Káča</a:t>
            </a:r>
          </a:p>
          <a:p>
            <a:pPr lvl="1"/>
            <a:r>
              <a:rPr lang="cs-CZ" dirty="0" smtClean="0"/>
              <a:t>Jakobín</a:t>
            </a:r>
          </a:p>
          <a:p>
            <a:pPr lvl="1"/>
            <a:r>
              <a:rPr lang="cs-CZ" dirty="0" smtClean="0"/>
              <a:t>Šelma sedlák</a:t>
            </a:r>
          </a:p>
          <a:p>
            <a:pPr lvl="1"/>
            <a:r>
              <a:rPr lang="cs-CZ" dirty="0" smtClean="0"/>
              <a:t>Tvrdé palice</a:t>
            </a:r>
          </a:p>
          <a:p>
            <a:pPr lvl="1"/>
            <a:r>
              <a:rPr lang="cs-CZ" dirty="0" err="1" smtClean="0"/>
              <a:t>Dmitrij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26370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díla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Antonín Dvořák napsal desítky dalších děl pro symfonický orchestr, smyčcové kvarteto, klavír, sbor atd.</a:t>
            </a:r>
          </a:p>
          <a:p>
            <a:endParaRPr lang="cs-CZ" dirty="0"/>
          </a:p>
          <a:p>
            <a:r>
              <a:rPr lang="cs-CZ" dirty="0" smtClean="0"/>
              <a:t>Posluchačsky </a:t>
            </a:r>
            <a:r>
              <a:rPr lang="cs-CZ" dirty="0" smtClean="0"/>
              <a:t>velmi známá je drobná skladba s názvem Humoreska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65505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Internetové odkazy: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>
                <a:hlinkClick r:id="rId2"/>
              </a:rPr>
              <a:t>http://antonin-dvorak.nm.cz/Exhibition/</a:t>
            </a:r>
            <a:endParaRPr lang="cs-CZ" dirty="0" smtClean="0"/>
          </a:p>
          <a:p>
            <a:r>
              <a:rPr lang="cs-CZ" u="sng" dirty="0" smtClean="0">
                <a:hlinkClick r:id="rId3"/>
              </a:rPr>
              <a:t>http://www.</a:t>
            </a:r>
            <a:r>
              <a:rPr lang="cs-CZ" u="sng" dirty="0" err="1" smtClean="0">
                <a:hlinkClick r:id="rId3"/>
              </a:rPr>
              <a:t>otacivehlediste.cz</a:t>
            </a:r>
            <a:r>
              <a:rPr lang="cs-CZ" u="sng" dirty="0" smtClean="0">
                <a:hlinkClick r:id="rId3"/>
              </a:rPr>
              <a:t>/</a:t>
            </a:r>
            <a:r>
              <a:rPr lang="cs-CZ" u="sng" dirty="0" err="1" smtClean="0">
                <a:hlinkClick r:id="rId3"/>
              </a:rPr>
              <a:t>aktualne</a:t>
            </a:r>
            <a:r>
              <a:rPr lang="cs-CZ" u="sng" dirty="0" smtClean="0">
                <a:hlinkClick r:id="rId3"/>
              </a:rPr>
              <a:t>/?</a:t>
            </a:r>
            <a:r>
              <a:rPr lang="cs-CZ" u="sng" dirty="0" err="1" smtClean="0">
                <a:hlinkClick r:id="rId3"/>
              </a:rPr>
              <a:t>qid</a:t>
            </a:r>
            <a:r>
              <a:rPr lang="cs-CZ" u="sng" dirty="0" smtClean="0">
                <a:hlinkClick r:id="rId3"/>
              </a:rPr>
              <a:t>=252</a:t>
            </a:r>
            <a:endParaRPr lang="cs-CZ" dirty="0" smtClean="0"/>
          </a:p>
          <a:p>
            <a:r>
              <a:rPr lang="cs-CZ" u="sng" dirty="0" smtClean="0">
                <a:hlinkClick r:id="rId4"/>
              </a:rPr>
              <a:t>http</a:t>
            </a:r>
            <a:r>
              <a:rPr lang="cs-CZ" u="sng" dirty="0" smtClean="0">
                <a:hlinkClick r:id="rId4"/>
              </a:rPr>
              <a:t>://www.</a:t>
            </a:r>
            <a:r>
              <a:rPr lang="cs-CZ" u="sng" dirty="0" err="1" smtClean="0">
                <a:hlinkClick r:id="rId4"/>
              </a:rPr>
              <a:t>vykopalova.com</a:t>
            </a:r>
            <a:r>
              <a:rPr lang="cs-CZ" u="sng" dirty="0" smtClean="0">
                <a:hlinkClick r:id="rId4"/>
              </a:rPr>
              <a:t>/</a:t>
            </a:r>
            <a:r>
              <a:rPr lang="cs-CZ" u="sng" dirty="0" err="1" smtClean="0">
                <a:hlinkClick r:id="rId4"/>
              </a:rPr>
              <a:t>cz</a:t>
            </a:r>
            <a:r>
              <a:rPr lang="cs-CZ" u="sng" dirty="0" smtClean="0">
                <a:hlinkClick r:id="rId4"/>
              </a:rPr>
              <a:t>/foto.</a:t>
            </a:r>
            <a:r>
              <a:rPr lang="cs-CZ" u="sng" dirty="0" err="1" smtClean="0">
                <a:hlinkClick r:id="rId4"/>
              </a:rPr>
              <a:t>php</a:t>
            </a:r>
            <a:r>
              <a:rPr lang="cs-CZ" u="sng" dirty="0" smtClean="0">
                <a:hlinkClick r:id="rId4"/>
              </a:rPr>
              <a:t>?album=rusalka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201</TotalTime>
  <Words>554</Words>
  <Application>Microsoft Office PowerPoint</Application>
  <PresentationFormat>Předvádění na obrazovce (4:3)</PresentationFormat>
  <Paragraphs>82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Talent</vt:lpstr>
      <vt:lpstr>Snímek 1</vt:lpstr>
      <vt:lpstr>Snímek 2</vt:lpstr>
      <vt:lpstr>Antonín Dvořák</vt:lpstr>
      <vt:lpstr>Snímek 4</vt:lpstr>
      <vt:lpstr>Snímek 5</vt:lpstr>
      <vt:lpstr>Několik poznámek o životě</vt:lpstr>
      <vt:lpstr>Snímek 7</vt:lpstr>
      <vt:lpstr>Snímek 8</vt:lpstr>
      <vt:lpstr>Snímek 9</vt:lpstr>
      <vt:lpstr>Snímek 10</vt:lpstr>
      <vt:lpstr>Dílo</vt:lpstr>
      <vt:lpstr>Snímek 12</vt:lpstr>
      <vt:lpstr>Snímek 13</vt:lpstr>
      <vt:lpstr>Opery</vt:lpstr>
      <vt:lpstr>Snímek 15</vt:lpstr>
      <vt:lpstr>Snímek 16</vt:lpstr>
      <vt:lpstr>Snímek 17</vt:lpstr>
      <vt:lpstr>Další díla</vt:lpstr>
      <vt:lpstr>Internetové odkazy: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Antonín Dvořák</dc:title>
  <dc:creator>0JXR</dc:creator>
  <cp:lastModifiedBy>Dum</cp:lastModifiedBy>
  <cp:revision>21</cp:revision>
  <dcterms:created xsi:type="dcterms:W3CDTF">2012-12-15T10:37:15Z</dcterms:created>
  <dcterms:modified xsi:type="dcterms:W3CDTF">2013-06-18T06:12:19Z</dcterms:modified>
</cp:coreProperties>
</file>