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BF95D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CA7249-66A9-4F2B-9497-657BEF486A56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5B471314-0777-4CA5-9080-C8C0711265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CA7249-66A9-4F2B-9497-657BEF486A56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5B471314-0777-4CA5-9080-C8C0711265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CA7249-66A9-4F2B-9497-657BEF486A56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471314-0777-4CA5-9080-C8C0711265C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CA7249-66A9-4F2B-9497-657BEF486A56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471314-0777-4CA5-9080-C8C0711265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CA7249-66A9-4F2B-9497-657BEF486A56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5B471314-0777-4CA5-9080-C8C0711265C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CA7249-66A9-4F2B-9497-657BEF486A56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471314-0777-4CA5-9080-C8C0711265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CA7249-66A9-4F2B-9497-657BEF486A56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471314-0777-4CA5-9080-C8C0711265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CA7249-66A9-4F2B-9497-657BEF486A56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471314-0777-4CA5-9080-C8C0711265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CA7249-66A9-4F2B-9497-657BEF486A56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471314-0777-4CA5-9080-C8C0711265C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CA7249-66A9-4F2B-9497-657BEF486A56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471314-0777-4CA5-9080-C8C0711265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CA7249-66A9-4F2B-9497-657BEF486A56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471314-0777-4CA5-9080-C8C0711265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08CA7249-66A9-4F2B-9497-657BEF486A56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5B471314-0777-4CA5-9080-C8C0711265C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511660" y="548680"/>
            <a:ext cx="6840760" cy="21236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66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VLASTIVĚDA </a:t>
            </a:r>
            <a:br>
              <a:rPr lang="cs-CZ" sz="66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</a:br>
            <a:r>
              <a:rPr lang="cs-CZ" sz="6600" b="1" dirty="0" smtClean="0">
                <a:solidFill>
                  <a:srgbClr val="BF95DF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5. ROČNÍK</a:t>
            </a:r>
            <a:endParaRPr lang="cs-CZ" sz="6600" dirty="0">
              <a:solidFill>
                <a:srgbClr val="BF95DF"/>
              </a:solidFill>
            </a:endParaRPr>
          </a:p>
        </p:txBody>
      </p:sp>
      <p:pic>
        <p:nvPicPr>
          <p:cNvPr id="3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>
          <a:xfrm>
            <a:off x="1237393" y="3299832"/>
            <a:ext cx="7280351" cy="1206624"/>
          </a:xfrm>
          <a:prstGeom prst="rect">
            <a:avLst/>
          </a:prstGeom>
        </p:spPr>
      </p:pic>
      <p:sp>
        <p:nvSpPr>
          <p:cNvPr id="4" name="Obdélník 3"/>
          <p:cNvSpPr/>
          <p:nvPr/>
        </p:nvSpPr>
        <p:spPr>
          <a:xfrm>
            <a:off x="1907704" y="5373216"/>
            <a:ext cx="604867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mtClean="0">
                <a:solidFill>
                  <a:prstClr val="black"/>
                </a:solidFill>
              </a:rPr>
              <a:t>VY_32_INOVACE_11_07_Česká </a:t>
            </a:r>
            <a:r>
              <a:rPr lang="cs-CZ" dirty="0" smtClean="0">
                <a:solidFill>
                  <a:prstClr val="black"/>
                </a:solidFill>
              </a:rPr>
              <a:t>republika - obyvatelstvo</a:t>
            </a:r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1322621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23928" y="191612"/>
            <a:ext cx="114646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u="sng" cap="all" dirty="0">
                <a:solidFill>
                  <a:srgbClr val="7030A0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rPr>
              <a:t>popis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827584" y="980728"/>
            <a:ext cx="7632848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č. 1 - </a:t>
            </a:r>
            <a:r>
              <a:rPr lang="cs-CZ" b="1" dirty="0" smtClean="0"/>
              <a:t>na tomto snímku je vyobrazen kruh sčítání obyvatelstva s výkladem a dále poté sepsané věty, na které mají žáci za úkol  vepsat odpovědi</a:t>
            </a:r>
          </a:p>
          <a:p>
            <a:endParaRPr lang="cs-CZ" b="1" dirty="0"/>
          </a:p>
          <a:p>
            <a:r>
              <a:rPr lang="cs-CZ" b="1" dirty="0" smtClean="0"/>
              <a:t>č. 2 - </a:t>
            </a:r>
            <a:r>
              <a:rPr lang="cs-CZ" b="1" dirty="0" smtClean="0"/>
              <a:t>na tomto snímku je vyobrazen kruh s poměrem pohlaví (muž x žena).</a:t>
            </a:r>
          </a:p>
          <a:p>
            <a:r>
              <a:rPr lang="cs-CZ" b="1" dirty="0" smtClean="0"/>
              <a:t>Jsou </a:t>
            </a:r>
            <a:r>
              <a:rPr lang="cs-CZ" b="1" dirty="0"/>
              <a:t>z</a:t>
            </a:r>
            <a:r>
              <a:rPr lang="cs-CZ" b="1" dirty="0" smtClean="0"/>
              <a:t>de sestavy otázky, které žáci doplňují, odpovědi slovně</a:t>
            </a:r>
          </a:p>
          <a:p>
            <a:endParaRPr lang="cs-CZ" b="1" dirty="0"/>
          </a:p>
          <a:p>
            <a:r>
              <a:rPr lang="cs-CZ" b="1" dirty="0" smtClean="0"/>
              <a:t>č. 3 - </a:t>
            </a:r>
            <a:r>
              <a:rPr lang="cs-CZ" b="1" dirty="0" smtClean="0"/>
              <a:t>na tomto snímku je vyobrazen kruh s věkem obyvatelstva,</a:t>
            </a:r>
          </a:p>
          <a:p>
            <a:r>
              <a:rPr lang="cs-CZ" b="1" dirty="0" smtClean="0"/>
              <a:t>jsou zde sestavy otázky, které žáci doplňují slovně</a:t>
            </a:r>
          </a:p>
          <a:p>
            <a:endParaRPr lang="cs-CZ" b="1" dirty="0" smtClean="0"/>
          </a:p>
          <a:p>
            <a:r>
              <a:rPr lang="cs-CZ" b="1" dirty="0" smtClean="0"/>
              <a:t>č. 4 - </a:t>
            </a:r>
            <a:r>
              <a:rPr lang="cs-CZ" b="1" dirty="0"/>
              <a:t>na tomto snímku je vyobrazen kruh s </a:t>
            </a:r>
            <a:r>
              <a:rPr lang="cs-CZ" b="1" dirty="0" smtClean="0"/>
              <a:t>náboženstvím </a:t>
            </a:r>
            <a:r>
              <a:rPr lang="cs-CZ" b="1" dirty="0"/>
              <a:t>obyvatelstva,</a:t>
            </a:r>
          </a:p>
          <a:p>
            <a:r>
              <a:rPr lang="cs-CZ" b="1" dirty="0"/>
              <a:t>jsou zde sestavy otázky, které žáci doplňují </a:t>
            </a:r>
            <a:r>
              <a:rPr lang="cs-CZ" b="1" dirty="0" smtClean="0"/>
              <a:t>slovně, odpovědi jsou zde taktéž zapsány , skryté pod hvězdami , které jdou přesunout</a:t>
            </a:r>
            <a:endParaRPr lang="cs-CZ" b="1" dirty="0"/>
          </a:p>
          <a:p>
            <a:endParaRPr lang="cs-CZ" dirty="0"/>
          </a:p>
          <a:p>
            <a:endParaRPr lang="cs-CZ" dirty="0"/>
          </a:p>
          <a:p>
            <a:r>
              <a:rPr lang="cs-CZ" dirty="0" smtClean="0"/>
              <a:t>|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1650343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1"/>
            <a:ext cx="864096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u="sng" cap="all" dirty="0" smtClean="0">
                <a:solidFill>
                  <a:srgbClr val="7030A0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rPr>
              <a:t>Národnost </a:t>
            </a:r>
            <a:r>
              <a:rPr lang="cs-CZ" sz="2800" b="1" u="sng" cap="all" dirty="0">
                <a:solidFill>
                  <a:srgbClr val="7030A0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rPr>
              <a:t>obyvatel v České </a:t>
            </a:r>
            <a:r>
              <a:rPr lang="cs-CZ" sz="2800" b="1" u="sng" cap="all" dirty="0" smtClean="0">
                <a:solidFill>
                  <a:srgbClr val="7030A0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rPr>
              <a:t>republice</a:t>
            </a:r>
          </a:p>
          <a:p>
            <a:pPr algn="ctr"/>
            <a:endParaRPr lang="cs-CZ" sz="2000" b="1" u="sng" cap="all" dirty="0">
              <a:solidFill>
                <a:srgbClr val="7030A0"/>
              </a:solidFill>
              <a:effectLst>
                <a:reflection blurRad="12700" stA="48000" endA="300" endPos="55000" dir="5400000" sy="-90000" algn="bl" rotWithShape="0"/>
              </a:effectLst>
              <a:latin typeface="+mj-lt"/>
              <a:ea typeface="+mj-ea"/>
              <a:cs typeface="+mj-cs"/>
            </a:endParaRPr>
          </a:p>
          <a:p>
            <a:pPr algn="ctr"/>
            <a:r>
              <a:rPr lang="cs-CZ" sz="2000" b="1" u="sng" dirty="0" smtClean="0"/>
              <a:t>Doplň </a:t>
            </a:r>
            <a:r>
              <a:rPr lang="cs-CZ" sz="2000" b="1" u="sng" dirty="0" smtClean="0"/>
              <a:t>odpovědi do otázek a napiš je do </a:t>
            </a:r>
            <a:r>
              <a:rPr lang="cs-CZ" sz="2000" b="1" u="sng" dirty="0" smtClean="0"/>
              <a:t>textu.</a:t>
            </a:r>
            <a:endParaRPr lang="cs-CZ" sz="2000" b="1" u="sng" dirty="0" smtClean="0"/>
          </a:p>
          <a:p>
            <a:pPr algn="ctr"/>
            <a:endParaRPr lang="cs-CZ" sz="28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3920" y="1412776"/>
            <a:ext cx="4788024" cy="323980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698500" dist="50800" dir="5400000" sx="110000" sy="110000" algn="ctr" rotWithShape="0">
              <a:srgbClr val="FFFF00">
                <a:alpha val="20000"/>
              </a:srgbClr>
            </a:outerShdw>
          </a:effectLst>
        </p:spPr>
      </p:pic>
      <p:sp>
        <p:nvSpPr>
          <p:cNvPr id="4" name="TextovéPole 3"/>
          <p:cNvSpPr txBox="1"/>
          <p:nvPr/>
        </p:nvSpPr>
        <p:spPr>
          <a:xfrm>
            <a:off x="0" y="4797152"/>
            <a:ext cx="882047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00B050"/>
                </a:solidFill>
              </a:rPr>
              <a:t>Jaké další národnosti patří do </a:t>
            </a:r>
            <a:r>
              <a:rPr lang="cs-CZ" sz="2000" b="1" dirty="0" smtClean="0">
                <a:solidFill>
                  <a:srgbClr val="00B050"/>
                </a:solidFill>
              </a:rPr>
              <a:t>ostatních, </a:t>
            </a:r>
            <a:r>
              <a:rPr lang="cs-CZ" sz="2000" b="1" dirty="0" smtClean="0">
                <a:solidFill>
                  <a:srgbClr val="00B050"/>
                </a:solidFill>
              </a:rPr>
              <a:t>napiš je……………………………</a:t>
            </a:r>
          </a:p>
          <a:p>
            <a:r>
              <a:rPr lang="cs-CZ" sz="2000" b="1" dirty="0" smtClean="0">
                <a:solidFill>
                  <a:srgbClr val="00B050"/>
                </a:solidFill>
              </a:rPr>
              <a:t>…………………………………………………………………………………………</a:t>
            </a:r>
            <a:endParaRPr lang="cs-CZ" sz="2000" b="1" dirty="0">
              <a:solidFill>
                <a:srgbClr val="00B05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0" y="5661248"/>
            <a:ext cx="89644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>
                <a:solidFill>
                  <a:srgbClr val="FF0000"/>
                </a:solidFill>
              </a:rPr>
              <a:t>D</a:t>
            </a:r>
            <a:r>
              <a:rPr lang="cs-CZ" b="1" dirty="0" smtClean="0">
                <a:solidFill>
                  <a:srgbClr val="FF0000"/>
                </a:solidFill>
              </a:rPr>
              <a:t>ruhou </a:t>
            </a:r>
            <a:r>
              <a:rPr lang="cs-CZ" b="1" dirty="0" smtClean="0">
                <a:solidFill>
                  <a:srgbClr val="FF0000"/>
                </a:solidFill>
              </a:rPr>
              <a:t>nejpočetnější národností je ……………………………………………… 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039544" y="1463016"/>
            <a:ext cx="4104456" cy="31393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rgbClr val="0070C0"/>
                </a:solidFill>
              </a:rPr>
              <a:t>Podle sčítání lidu k 1. 3. 2001 se k národnosti české přihlásilo přibližně </a:t>
            </a:r>
            <a:r>
              <a:rPr lang="cs-CZ" b="1" dirty="0" smtClean="0">
                <a:solidFill>
                  <a:srgbClr val="0070C0"/>
                </a:solidFill>
              </a:rPr>
              <a:t>90,4 % </a:t>
            </a:r>
            <a:r>
              <a:rPr lang="cs-CZ" b="1" dirty="0" smtClean="0">
                <a:solidFill>
                  <a:srgbClr val="0070C0"/>
                </a:solidFill>
              </a:rPr>
              <a:t>populace.</a:t>
            </a:r>
          </a:p>
          <a:p>
            <a:pPr algn="ctr"/>
            <a:r>
              <a:rPr lang="cs-CZ" b="1" dirty="0" smtClean="0">
                <a:solidFill>
                  <a:srgbClr val="0070C0"/>
                </a:solidFill>
              </a:rPr>
              <a:t>Druhou nejpočetnější národností je moravská (</a:t>
            </a:r>
            <a:r>
              <a:rPr lang="cs-CZ" b="1" dirty="0" smtClean="0">
                <a:solidFill>
                  <a:srgbClr val="0070C0"/>
                </a:solidFill>
              </a:rPr>
              <a:t>3,7 %), </a:t>
            </a:r>
            <a:r>
              <a:rPr lang="cs-CZ" b="1" dirty="0" smtClean="0">
                <a:solidFill>
                  <a:srgbClr val="0070C0"/>
                </a:solidFill>
              </a:rPr>
              <a:t>třetí národnost slovenská (</a:t>
            </a:r>
            <a:r>
              <a:rPr lang="cs-CZ" b="1" dirty="0" smtClean="0">
                <a:solidFill>
                  <a:srgbClr val="0070C0"/>
                </a:solidFill>
              </a:rPr>
              <a:t>1,9 %), </a:t>
            </a:r>
            <a:r>
              <a:rPr lang="cs-CZ" b="1" dirty="0" smtClean="0">
                <a:solidFill>
                  <a:srgbClr val="0070C0"/>
                </a:solidFill>
              </a:rPr>
              <a:t>čtvrtá národnost polská (</a:t>
            </a:r>
            <a:r>
              <a:rPr lang="cs-CZ" b="1" dirty="0" smtClean="0">
                <a:solidFill>
                  <a:srgbClr val="0070C0"/>
                </a:solidFill>
              </a:rPr>
              <a:t>0,5 %) </a:t>
            </a:r>
            <a:r>
              <a:rPr lang="cs-CZ" b="1" dirty="0" smtClean="0">
                <a:solidFill>
                  <a:srgbClr val="0070C0"/>
                </a:solidFill>
              </a:rPr>
              <a:t>a pátá národnost německá (</a:t>
            </a:r>
            <a:r>
              <a:rPr lang="cs-CZ" b="1" dirty="0" smtClean="0">
                <a:solidFill>
                  <a:srgbClr val="0070C0"/>
                </a:solidFill>
              </a:rPr>
              <a:t>0,4 %). </a:t>
            </a:r>
            <a:r>
              <a:rPr lang="cs-CZ" b="1" dirty="0" smtClean="0">
                <a:solidFill>
                  <a:srgbClr val="0070C0"/>
                </a:solidFill>
              </a:rPr>
              <a:t>Mezi dalšími jsou: ukrajinská, vietnamská, maďarská, ruská, romská.</a:t>
            </a:r>
          </a:p>
          <a:p>
            <a:endParaRPr lang="cs-CZ" dirty="0" smtClean="0"/>
          </a:p>
        </p:txBody>
      </p:sp>
      <p:sp>
        <p:nvSpPr>
          <p:cNvPr id="9" name="TextovéPole 8"/>
          <p:cNvSpPr txBox="1"/>
          <p:nvPr/>
        </p:nvSpPr>
        <p:spPr>
          <a:xfrm>
            <a:off x="17748" y="6166564"/>
            <a:ext cx="89644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Kolik procent má česká národnost…………………………………………………………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150152690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2780928"/>
            <a:ext cx="4464496" cy="35283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698500" dist="50800" dir="5400000" sx="110000" sy="110000" algn="ctr" rotWithShape="0">
              <a:srgbClr val="FFFF00">
                <a:alpha val="20000"/>
              </a:srgbClr>
            </a:outerShdw>
          </a:effectLst>
        </p:spPr>
      </p:pic>
      <p:sp>
        <p:nvSpPr>
          <p:cNvPr id="2051" name="Rectangle 3"/>
          <p:cNvSpPr>
            <a:spLocks noChangeArrowheads="1"/>
          </p:cNvSpPr>
          <p:nvPr/>
        </p:nvSpPr>
        <p:spPr bwMode="auto">
          <a:xfrm>
            <a:off x="251520" y="1075424"/>
            <a:ext cx="6444208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1" i="0" u="none" strike="noStrike" cap="none" normalizeH="0" baseline="0" dirty="0" smtClean="0">
                <a:ln>
                  <a:noFill/>
                </a:ln>
                <a:solidFill>
                  <a:srgbClr val="00B050"/>
                </a:solidFill>
                <a:effectLst/>
                <a:latin typeface="Arial" charset="0"/>
                <a:cs typeface="Arial" charset="0"/>
              </a:rPr>
              <a:t>V populaci ČR je mírná převaha žen. Ke konci roku 2009 je v populaci ČR přibližně </a:t>
            </a:r>
            <a:r>
              <a:rPr kumimoji="0" lang="cs-CZ" sz="1800" b="1" i="0" u="none" strike="noStrike" cap="none" normalizeH="0" baseline="0" dirty="0" smtClean="0">
                <a:ln>
                  <a:noFill/>
                </a:ln>
                <a:solidFill>
                  <a:srgbClr val="00B050"/>
                </a:solidFill>
                <a:effectLst/>
                <a:latin typeface="Arial" charset="0"/>
                <a:cs typeface="Arial" charset="0"/>
              </a:rPr>
              <a:t>51 % </a:t>
            </a:r>
            <a:r>
              <a:rPr kumimoji="0" lang="cs-CZ" sz="1800" b="1" i="0" u="none" strike="noStrike" cap="none" normalizeH="0" baseline="0" dirty="0" smtClean="0">
                <a:ln>
                  <a:noFill/>
                </a:ln>
                <a:solidFill>
                  <a:srgbClr val="00B050"/>
                </a:solidFill>
                <a:effectLst/>
                <a:latin typeface="Arial" charset="0"/>
                <a:cs typeface="Arial" charset="0"/>
              </a:rPr>
              <a:t>žen a </a:t>
            </a:r>
            <a:r>
              <a:rPr kumimoji="0" lang="cs-CZ" sz="1800" b="1" i="0" u="none" strike="noStrike" cap="none" normalizeH="0" baseline="0" dirty="0" smtClean="0">
                <a:ln>
                  <a:noFill/>
                </a:ln>
                <a:solidFill>
                  <a:srgbClr val="00B050"/>
                </a:solidFill>
                <a:effectLst/>
                <a:latin typeface="Arial" charset="0"/>
                <a:cs typeface="Arial" charset="0"/>
              </a:rPr>
              <a:t>49 % </a:t>
            </a:r>
            <a:r>
              <a:rPr kumimoji="0" lang="cs-CZ" sz="1800" b="1" i="0" u="none" strike="noStrike" cap="none" normalizeH="0" baseline="0" dirty="0" smtClean="0">
                <a:ln>
                  <a:noFill/>
                </a:ln>
                <a:solidFill>
                  <a:srgbClr val="00B050"/>
                </a:solidFill>
                <a:effectLst/>
                <a:latin typeface="Arial" charset="0"/>
                <a:cs typeface="Arial" charset="0"/>
              </a:rPr>
              <a:t>mužů. 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480212" y="608949"/>
            <a:ext cx="847160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u="sng" dirty="0" smtClean="0"/>
              <a:t>Pracuj </a:t>
            </a:r>
            <a:r>
              <a:rPr lang="cs-CZ" sz="2000" b="1" u="sng" dirty="0" smtClean="0"/>
              <a:t>s textem a odpovídej na </a:t>
            </a:r>
            <a:r>
              <a:rPr lang="cs-CZ" sz="2000" b="1" u="sng" dirty="0" smtClean="0"/>
              <a:t>otázky.</a:t>
            </a:r>
            <a:endParaRPr lang="cs-CZ" sz="2000" b="1" u="sng" dirty="0"/>
          </a:p>
        </p:txBody>
      </p:sp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2915816" y="1833384"/>
          <a:ext cx="5976664" cy="731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4216"/>
                <a:gridCol w="2016224"/>
                <a:gridCol w="2016224"/>
              </a:tblGrid>
              <a:tr h="288032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Celkem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Muži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Ženy</a:t>
                      </a:r>
                      <a:endParaRPr lang="cs-CZ" dirty="0"/>
                    </a:p>
                  </a:txBody>
                  <a:tcPr/>
                </a:tc>
              </a:tr>
              <a:tr h="288032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10 506 813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5 157 197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 5 349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dirty="0" smtClean="0"/>
                        <a:t>616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8" name="TextovéPole 7"/>
          <p:cNvSpPr txBox="1"/>
          <p:nvPr/>
        </p:nvSpPr>
        <p:spPr>
          <a:xfrm>
            <a:off x="4888200" y="3296354"/>
            <a:ext cx="410445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1. Je více mužů nebo žen</a:t>
            </a:r>
            <a:r>
              <a:rPr lang="cs-CZ" sz="2000" dirty="0" smtClean="0"/>
              <a:t>?</a:t>
            </a:r>
            <a:endParaRPr lang="cs-CZ" sz="2000" dirty="0"/>
          </a:p>
        </p:txBody>
      </p:sp>
      <p:sp>
        <p:nvSpPr>
          <p:cNvPr id="9" name="TextovéPole 8"/>
          <p:cNvSpPr txBox="1"/>
          <p:nvPr/>
        </p:nvSpPr>
        <p:spPr>
          <a:xfrm flipH="1">
            <a:off x="4932040" y="3717032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932040" y="3901698"/>
            <a:ext cx="442249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2</a:t>
            </a:r>
            <a:r>
              <a:rPr lang="cs-CZ" sz="2000" b="1" dirty="0" smtClean="0"/>
              <a:t>. V </a:t>
            </a:r>
            <a:r>
              <a:rPr lang="cs-CZ" sz="2000" b="1" dirty="0" smtClean="0"/>
              <a:t>jakém roce bylo více žen</a:t>
            </a:r>
          </a:p>
          <a:p>
            <a:r>
              <a:rPr lang="cs-CZ" sz="2000" b="1" dirty="0" smtClean="0"/>
              <a:t> než mužů?</a:t>
            </a:r>
            <a:endParaRPr lang="cs-CZ" sz="20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932040" y="4863063"/>
            <a:ext cx="412952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3. Kolik bylo celkem mužů a žen roce  2009.</a:t>
            </a:r>
            <a:endParaRPr lang="cs-CZ" sz="2000" b="1" dirty="0"/>
          </a:p>
        </p:txBody>
      </p:sp>
      <p:sp>
        <p:nvSpPr>
          <p:cNvPr id="2" name="Obdélník 1"/>
          <p:cNvSpPr/>
          <p:nvPr/>
        </p:nvSpPr>
        <p:spPr>
          <a:xfrm>
            <a:off x="2745108" y="25370"/>
            <a:ext cx="4243312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cs-CZ" sz="2800" b="1" u="sng" cap="all" dirty="0">
                <a:solidFill>
                  <a:srgbClr val="7030A0"/>
                </a:solidFill>
                <a:effectLst>
                  <a:reflection blurRad="12700" stA="48000" endA="300" endPos="55000" dir="5400000" sy="-90000" algn="bl" rotWithShape="0"/>
                </a:effectLst>
                <a:latin typeface="Franklin Gothic Medium"/>
              </a:rPr>
              <a:t>Pohlaví obyvatelstva</a:t>
            </a:r>
          </a:p>
        </p:txBody>
      </p:sp>
    </p:spTree>
    <p:extLst>
      <p:ext uri="{BB962C8B-B14F-4D97-AF65-F5344CB8AC3E}">
        <p14:creationId xmlns:p14="http://schemas.microsoft.com/office/powerpoint/2010/main" val="244820654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72128" y="1204938"/>
            <a:ext cx="8245424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>
                <a:solidFill>
                  <a:srgbClr val="0070C0"/>
                </a:solidFill>
              </a:rPr>
              <a:t>Průměrný věk obyvatelstva ČR je 40,9 let. Avšak populace ČR postupně stárne, tak jako ve většině zemí Evropy a obecně ve vyspělých zemí světa. Dokazuje to počet obyvatel ve věku </a:t>
            </a:r>
            <a:r>
              <a:rPr lang="cs-CZ" b="1" dirty="0" smtClean="0">
                <a:solidFill>
                  <a:srgbClr val="0070C0"/>
                </a:solidFill>
              </a:rPr>
              <a:t>0 - 14 </a:t>
            </a:r>
            <a:r>
              <a:rPr lang="cs-CZ" b="1" dirty="0" smtClean="0">
                <a:solidFill>
                  <a:srgbClr val="0070C0"/>
                </a:solidFill>
              </a:rPr>
              <a:t>let, který je přibližně </a:t>
            </a:r>
            <a:r>
              <a:rPr lang="cs-CZ" b="1" dirty="0" smtClean="0">
                <a:solidFill>
                  <a:srgbClr val="0070C0"/>
                </a:solidFill>
              </a:rPr>
              <a:t>14,2 % </a:t>
            </a:r>
            <a:r>
              <a:rPr lang="cs-CZ" b="1" dirty="0" smtClean="0">
                <a:solidFill>
                  <a:srgbClr val="0070C0"/>
                </a:solidFill>
              </a:rPr>
              <a:t>z celkového počtu obyvatel, kdežto lidí ve věku 65 a více je </a:t>
            </a:r>
            <a:r>
              <a:rPr lang="cs-CZ" b="1" dirty="0" smtClean="0">
                <a:solidFill>
                  <a:srgbClr val="0070C0"/>
                </a:solidFill>
              </a:rPr>
              <a:t>15,2 %. </a:t>
            </a:r>
            <a:r>
              <a:rPr lang="cs-CZ" b="1" dirty="0" smtClean="0">
                <a:solidFill>
                  <a:srgbClr val="0070C0"/>
                </a:solidFill>
              </a:rPr>
              <a:t>Zajímavostí je, že ke konci roku 2009 žilo na našem území 730 lidí starší 100 let.</a:t>
            </a:r>
            <a:r>
              <a:rPr lang="cs-CZ" dirty="0" smtClean="0">
                <a:solidFill>
                  <a:srgbClr val="0070C0"/>
                </a:solidFill>
              </a:rPr>
              <a:t> 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43704" y="47288"/>
            <a:ext cx="8640960" cy="11387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u="sng" cap="all" dirty="0">
                <a:solidFill>
                  <a:srgbClr val="7030A0"/>
                </a:solidFill>
                <a:effectLst>
                  <a:reflection blurRad="12700" stA="48000" endA="300" endPos="55000" dir="5400000" sy="-90000" algn="bl" rotWithShape="0"/>
                </a:effectLst>
                <a:latin typeface="Franklin Gothic Medium"/>
              </a:rPr>
              <a:t>Věk obyvatelstva v České </a:t>
            </a:r>
            <a:r>
              <a:rPr lang="cs-CZ" sz="2800" b="1" u="sng" cap="all" dirty="0" smtClean="0">
                <a:solidFill>
                  <a:srgbClr val="7030A0"/>
                </a:solidFill>
                <a:effectLst>
                  <a:reflection blurRad="12700" stA="48000" endA="300" endPos="55000" dir="5400000" sy="-90000" algn="bl" rotWithShape="0"/>
                </a:effectLst>
                <a:latin typeface="Franklin Gothic Medium"/>
              </a:rPr>
              <a:t>republice</a:t>
            </a:r>
          </a:p>
          <a:p>
            <a:pPr algn="ctr"/>
            <a:endParaRPr lang="cs-CZ" sz="2000" b="1" u="sng" dirty="0" smtClean="0"/>
          </a:p>
          <a:p>
            <a:pPr algn="ctr"/>
            <a:r>
              <a:rPr lang="cs-CZ" sz="2000" b="1" u="sng" dirty="0" smtClean="0"/>
              <a:t>Pracuj </a:t>
            </a:r>
            <a:r>
              <a:rPr lang="cs-CZ" sz="2000" b="1" u="sng" dirty="0" smtClean="0"/>
              <a:t>s textem a odpovídej na otázky</a:t>
            </a:r>
            <a:endParaRPr lang="cs-CZ" sz="2000" b="1" u="sng" dirty="0"/>
          </a:p>
        </p:txBody>
      </p:sp>
      <p:pic>
        <p:nvPicPr>
          <p:cNvPr id="5121" name="Picture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1736" y="3007412"/>
            <a:ext cx="4824536" cy="36724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698500" dist="50800" dir="5400000" sx="110000" sy="110000" algn="ctr" rotWithShape="0">
              <a:srgbClr val="FFFF00">
                <a:alpha val="20000"/>
              </a:srgbClr>
            </a:outerShdw>
          </a:effectLst>
        </p:spPr>
      </p:pic>
      <p:sp>
        <p:nvSpPr>
          <p:cNvPr id="5" name="TextovéPole 4"/>
          <p:cNvSpPr txBox="1"/>
          <p:nvPr/>
        </p:nvSpPr>
        <p:spPr>
          <a:xfrm>
            <a:off x="5364088" y="3350895"/>
            <a:ext cx="383259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1</a:t>
            </a:r>
            <a:r>
              <a:rPr lang="cs-CZ" sz="2000" b="1" dirty="0" smtClean="0">
                <a:solidFill>
                  <a:srgbClr val="FF0000"/>
                </a:solidFill>
              </a:rPr>
              <a:t>. Jaký </a:t>
            </a:r>
            <a:r>
              <a:rPr lang="cs-CZ" sz="2000" b="1" dirty="0" smtClean="0">
                <a:solidFill>
                  <a:srgbClr val="FF0000"/>
                </a:solidFill>
              </a:rPr>
              <a:t>je průměrný věk obyvatel</a:t>
            </a:r>
            <a:r>
              <a:rPr lang="cs-CZ" b="1" dirty="0" smtClean="0">
                <a:solidFill>
                  <a:srgbClr val="FF0000"/>
                </a:solidFill>
              </a:rPr>
              <a:t>? 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426432" y="4220021"/>
            <a:ext cx="37079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2. Kolik procent je obyvatel</a:t>
            </a:r>
          </a:p>
          <a:p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 ve věku 15 – 39 let?</a:t>
            </a:r>
            <a:endParaRPr lang="cs-CZ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364087" y="5120317"/>
            <a:ext cx="327327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3. Kolik lidí bylo v roce 2009</a:t>
            </a:r>
          </a:p>
          <a:p>
            <a:r>
              <a:rPr lang="cs-CZ" b="1" dirty="0" smtClean="0"/>
              <a:t>starší  100 let?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60412071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1124744"/>
            <a:ext cx="8892480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>
                <a:solidFill>
                  <a:srgbClr val="7030A0"/>
                </a:solidFill>
              </a:rPr>
              <a:t>Česká republika je národnostně homogenním („</a:t>
            </a:r>
            <a:r>
              <a:rPr lang="cs-CZ" b="1" dirty="0" err="1" smtClean="0">
                <a:solidFill>
                  <a:srgbClr val="7030A0"/>
                </a:solidFill>
              </a:rPr>
              <a:t>jednonárodnostním</a:t>
            </a:r>
            <a:r>
              <a:rPr lang="cs-CZ" b="1" dirty="0" smtClean="0">
                <a:solidFill>
                  <a:srgbClr val="7030A0"/>
                </a:solidFill>
              </a:rPr>
              <a:t>“) státem. Podle sčítání lidu k 1. 3. 2001 se k národnosti české přihlásilo přibližně 90,4% populace. Druhou nejpočetnější národností je moravská (3,7%), třetí národnost slovenská (1,9%), čtvrtá národnost polská (0,5%) a pátá národnost německá (0,4%). Mezi dalšími jsou: ukrajinská, vietnamská, maďarská, ruská, romská. </a:t>
            </a: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7592" y="36239"/>
            <a:ext cx="864096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u="sng" cap="all" dirty="0" smtClean="0">
                <a:solidFill>
                  <a:srgbClr val="7030A0"/>
                </a:solidFill>
                <a:effectLst>
                  <a:reflection blurRad="12700" stA="48000" endA="300" endPos="55000" dir="5400000" sy="-90000" algn="bl" rotWithShape="0"/>
                </a:effectLst>
                <a:latin typeface="Franklin Gothic Medium"/>
              </a:rPr>
              <a:t>Náboženství</a:t>
            </a:r>
          </a:p>
          <a:p>
            <a:pPr algn="ctr"/>
            <a:endParaRPr lang="cs-CZ" sz="1400" b="1" u="sng" cap="all" dirty="0">
              <a:solidFill>
                <a:srgbClr val="7030A0"/>
              </a:solidFill>
              <a:effectLst>
                <a:reflection blurRad="12700" stA="48000" endA="300" endPos="55000" dir="5400000" sy="-90000" algn="bl" rotWithShape="0"/>
              </a:effectLst>
              <a:latin typeface="Franklin Gothic Medium"/>
            </a:endParaRPr>
          </a:p>
          <a:p>
            <a:pPr algn="ctr"/>
            <a:r>
              <a:rPr lang="cs-CZ" b="1" u="sng" dirty="0" smtClean="0"/>
              <a:t>- pracuj s textem a zjisti správnost odpovědí</a:t>
            </a:r>
          </a:p>
        </p:txBody>
      </p:sp>
      <p:pic>
        <p:nvPicPr>
          <p:cNvPr id="4097" name="Picture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2852936"/>
            <a:ext cx="4680520" cy="35283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4931256" y="2859033"/>
            <a:ext cx="325749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Bez vyznání je nejméně lidí?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316416" y="2996952"/>
            <a:ext cx="54213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NE</a:t>
            </a:r>
            <a:endParaRPr lang="cs-CZ" sz="2000" b="1" dirty="0"/>
          </a:p>
        </p:txBody>
      </p:sp>
      <p:sp>
        <p:nvSpPr>
          <p:cNvPr id="8" name="Pěticípá hvězda 7"/>
          <p:cNvSpPr/>
          <p:nvPr/>
        </p:nvSpPr>
        <p:spPr>
          <a:xfrm>
            <a:off x="8100392" y="2636912"/>
            <a:ext cx="1043608" cy="1008112"/>
          </a:xfrm>
          <a:prstGeom prst="star5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4949904" y="4050526"/>
            <a:ext cx="311149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00B0F0"/>
                </a:solidFill>
              </a:rPr>
              <a:t>Polská národnost je čtvrtá?</a:t>
            </a:r>
            <a:endParaRPr lang="cs-CZ" sz="2000" b="1" dirty="0">
              <a:solidFill>
                <a:srgbClr val="00B0F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 flipH="1">
            <a:off x="8244408" y="4005064"/>
            <a:ext cx="8995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ANO</a:t>
            </a:r>
            <a:endParaRPr lang="cs-CZ" b="1" dirty="0"/>
          </a:p>
        </p:txBody>
      </p:sp>
      <p:sp>
        <p:nvSpPr>
          <p:cNvPr id="11" name="Pěticípá hvězda 10"/>
          <p:cNvSpPr/>
          <p:nvPr/>
        </p:nvSpPr>
        <p:spPr>
          <a:xfrm>
            <a:off x="8100392" y="3671828"/>
            <a:ext cx="1043608" cy="1080120"/>
          </a:xfrm>
          <a:prstGeom prst="star5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4939640" y="5250904"/>
            <a:ext cx="295232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00B050"/>
                </a:solidFill>
              </a:rPr>
              <a:t>Ruská národnost patří</a:t>
            </a:r>
          </a:p>
          <a:p>
            <a:r>
              <a:rPr lang="cs-CZ" sz="2000" b="1" dirty="0" smtClean="0">
                <a:solidFill>
                  <a:srgbClr val="00B050"/>
                </a:solidFill>
              </a:rPr>
              <a:t> mezi další?</a:t>
            </a:r>
            <a:endParaRPr lang="cs-CZ" sz="2000" b="1" dirty="0">
              <a:solidFill>
                <a:srgbClr val="00B05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8100392" y="5301208"/>
            <a:ext cx="90082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ANO</a:t>
            </a:r>
            <a:endParaRPr lang="cs-CZ" b="1" dirty="0"/>
          </a:p>
        </p:txBody>
      </p:sp>
      <p:sp>
        <p:nvSpPr>
          <p:cNvPr id="14" name="Pěticípá hvězda 13"/>
          <p:cNvSpPr/>
          <p:nvPr/>
        </p:nvSpPr>
        <p:spPr>
          <a:xfrm>
            <a:off x="7884368" y="5047838"/>
            <a:ext cx="1044844" cy="914400"/>
          </a:xfrm>
          <a:prstGeom prst="star5">
            <a:avLst/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154075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10505" y="49952"/>
            <a:ext cx="139499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u="sng" cap="all" dirty="0">
                <a:solidFill>
                  <a:srgbClr val="7030A0"/>
                </a:solidFill>
                <a:effectLst>
                  <a:reflection blurRad="12700" stA="48000" endA="300" endPos="55000" dir="5400000" sy="-90000" algn="bl" rotWithShape="0"/>
                </a:effectLst>
                <a:latin typeface="Franklin Gothic Medium"/>
              </a:rPr>
              <a:t>Zdroje</a:t>
            </a:r>
          </a:p>
        </p:txBody>
      </p:sp>
      <p:sp>
        <p:nvSpPr>
          <p:cNvPr id="3" name="Obdélník 2"/>
          <p:cNvSpPr/>
          <p:nvPr/>
        </p:nvSpPr>
        <p:spPr>
          <a:xfrm>
            <a:off x="2123728" y="967314"/>
            <a:ext cx="597666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 http://www.hajduch.net/cesko/slozeni-obyvatel</a:t>
            </a:r>
            <a:endParaRPr lang="cs-CZ" b="1" dirty="0"/>
          </a:p>
        </p:txBody>
      </p:sp>
      <p:sp>
        <p:nvSpPr>
          <p:cNvPr id="4" name="Obdélník 3"/>
          <p:cNvSpPr/>
          <p:nvPr/>
        </p:nvSpPr>
        <p:spPr>
          <a:xfrm>
            <a:off x="2146278" y="1651195"/>
            <a:ext cx="624644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(http://www.</a:t>
            </a:r>
            <a:r>
              <a:rPr lang="cs-CZ" b="1" dirty="0" err="1" smtClean="0"/>
              <a:t>czso.cz</a:t>
            </a:r>
            <a:r>
              <a:rPr lang="cs-CZ" b="1" dirty="0" smtClean="0"/>
              <a:t>/</a:t>
            </a:r>
            <a:r>
              <a:rPr lang="cs-CZ" b="1" dirty="0" err="1" smtClean="0"/>
              <a:t>csu</a:t>
            </a:r>
            <a:r>
              <a:rPr lang="cs-CZ" b="1" dirty="0" smtClean="0"/>
              <a:t>/2010edicniplan.nsf/p/4003-10)</a:t>
            </a:r>
            <a:endParaRPr lang="cs-CZ" b="1" dirty="0"/>
          </a:p>
        </p:txBody>
      </p:sp>
      <p:sp>
        <p:nvSpPr>
          <p:cNvPr id="6" name="Obdélník 5"/>
          <p:cNvSpPr/>
          <p:nvPr/>
        </p:nvSpPr>
        <p:spPr>
          <a:xfrm>
            <a:off x="2218286" y="2305122"/>
            <a:ext cx="617443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http://www.</a:t>
            </a:r>
            <a:r>
              <a:rPr lang="cs-CZ" b="1" dirty="0" err="1" smtClean="0"/>
              <a:t>czso.cz</a:t>
            </a:r>
            <a:r>
              <a:rPr lang="cs-CZ" b="1" dirty="0" smtClean="0"/>
              <a:t>/</a:t>
            </a:r>
            <a:r>
              <a:rPr lang="cs-CZ" b="1" dirty="0" err="1" smtClean="0"/>
              <a:t>csu</a:t>
            </a:r>
            <a:r>
              <a:rPr lang="cs-CZ" b="1" dirty="0" smtClean="0"/>
              <a:t>/2003edicniplan.nsf/p/4114-03)</a:t>
            </a:r>
            <a:endParaRPr lang="cs-CZ" b="1" dirty="0"/>
          </a:p>
        </p:txBody>
      </p:sp>
      <p:sp>
        <p:nvSpPr>
          <p:cNvPr id="7" name="Obdélník 6"/>
          <p:cNvSpPr/>
          <p:nvPr/>
        </p:nvSpPr>
        <p:spPr>
          <a:xfrm>
            <a:off x="2146278" y="3006245"/>
            <a:ext cx="624644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(http://www.</a:t>
            </a:r>
            <a:r>
              <a:rPr lang="cs-CZ" b="1" dirty="0" err="1" smtClean="0"/>
              <a:t>czso.cz</a:t>
            </a:r>
            <a:r>
              <a:rPr lang="cs-CZ" b="1" dirty="0" smtClean="0"/>
              <a:t>/</a:t>
            </a:r>
            <a:r>
              <a:rPr lang="cs-CZ" b="1" dirty="0" err="1" smtClean="0"/>
              <a:t>csu</a:t>
            </a:r>
            <a:r>
              <a:rPr lang="cs-CZ" b="1" dirty="0" smtClean="0"/>
              <a:t>/2003edicniplan.nsf/p/4110-03)</a:t>
            </a:r>
            <a:endParaRPr lang="cs-CZ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1081987" y="917104"/>
            <a:ext cx="3241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Calibri"/>
                <a:cs typeface="Calibri"/>
              </a:rPr>
              <a:t>●</a:t>
            </a:r>
            <a:endParaRPr lang="cs-CZ" b="1" dirty="0"/>
          </a:p>
        </p:txBody>
      </p:sp>
      <p:sp>
        <p:nvSpPr>
          <p:cNvPr id="8" name="Obdélník 7"/>
          <p:cNvSpPr/>
          <p:nvPr/>
        </p:nvSpPr>
        <p:spPr>
          <a:xfrm>
            <a:off x="1118096" y="2284214"/>
            <a:ext cx="32412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latin typeface="Calibri"/>
                <a:cs typeface="Calibri"/>
              </a:rPr>
              <a:t>●</a:t>
            </a:r>
            <a:endParaRPr lang="cs-CZ" b="1" dirty="0"/>
          </a:p>
        </p:txBody>
      </p:sp>
      <p:sp>
        <p:nvSpPr>
          <p:cNvPr id="9" name="Obdélník 8"/>
          <p:cNvSpPr/>
          <p:nvPr/>
        </p:nvSpPr>
        <p:spPr>
          <a:xfrm>
            <a:off x="1118096" y="2989219"/>
            <a:ext cx="32412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>
                <a:latin typeface="Calibri"/>
                <a:cs typeface="Calibri"/>
              </a:rPr>
              <a:t>●</a:t>
            </a:r>
            <a:endParaRPr lang="cs-CZ" b="1" dirty="0"/>
          </a:p>
        </p:txBody>
      </p:sp>
      <p:sp>
        <p:nvSpPr>
          <p:cNvPr id="10" name="Obdélník 9"/>
          <p:cNvSpPr/>
          <p:nvPr/>
        </p:nvSpPr>
        <p:spPr>
          <a:xfrm>
            <a:off x="1081987" y="1649409"/>
            <a:ext cx="32412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>
                <a:latin typeface="Calibri"/>
                <a:cs typeface="Calibri"/>
              </a:rPr>
              <a:t>●</a:t>
            </a:r>
            <a:endParaRPr lang="cs-CZ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528036" y="4077072"/>
            <a:ext cx="6336704" cy="923330"/>
          </a:xfrm>
          <a:prstGeom prst="rect">
            <a:avLst/>
          </a:prstGeom>
          <a:blipFill>
            <a:blip r:embed="rId2" cstate="print"/>
            <a:tile tx="0" ty="0" sx="100000" sy="100000" flip="none" algn="tl"/>
          </a:blipFill>
          <a:ln cmpd="sng">
            <a:solidFill>
              <a:schemeClr val="accent1">
                <a:alpha val="0"/>
              </a:schemeClr>
            </a:solidFill>
          </a:ln>
          <a:effectLst>
            <a:outerShdw blurRad="825500" dist="38100" dir="16200000" sx="111000" sy="111000" rotWithShape="0">
              <a:prstClr val="black">
                <a:alpha val="35000"/>
              </a:prstClr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i="1" dirty="0" smtClean="0"/>
              <a:t>Autorem materiálu a všech jeho částí,</a:t>
            </a:r>
          </a:p>
          <a:p>
            <a:pPr algn="ctr"/>
            <a:r>
              <a:rPr lang="cs-CZ" i="1" dirty="0" smtClean="0"/>
              <a:t> není-li uvedeno jinak, je</a:t>
            </a:r>
          </a:p>
          <a:p>
            <a:pPr algn="ctr"/>
            <a:r>
              <a:rPr lang="cs-CZ" i="1" dirty="0" smtClean="0"/>
              <a:t> Mgr. Lenka Kolstrunková.</a:t>
            </a:r>
            <a:endParaRPr lang="cs-CZ" i="1" dirty="0"/>
          </a:p>
        </p:txBody>
      </p:sp>
      <p:pic>
        <p:nvPicPr>
          <p:cNvPr id="12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03755" y="5373216"/>
            <a:ext cx="7280503" cy="12066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148267746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96</TotalTime>
  <Words>565</Words>
  <Application>Microsoft Office PowerPoint</Application>
  <PresentationFormat>Předvádění na obrazovce (4:3)</PresentationFormat>
  <Paragraphs>71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Cesta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Tejinka</dc:creator>
  <cp:lastModifiedBy>Martin Králík</cp:lastModifiedBy>
  <cp:revision>21</cp:revision>
  <dcterms:created xsi:type="dcterms:W3CDTF">2011-10-25T18:24:23Z</dcterms:created>
  <dcterms:modified xsi:type="dcterms:W3CDTF">2012-03-15T12:18:49Z</dcterms:modified>
</cp:coreProperties>
</file>