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1" r:id="rId2"/>
    <p:sldId id="272" r:id="rId3"/>
    <p:sldId id="256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70" r:id="rId12"/>
    <p:sldId id="263" r:id="rId13"/>
    <p:sldId id="264" r:id="rId14"/>
    <p:sldId id="265" r:id="rId15"/>
    <p:sldId id="266" r:id="rId16"/>
    <p:sldId id="267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8362EC17-066B-4B38-922E-CC4D6A5B3992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B7D200E-C73F-486F-B9F9-9852A2FD677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nEOo28lsb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dA39wbjt_w" TargetMode="External"/><Relationship Id="rId2" Type="http://schemas.openxmlformats.org/officeDocument/2006/relationships/hyperlink" Target="http://www.youtube.com/watch?v=UgbetsEdct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4Rck21wqYf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KU1X3Wut-k0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BwmyJAEnz4s" TargetMode="External"/><Relationship Id="rId2" Type="http://schemas.openxmlformats.org/officeDocument/2006/relationships/hyperlink" Target="http://www.youtube.com/watch?v=6pdyiK5kzi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-Do2ZVAFjiA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Číslo materiálu: </a:t>
            </a:r>
            <a:r>
              <a:rPr lang="cs-CZ" sz="3200" dirty="0"/>
              <a:t>VY 32 INOVACE </a:t>
            </a:r>
            <a:r>
              <a:rPr lang="cs-CZ" sz="3200" dirty="0" smtClean="0"/>
              <a:t>26/20</a:t>
            </a:r>
            <a:endParaRPr lang="cs-CZ" sz="3200" dirty="0"/>
          </a:p>
          <a:p>
            <a:pPr marL="0" indent="0">
              <a:buNone/>
            </a:pPr>
            <a:r>
              <a:rPr lang="cs-CZ" sz="3200" dirty="0"/>
              <a:t> </a:t>
            </a:r>
          </a:p>
          <a:p>
            <a:pPr marL="0" indent="0">
              <a:buNone/>
            </a:pPr>
            <a:r>
              <a:rPr lang="cs-CZ" sz="3200" dirty="0"/>
              <a:t>  </a:t>
            </a:r>
          </a:p>
          <a:p>
            <a:r>
              <a:rPr lang="cs-CZ" sz="3200" b="1" dirty="0"/>
              <a:t>Název materiálu: </a:t>
            </a:r>
            <a:r>
              <a:rPr lang="cs-CZ" sz="3200" dirty="0" smtClean="0"/>
              <a:t>George </a:t>
            </a:r>
            <a:r>
              <a:rPr lang="cs-CZ" sz="3200" dirty="0" err="1" smtClean="0"/>
              <a:t>Gershwin</a:t>
            </a:r>
            <a:endParaRPr lang="cs-CZ" sz="3200" dirty="0"/>
          </a:p>
          <a:p>
            <a:endParaRPr lang="cs-CZ" sz="3200" dirty="0"/>
          </a:p>
          <a:p>
            <a:endParaRPr lang="cs-CZ" sz="3200" dirty="0"/>
          </a:p>
          <a:p>
            <a:r>
              <a:rPr lang="cs-CZ" sz="3200" b="1" dirty="0"/>
              <a:t>Zpracoval:</a:t>
            </a:r>
            <a:r>
              <a:rPr lang="cs-CZ" sz="3200" dirty="0"/>
              <a:t> Mgr. Bc. </a:t>
            </a:r>
            <a:r>
              <a:rPr lang="cs-CZ" sz="3200" dirty="0" err="1"/>
              <a:t>BcA</a:t>
            </a:r>
            <a:r>
              <a:rPr lang="cs-CZ" sz="3200" dirty="0"/>
              <a:t>. Michal Jančík</a:t>
            </a:r>
          </a:p>
          <a:p>
            <a:endParaRPr lang="cs-CZ" sz="3200" dirty="0"/>
          </a:p>
          <a:p>
            <a:endParaRPr lang="cs-CZ" sz="3200" dirty="0"/>
          </a:p>
          <a:p>
            <a:endParaRPr lang="cs-CZ" sz="3200" dirty="0"/>
          </a:p>
          <a:p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79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26/20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Ročník: IX</a:t>
            </a:r>
            <a:r>
              <a:rPr lang="cs-CZ" dirty="0"/>
              <a:t>. 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Klíčová slova: </a:t>
            </a:r>
            <a:r>
              <a:rPr lang="cs-CZ" dirty="0" smtClean="0"/>
              <a:t>20.století-hudba-George </a:t>
            </a:r>
            <a:r>
              <a:rPr lang="cs-CZ" dirty="0" err="1" smtClean="0"/>
              <a:t>Gershwin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dirty="0"/>
              <a:t>      hudbu </a:t>
            </a:r>
            <a:r>
              <a:rPr lang="cs-CZ" dirty="0" smtClean="0"/>
              <a:t>Georga </a:t>
            </a:r>
            <a:r>
              <a:rPr lang="cs-CZ" dirty="0" err="1" smtClean="0"/>
              <a:t>Gershwina</a:t>
            </a:r>
            <a:r>
              <a:rPr lang="cs-CZ" dirty="0" smtClean="0"/>
              <a:t>, </a:t>
            </a:r>
            <a:r>
              <a:rPr lang="cs-CZ" dirty="0"/>
              <a:t>stručně hovoří o životě skladatele, zařazuje poznatky do širších 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472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George </a:t>
            </a:r>
            <a:r>
              <a:rPr lang="cs-CZ" dirty="0" err="1" smtClean="0"/>
              <a:t>Gershwin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642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465" y="1719262"/>
            <a:ext cx="3751753" cy="4734073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45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Narozen v roce 1898 v Brooklynu</a:t>
            </a:r>
          </a:p>
          <a:p>
            <a:endParaRPr lang="cs-CZ" sz="2800" dirty="0" smtClean="0"/>
          </a:p>
          <a:p>
            <a:r>
              <a:rPr lang="cs-CZ" sz="2800" dirty="0" smtClean="0"/>
              <a:t>Zemřel v roce 1937 v Hollywoodu</a:t>
            </a:r>
          </a:p>
          <a:p>
            <a:endParaRPr lang="cs-CZ" sz="2800" dirty="0" smtClean="0"/>
          </a:p>
          <a:p>
            <a:r>
              <a:rPr lang="cs-CZ" sz="2800" dirty="0" smtClean="0"/>
              <a:t>Americký skladatel</a:t>
            </a:r>
          </a:p>
          <a:p>
            <a:endParaRPr lang="cs-CZ" sz="2800" dirty="0" smtClean="0"/>
          </a:p>
          <a:p>
            <a:r>
              <a:rPr lang="cs-CZ" sz="2800" dirty="0" smtClean="0"/>
              <a:t>Komponoval jak vážnou tak populární hudbu</a:t>
            </a:r>
          </a:p>
          <a:p>
            <a:endParaRPr lang="cs-CZ" sz="2800" dirty="0" smtClean="0"/>
          </a:p>
          <a:p>
            <a:r>
              <a:rPr lang="cs-CZ" sz="2800" dirty="0" smtClean="0"/>
              <a:t>Jeho největší hity nahrály pěvecké hvězdy jako Frank </a:t>
            </a:r>
            <a:r>
              <a:rPr lang="cs-CZ" sz="2800" dirty="0" err="1" smtClean="0"/>
              <a:t>Sinatra</a:t>
            </a:r>
            <a:r>
              <a:rPr lang="cs-CZ" sz="2800" dirty="0" smtClean="0"/>
              <a:t>, Ella Fitzgerald ad.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poznámek o životě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10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Narodil se do chudé rodiny hospodského muzikanta</a:t>
            </a:r>
          </a:p>
          <a:p>
            <a:endParaRPr lang="cs-CZ" sz="2800" dirty="0" smtClean="0"/>
          </a:p>
          <a:p>
            <a:r>
              <a:rPr lang="cs-CZ" sz="2800" dirty="0" smtClean="0"/>
              <a:t>Měl 4 sourozence, vedle Georga se stal slavným bratr Ira </a:t>
            </a:r>
            <a:r>
              <a:rPr lang="cs-CZ" sz="2800" dirty="0" err="1" smtClean="0"/>
              <a:t>Gershwin</a:t>
            </a:r>
            <a:r>
              <a:rPr lang="cs-CZ" sz="2800" dirty="0" smtClean="0"/>
              <a:t>, jenž napsal texty k mnoha </a:t>
            </a:r>
            <a:r>
              <a:rPr lang="cs-CZ" sz="2800" dirty="0" err="1" smtClean="0"/>
              <a:t>Georgovým</a:t>
            </a:r>
            <a:r>
              <a:rPr lang="cs-CZ" sz="2800" dirty="0" smtClean="0"/>
              <a:t> dílům</a:t>
            </a:r>
          </a:p>
          <a:p>
            <a:endParaRPr lang="cs-CZ" sz="2800" dirty="0" smtClean="0"/>
          </a:p>
          <a:p>
            <a:r>
              <a:rPr lang="cs-CZ" sz="2800" dirty="0" smtClean="0"/>
              <a:t>Od 12 let se za podpory rodičů učil hře na klavír, kterou dovedl k dokonalosti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24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3200" dirty="0" smtClean="0"/>
              <a:t>Svou kariéru započal v hudebním nakladatelství, kde mu rukama prošly stovky největších hitů té doby</a:t>
            </a:r>
          </a:p>
          <a:p>
            <a:endParaRPr lang="cs-CZ" sz="3200" dirty="0" smtClean="0"/>
          </a:p>
          <a:p>
            <a:pPr lvl="1"/>
            <a:r>
              <a:rPr lang="cs-CZ" sz="2800" dirty="0" smtClean="0"/>
              <a:t>Z nich se George nejvíce naučil a především poznal, s jakým typem hudby by se mohl proslavit</a:t>
            </a:r>
          </a:p>
          <a:p>
            <a:pPr lvl="1"/>
            <a:endParaRPr lang="cs-CZ" sz="2800" dirty="0" smtClean="0"/>
          </a:p>
          <a:p>
            <a:r>
              <a:rPr lang="cs-CZ" sz="3200" dirty="0" smtClean="0"/>
              <a:t>Po dvou letech začal vydávat své první skladby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45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První úspěch mu přinesla skladba </a:t>
            </a:r>
            <a:r>
              <a:rPr lang="cs-CZ" sz="3200" dirty="0" err="1" smtClean="0"/>
              <a:t>Swanee</a:t>
            </a:r>
            <a:r>
              <a:rPr lang="cs-CZ" sz="3200" dirty="0" smtClean="0"/>
              <a:t>, která zazněla v muzikálu </a:t>
            </a:r>
            <a:r>
              <a:rPr lang="cs-CZ" sz="3200" dirty="0" err="1" smtClean="0"/>
              <a:t>Sinbad</a:t>
            </a:r>
            <a:endParaRPr lang="cs-CZ" sz="3200" dirty="0" smtClean="0"/>
          </a:p>
          <a:p>
            <a:endParaRPr lang="cs-CZ" sz="3200" dirty="0" smtClean="0"/>
          </a:p>
          <a:p>
            <a:pPr lvl="1"/>
            <a:r>
              <a:rPr lang="cs-CZ" sz="2800" dirty="0" smtClean="0"/>
              <a:t>Díky tomuto úspěchu se během několika dní stal velmi slavným po celé Broadway</a:t>
            </a:r>
          </a:p>
          <a:p>
            <a:pPr lvl="1"/>
            <a:endParaRPr lang="cs-CZ" sz="2800" dirty="0" smtClean="0"/>
          </a:p>
          <a:p>
            <a:r>
              <a:rPr lang="cs-CZ" sz="3200" dirty="0" smtClean="0"/>
              <a:t>Následovně zkomponoval hudbu k vlastnímu muzikálu La, La </a:t>
            </a:r>
            <a:r>
              <a:rPr lang="cs-CZ" sz="3200" dirty="0" err="1" smtClean="0"/>
              <a:t>Lucille</a:t>
            </a:r>
            <a:r>
              <a:rPr lang="cs-CZ" sz="3200" dirty="0" smtClean="0"/>
              <a:t> a k dalším dílům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57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407893" cy="4407408"/>
          </a:xfrm>
        </p:spPr>
        <p:txBody>
          <a:bodyPr>
            <a:noAutofit/>
          </a:bodyPr>
          <a:lstStyle/>
          <a:p>
            <a:r>
              <a:rPr lang="cs-CZ" sz="3200" dirty="0" smtClean="0"/>
              <a:t>Mezi ně patřila i opereta Blue </a:t>
            </a:r>
            <a:r>
              <a:rPr lang="cs-CZ" sz="3200" dirty="0" err="1" smtClean="0"/>
              <a:t>Monday</a:t>
            </a:r>
            <a:endParaRPr lang="cs-CZ" sz="3200" dirty="0" smtClean="0"/>
          </a:p>
          <a:p>
            <a:endParaRPr lang="cs-CZ" sz="3200" dirty="0" smtClean="0"/>
          </a:p>
          <a:p>
            <a:pPr lvl="1"/>
            <a:r>
              <a:rPr lang="cs-CZ" sz="2800" dirty="0" smtClean="0"/>
              <a:t>Ta oslovila Paula </a:t>
            </a:r>
            <a:r>
              <a:rPr lang="cs-CZ" sz="2800" dirty="0" err="1" smtClean="0"/>
              <a:t>Whitemana</a:t>
            </a:r>
            <a:r>
              <a:rPr lang="cs-CZ" sz="2800" dirty="0" smtClean="0"/>
              <a:t>, jenž oslovil George, aby složil podobnou hudbu v jazzovém stylu</a:t>
            </a:r>
          </a:p>
          <a:p>
            <a:pPr lvl="1"/>
            <a:endParaRPr lang="cs-CZ" sz="2800" dirty="0" smtClean="0"/>
          </a:p>
          <a:p>
            <a:pPr lvl="1"/>
            <a:r>
              <a:rPr lang="cs-CZ" sz="2800" dirty="0" smtClean="0"/>
              <a:t>Vznikla tak skladba RHAPSODY IN BLUE, která ihned po premiéře zapříčinila, že se George </a:t>
            </a:r>
            <a:r>
              <a:rPr lang="cs-CZ" sz="2800" dirty="0" err="1" smtClean="0"/>
              <a:t>Gershwin</a:t>
            </a:r>
            <a:r>
              <a:rPr lang="cs-CZ" sz="2800" dirty="0" smtClean="0"/>
              <a:t> stal snad nejznámějším skladatelem v dějinách Ameriky</a:t>
            </a:r>
          </a:p>
          <a:p>
            <a:pPr lvl="1"/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www.youtube.com/watch?v=ynEOo28lsbc</a:t>
            </a:r>
            <a:endParaRPr lang="cs-CZ" dirty="0" smtClean="0"/>
          </a:p>
          <a:p>
            <a:pPr lvl="1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41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700" dirty="0" smtClean="0"/>
              <a:t>V dalších letech se George </a:t>
            </a:r>
            <a:r>
              <a:rPr lang="cs-CZ" sz="2700" dirty="0" err="1" smtClean="0"/>
              <a:t>Gershwin</a:t>
            </a:r>
            <a:r>
              <a:rPr lang="cs-CZ" sz="2700" dirty="0" smtClean="0"/>
              <a:t> věnoval především komponování písní, které zaznívali na Broadway – mezi ně patří např. </a:t>
            </a:r>
          </a:p>
          <a:p>
            <a:r>
              <a:rPr lang="cs-CZ" sz="2700" i="1" dirty="0" err="1" smtClean="0"/>
              <a:t>The</a:t>
            </a:r>
            <a:r>
              <a:rPr lang="cs-CZ" sz="2700" i="1" dirty="0" smtClean="0"/>
              <a:t> Man </a:t>
            </a:r>
            <a:r>
              <a:rPr lang="cs-CZ" sz="2700" i="1" dirty="0"/>
              <a:t>I Love </a:t>
            </a:r>
            <a:r>
              <a:rPr lang="cs-CZ" sz="2400" i="1" dirty="0"/>
              <a:t>(</a:t>
            </a:r>
            <a:r>
              <a:rPr lang="cs-CZ" sz="2400" i="1" dirty="0">
                <a:hlinkClick r:id="rId2"/>
              </a:rPr>
              <a:t>http://</a:t>
            </a:r>
            <a:r>
              <a:rPr lang="cs-CZ" sz="2400" i="1" dirty="0" smtClean="0">
                <a:hlinkClick r:id="rId2"/>
              </a:rPr>
              <a:t>www.youtube.com/</a:t>
            </a:r>
            <a:r>
              <a:rPr lang="cs-CZ" sz="2400" i="1" dirty="0" err="1" smtClean="0">
                <a:hlinkClick r:id="rId2"/>
              </a:rPr>
              <a:t>watch?v</a:t>
            </a:r>
            <a:r>
              <a:rPr lang="cs-CZ" sz="2400" i="1" dirty="0" smtClean="0">
                <a:hlinkClick r:id="rId2"/>
              </a:rPr>
              <a:t>=UgbetsEdct8</a:t>
            </a:r>
            <a:r>
              <a:rPr lang="cs-CZ" sz="2400" i="1" dirty="0" smtClean="0"/>
              <a:t>) </a:t>
            </a:r>
            <a:r>
              <a:rPr lang="cs-CZ" sz="2700" i="1" dirty="0" smtClean="0"/>
              <a:t>, </a:t>
            </a:r>
          </a:p>
          <a:p>
            <a:r>
              <a:rPr lang="cs-CZ" sz="2700" i="1" dirty="0" smtClean="0"/>
              <a:t>Strike Up </a:t>
            </a:r>
            <a:r>
              <a:rPr lang="cs-CZ" sz="2700" i="1" dirty="0" err="1" smtClean="0"/>
              <a:t>The</a:t>
            </a:r>
            <a:r>
              <a:rPr lang="cs-CZ" sz="2700" i="1" dirty="0"/>
              <a:t> Band </a:t>
            </a:r>
            <a:r>
              <a:rPr lang="cs-CZ" sz="2400" i="1" dirty="0"/>
              <a:t>(</a:t>
            </a:r>
            <a:r>
              <a:rPr lang="cs-CZ" sz="2400" i="1" dirty="0">
                <a:hlinkClick r:id="rId3"/>
              </a:rPr>
              <a:t>http://</a:t>
            </a:r>
            <a:r>
              <a:rPr lang="cs-CZ" sz="2400" i="1" dirty="0" smtClean="0">
                <a:hlinkClick r:id="rId3"/>
              </a:rPr>
              <a:t>www.youtube.com/</a:t>
            </a:r>
            <a:r>
              <a:rPr lang="cs-CZ" sz="2400" i="1" dirty="0" err="1" smtClean="0">
                <a:hlinkClick r:id="rId3"/>
              </a:rPr>
              <a:t>watch?v</a:t>
            </a:r>
            <a:r>
              <a:rPr lang="cs-CZ" sz="2400" i="1" dirty="0" smtClean="0">
                <a:hlinkClick r:id="rId3"/>
              </a:rPr>
              <a:t>=DdA39wbjt_w</a:t>
            </a:r>
            <a:r>
              <a:rPr lang="cs-CZ" sz="2400" i="1" dirty="0"/>
              <a:t>)</a:t>
            </a:r>
            <a:r>
              <a:rPr lang="cs-CZ" sz="2400" i="1" dirty="0" smtClean="0"/>
              <a:t>, </a:t>
            </a:r>
            <a:endParaRPr lang="cs-CZ" sz="2700" i="1" dirty="0" smtClean="0"/>
          </a:p>
          <a:p>
            <a:r>
              <a:rPr lang="cs-CZ" sz="2700" i="1" dirty="0" smtClean="0"/>
              <a:t>O </a:t>
            </a:r>
            <a:r>
              <a:rPr lang="cs-CZ" sz="2700" i="1" dirty="0" err="1" smtClean="0"/>
              <a:t>got</a:t>
            </a:r>
            <a:r>
              <a:rPr lang="cs-CZ" sz="2700" i="1" dirty="0" smtClean="0"/>
              <a:t> </a:t>
            </a:r>
            <a:r>
              <a:rPr lang="cs-CZ" sz="2700" i="1" dirty="0" err="1" smtClean="0"/>
              <a:t>rythm</a:t>
            </a:r>
            <a:r>
              <a:rPr lang="cs-CZ" sz="2700" i="1" dirty="0" smtClean="0"/>
              <a:t> </a:t>
            </a:r>
            <a:r>
              <a:rPr lang="cs-CZ" sz="2400" i="1" dirty="0" smtClean="0"/>
              <a:t>(</a:t>
            </a:r>
            <a:r>
              <a:rPr lang="cs-CZ" sz="2400" i="1" dirty="0" smtClean="0">
                <a:hlinkClick r:id="rId4"/>
              </a:rPr>
              <a:t>http</a:t>
            </a:r>
            <a:r>
              <a:rPr lang="cs-CZ" sz="2400" i="1" dirty="0">
                <a:hlinkClick r:id="rId4"/>
              </a:rPr>
              <a:t>://</a:t>
            </a:r>
            <a:r>
              <a:rPr lang="cs-CZ" sz="2400" i="1" dirty="0" smtClean="0">
                <a:hlinkClick r:id="rId4"/>
              </a:rPr>
              <a:t>www.youtube.com/</a:t>
            </a:r>
            <a:r>
              <a:rPr lang="cs-CZ" sz="2400" i="1" dirty="0" err="1" smtClean="0">
                <a:hlinkClick r:id="rId4"/>
              </a:rPr>
              <a:t>watch?v</a:t>
            </a:r>
            <a:r>
              <a:rPr lang="cs-CZ" sz="2400" i="1" dirty="0" smtClean="0">
                <a:hlinkClick r:id="rId4"/>
              </a:rPr>
              <a:t>=4Rck21wqYfg</a:t>
            </a:r>
            <a:r>
              <a:rPr lang="cs-CZ" sz="2400" i="1" dirty="0"/>
              <a:t>)</a:t>
            </a:r>
            <a:endParaRPr lang="cs-CZ" sz="2400" dirty="0" smtClean="0"/>
          </a:p>
          <a:p>
            <a:endParaRPr lang="cs-CZ" sz="27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24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Tyto písně zaznívali v muzikálech, které skládal společně se svým bratrem </a:t>
            </a:r>
            <a:r>
              <a:rPr lang="cs-CZ" sz="2800" dirty="0" err="1"/>
              <a:t>Irou</a:t>
            </a:r>
            <a:r>
              <a:rPr lang="cs-CZ" sz="2800" dirty="0"/>
              <a:t> </a:t>
            </a:r>
            <a:r>
              <a:rPr lang="cs-CZ" sz="2800" dirty="0" err="1" smtClean="0"/>
              <a:t>Gershwinem</a:t>
            </a:r>
            <a:endParaRPr lang="cs-CZ" sz="2800" dirty="0" smtClean="0"/>
          </a:p>
          <a:p>
            <a:endParaRPr lang="cs-CZ" sz="2800" dirty="0"/>
          </a:p>
          <a:p>
            <a:pPr marL="0" indent="0">
              <a:buNone/>
            </a:pPr>
            <a:r>
              <a:rPr lang="cs-CZ" sz="2800" dirty="0"/>
              <a:t>(např. muzikály </a:t>
            </a:r>
            <a:r>
              <a:rPr lang="en-US" sz="2800" i="1" dirty="0"/>
              <a:t>Tip-Toes</a:t>
            </a:r>
            <a:r>
              <a:rPr lang="en-US" sz="2800" dirty="0"/>
              <a:t>, </a:t>
            </a:r>
            <a:r>
              <a:rPr lang="en-US" sz="2800" i="1" dirty="0"/>
              <a:t>Oh, Kay</a:t>
            </a:r>
            <a:r>
              <a:rPr lang="en-US" sz="2800" dirty="0"/>
              <a:t>, </a:t>
            </a:r>
            <a:r>
              <a:rPr lang="en-US" sz="2800" i="1" dirty="0"/>
              <a:t>Strike </a:t>
            </a:r>
            <a:r>
              <a:rPr lang="en-US" sz="2800" i="1" dirty="0" smtClean="0"/>
              <a:t>Up</a:t>
            </a:r>
            <a:r>
              <a:rPr lang="cs-CZ" sz="2800" i="1" dirty="0" smtClean="0"/>
              <a:t> </a:t>
            </a:r>
            <a:r>
              <a:rPr lang="en-US" sz="2800" i="1" dirty="0"/>
              <a:t>the Band</a:t>
            </a:r>
            <a:r>
              <a:rPr lang="en-US" sz="2800" dirty="0"/>
              <a:t>, </a:t>
            </a:r>
            <a:r>
              <a:rPr lang="en-US" sz="2800" i="1" dirty="0"/>
              <a:t>Funny Face</a:t>
            </a:r>
            <a:r>
              <a:rPr lang="en-US" sz="2800" dirty="0"/>
              <a:t>, </a:t>
            </a:r>
            <a:r>
              <a:rPr lang="en-US" sz="2800" i="1" dirty="0"/>
              <a:t>Girl Crazy</a:t>
            </a:r>
            <a:r>
              <a:rPr lang="en-US" sz="2800" dirty="0"/>
              <a:t>, </a:t>
            </a:r>
            <a:r>
              <a:rPr lang="en-US" sz="2800" i="1" dirty="0"/>
              <a:t>Of Thee I Sing</a:t>
            </a:r>
            <a:r>
              <a:rPr lang="cs-CZ" sz="2800" i="1" dirty="0"/>
              <a:t>…)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97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Vedle populárních písní skládal i skladby na pomezí jazzu a vážné hudby – k nim patří Koncert F dur pro klavír a orchestr, ale především jeho druhá nejznámější skladba AMERICAN IN PARIS, kterou zkomponoval po návštěvě Paříže</a:t>
            </a:r>
          </a:p>
          <a:p>
            <a:endParaRPr lang="cs-CZ" sz="3200" dirty="0" smtClean="0"/>
          </a:p>
          <a:p>
            <a:pPr lvl="1"/>
            <a:r>
              <a:rPr lang="cs-CZ" sz="2800" dirty="0" smtClean="0"/>
              <a:t>Tato skladba zavádí posluchače do pařížských ulic ve </a:t>
            </a:r>
            <a:r>
              <a:rPr lang="cs-CZ" sz="2800" dirty="0"/>
              <a:t>20.letech 20.století </a:t>
            </a:r>
            <a:r>
              <a:rPr lang="cs-CZ" sz="2400" dirty="0" smtClean="0"/>
              <a:t>(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www.youtube.com/</a:t>
            </a:r>
            <a:r>
              <a:rPr lang="cs-CZ" sz="2400" dirty="0" err="1" smtClean="0">
                <a:hlinkClick r:id="rId2"/>
              </a:rPr>
              <a:t>watch?v</a:t>
            </a:r>
            <a:r>
              <a:rPr lang="cs-CZ" sz="2400" dirty="0" smtClean="0">
                <a:hlinkClick r:id="rId2"/>
              </a:rPr>
              <a:t>=KU1X3Wut-k0</a:t>
            </a:r>
            <a:r>
              <a:rPr lang="cs-CZ" sz="2400" dirty="0" smtClean="0"/>
              <a:t>)</a:t>
            </a:r>
          </a:p>
          <a:p>
            <a:pPr lvl="1"/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59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 Broadwayském období působí George v Hollywoodu, kde skládá hudbu k filmům – opět vzniká mnoho velkých hitů</a:t>
            </a:r>
          </a:p>
          <a:p>
            <a:endParaRPr lang="cs-CZ" sz="2800" dirty="0" smtClean="0"/>
          </a:p>
          <a:p>
            <a:r>
              <a:rPr lang="cs-CZ" sz="2800" dirty="0" smtClean="0"/>
              <a:t>Snaží se dalšími díly navázat na </a:t>
            </a:r>
            <a:r>
              <a:rPr lang="cs-CZ" sz="2800" dirty="0" err="1" smtClean="0"/>
              <a:t>Rhapsody</a:t>
            </a:r>
            <a:r>
              <a:rPr lang="cs-CZ" sz="2800" dirty="0" smtClean="0"/>
              <a:t> in Blue a </a:t>
            </a:r>
            <a:r>
              <a:rPr lang="cs-CZ" sz="2800" dirty="0" err="1" smtClean="0"/>
              <a:t>American</a:t>
            </a:r>
            <a:r>
              <a:rPr lang="cs-CZ" sz="2800" dirty="0" smtClean="0"/>
              <a:t> in Paris, ale ta už nedosahují takového úspěchu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38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Největší zklamání mu přinesla opera </a:t>
            </a:r>
            <a:r>
              <a:rPr lang="cs-CZ" sz="2800" dirty="0" err="1" smtClean="0"/>
              <a:t>Porgy</a:t>
            </a:r>
            <a:r>
              <a:rPr lang="cs-CZ" sz="2800" dirty="0" smtClean="0"/>
              <a:t> a </a:t>
            </a:r>
            <a:r>
              <a:rPr lang="cs-CZ" sz="2800" dirty="0" err="1" smtClean="0"/>
              <a:t>Bess</a:t>
            </a:r>
            <a:r>
              <a:rPr lang="cs-CZ" sz="2800" dirty="0" smtClean="0"/>
              <a:t> – tato opera </a:t>
            </a:r>
            <a:r>
              <a:rPr lang="cs-CZ" sz="2800" dirty="0"/>
              <a:t>zobrazuje chudobu v </a:t>
            </a:r>
            <a:r>
              <a:rPr lang="cs-CZ" sz="2800" dirty="0" err="1" smtClean="0"/>
              <a:t>ghetech</a:t>
            </a:r>
            <a:r>
              <a:rPr lang="cs-CZ" sz="2800" dirty="0"/>
              <a:t> </a:t>
            </a:r>
            <a:r>
              <a:rPr lang="cs-CZ" sz="2800" dirty="0" smtClean="0"/>
              <a:t>a </a:t>
            </a:r>
            <a:r>
              <a:rPr lang="cs-CZ" sz="2800" dirty="0"/>
              <a:t>denní život a sny lidí žijících v </a:t>
            </a:r>
            <a:r>
              <a:rPr lang="cs-CZ" sz="2800" dirty="0" smtClean="0"/>
              <a:t>nich</a:t>
            </a:r>
          </a:p>
          <a:p>
            <a:endParaRPr lang="cs-CZ" sz="2800" dirty="0" smtClean="0"/>
          </a:p>
          <a:p>
            <a:pPr lvl="1"/>
            <a:r>
              <a:rPr lang="cs-CZ" sz="2400" dirty="0" smtClean="0"/>
              <a:t>Bohužel byla uvedena v době po celosvětové hospodářské krizi, kdy lidé o takovémto tématu nechtěli vůbec slyšet</a:t>
            </a:r>
          </a:p>
          <a:p>
            <a:pPr lvl="1"/>
            <a:endParaRPr lang="cs-CZ" sz="2400" dirty="0" smtClean="0"/>
          </a:p>
          <a:p>
            <a:pPr lvl="1"/>
            <a:r>
              <a:rPr lang="cs-CZ" sz="2400" dirty="0" smtClean="0"/>
              <a:t>Úspěchu dosáhla až o </a:t>
            </a:r>
            <a:r>
              <a:rPr lang="cs-CZ" sz="2400" dirty="0" err="1" smtClean="0"/>
              <a:t>Gershwinově</a:t>
            </a:r>
            <a:r>
              <a:rPr lang="cs-CZ" sz="2400" dirty="0" smtClean="0"/>
              <a:t> smrti, kdy se stala nejúspěšnější operou amerického autora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04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800" dirty="0" smtClean="0"/>
              <a:t>Z této opery pocházejí slavné hity jako </a:t>
            </a:r>
            <a:r>
              <a:rPr lang="cs-CZ" sz="2800" dirty="0" err="1" smtClean="0"/>
              <a:t>např</a:t>
            </a:r>
            <a:endParaRPr lang="cs-CZ" sz="2800" dirty="0"/>
          </a:p>
          <a:p>
            <a:pPr marL="45720" indent="0">
              <a:buNone/>
            </a:pPr>
            <a:r>
              <a:rPr lang="cs-CZ" sz="2800" i="1" dirty="0" smtClean="0"/>
              <a:t>SUMMERTIME </a:t>
            </a:r>
            <a:r>
              <a:rPr lang="cs-CZ" sz="2800" i="1" dirty="0"/>
              <a:t>(</a:t>
            </a:r>
            <a:r>
              <a:rPr lang="cs-CZ" sz="2800" i="1" dirty="0">
                <a:hlinkClick r:id="rId2"/>
              </a:rPr>
              <a:t>http://</a:t>
            </a:r>
            <a:r>
              <a:rPr lang="cs-CZ" sz="2800" i="1" dirty="0" smtClean="0">
                <a:hlinkClick r:id="rId2"/>
              </a:rPr>
              <a:t>www.youtube.com/</a:t>
            </a:r>
            <a:r>
              <a:rPr lang="cs-CZ" sz="2800" i="1" dirty="0" err="1" smtClean="0">
                <a:hlinkClick r:id="rId2"/>
              </a:rPr>
              <a:t>watch?v</a:t>
            </a:r>
            <a:r>
              <a:rPr lang="cs-CZ" sz="2800" i="1" dirty="0" smtClean="0">
                <a:hlinkClick r:id="rId2"/>
              </a:rPr>
              <a:t>=6pdyiK5kziw</a:t>
            </a:r>
            <a:r>
              <a:rPr lang="cs-CZ" sz="2800" i="1" dirty="0" smtClean="0"/>
              <a:t>) </a:t>
            </a:r>
          </a:p>
          <a:p>
            <a:pPr marL="45720" indent="0">
              <a:buNone/>
            </a:pPr>
            <a:endParaRPr lang="cs-CZ" sz="2800" i="1" dirty="0" smtClean="0"/>
          </a:p>
          <a:p>
            <a:pPr marL="45720" indent="0">
              <a:buNone/>
            </a:pPr>
            <a:r>
              <a:rPr lang="en-US" sz="2800" i="1" dirty="0" smtClean="0"/>
              <a:t>I GOT PLENTY OF NUTTIN</a:t>
            </a:r>
            <a:r>
              <a:rPr lang="cs-CZ" sz="2800" i="1" dirty="0"/>
              <a:t>´ (</a:t>
            </a:r>
            <a:r>
              <a:rPr lang="cs-CZ" sz="2800" i="1" dirty="0">
                <a:hlinkClick r:id="rId3"/>
              </a:rPr>
              <a:t>http://</a:t>
            </a:r>
            <a:r>
              <a:rPr lang="cs-CZ" sz="2800" i="1" dirty="0" smtClean="0">
                <a:hlinkClick r:id="rId3"/>
              </a:rPr>
              <a:t>www.youtube.com/</a:t>
            </a:r>
            <a:r>
              <a:rPr lang="cs-CZ" sz="2800" i="1" dirty="0" err="1" smtClean="0">
                <a:hlinkClick r:id="rId3"/>
              </a:rPr>
              <a:t>watch?v</a:t>
            </a:r>
            <a:r>
              <a:rPr lang="cs-CZ" sz="2800" i="1" dirty="0" smtClean="0">
                <a:hlinkClick r:id="rId3"/>
              </a:rPr>
              <a:t>=BwmyJAEnz4s</a:t>
            </a:r>
            <a:r>
              <a:rPr lang="cs-CZ" sz="2800" i="1" dirty="0" smtClean="0"/>
              <a:t>)</a:t>
            </a:r>
          </a:p>
          <a:p>
            <a:pPr marL="45720" indent="0">
              <a:buNone/>
            </a:pPr>
            <a:endParaRPr lang="cs-CZ" sz="2800" i="1" dirty="0" smtClean="0"/>
          </a:p>
          <a:p>
            <a:pPr marL="45720" indent="0">
              <a:buNone/>
            </a:pPr>
            <a:r>
              <a:rPr lang="cs-CZ" sz="2800" i="1" dirty="0" smtClean="0"/>
              <a:t>I </a:t>
            </a:r>
            <a:r>
              <a:rPr lang="cs-CZ" sz="2800" i="1" dirty="0"/>
              <a:t>LOVE YOU PORGY (</a:t>
            </a:r>
            <a:r>
              <a:rPr lang="cs-CZ" sz="2800" i="1" dirty="0">
                <a:hlinkClick r:id="rId4"/>
              </a:rPr>
              <a:t>http://www.youtube.com/</a:t>
            </a:r>
            <a:r>
              <a:rPr lang="cs-CZ" sz="2800" i="1" dirty="0" err="1">
                <a:hlinkClick r:id="rId4"/>
              </a:rPr>
              <a:t>watch?v</a:t>
            </a:r>
            <a:r>
              <a:rPr lang="cs-CZ" sz="2800" i="1" dirty="0">
                <a:hlinkClick r:id="rId4"/>
              </a:rPr>
              <a:t>=-</a:t>
            </a:r>
            <a:r>
              <a:rPr lang="cs-CZ" sz="2800" i="1" dirty="0" smtClean="0">
                <a:hlinkClick r:id="rId4"/>
              </a:rPr>
              <a:t>Do2ZVAFjiA</a:t>
            </a:r>
            <a:r>
              <a:rPr lang="cs-CZ" sz="2800" dirty="0" smtClean="0"/>
              <a:t>)</a:t>
            </a:r>
            <a:endParaRPr lang="cs-CZ" sz="2800" i="1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22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Závěr </a:t>
            </a:r>
            <a:r>
              <a:rPr lang="cs-CZ" sz="2800" dirty="0" err="1" smtClean="0"/>
              <a:t>Gershwinova</a:t>
            </a:r>
            <a:r>
              <a:rPr lang="cs-CZ" sz="2800" dirty="0" smtClean="0"/>
              <a:t> života byl velmi tragický – při vyšetření kvůli častým bolestem hlavy a výpadkům paměti mu byl zjištěn nádor na mozku </a:t>
            </a:r>
          </a:p>
          <a:p>
            <a:endParaRPr lang="cs-CZ" sz="2800" dirty="0" smtClean="0"/>
          </a:p>
          <a:p>
            <a:r>
              <a:rPr lang="cs-CZ" sz="2800" dirty="0" smtClean="0"/>
              <a:t>George podstoupil chirurgický zákrok, který se bohužel nezdařil a skladatel zanedlouho zemřel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475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http://cs.wikipedia.org/wiki/Soubor:George_Gershwin_1937.jpg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299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95</TotalTime>
  <Words>577</Words>
  <Application>Microsoft Office PowerPoint</Application>
  <PresentationFormat>Předvádění na obrazovce (4:3)</PresentationFormat>
  <Paragraphs>88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Mřížka</vt:lpstr>
      <vt:lpstr>Prezentace aplikace PowerPoint</vt:lpstr>
      <vt:lpstr>Prezentace aplikace PowerPoint</vt:lpstr>
      <vt:lpstr>George Gershwin</vt:lpstr>
      <vt:lpstr>Prezentace aplikace PowerPoint</vt:lpstr>
      <vt:lpstr>Několik poznámek o životě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Internetové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George Gershwin</dc:title>
  <dc:creator>0JXR</dc:creator>
  <cp:lastModifiedBy>0JXR</cp:lastModifiedBy>
  <cp:revision>15</cp:revision>
  <dcterms:created xsi:type="dcterms:W3CDTF">2013-02-16T17:01:44Z</dcterms:created>
  <dcterms:modified xsi:type="dcterms:W3CDTF">2013-06-18T05:52:30Z</dcterms:modified>
</cp:coreProperties>
</file>