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0"/>
  </p:notesMasterIdLst>
  <p:sldIdLst>
    <p:sldId id="261" r:id="rId3"/>
    <p:sldId id="262" r:id="rId4"/>
    <p:sldId id="257" r:id="rId5"/>
    <p:sldId id="258" r:id="rId6"/>
    <p:sldId id="264" r:id="rId7"/>
    <p:sldId id="263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F95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22D8A-CBD7-480D-95D0-A0FE089CD685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E70439-CF98-4A1A-9944-12AD440EF6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86187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C2EBE3-6D89-401E-A0E1-DF21E4503A8A}" type="slidenum">
              <a:rPr lang="cs-CZ" smtClean="0">
                <a:solidFill>
                  <a:prstClr val="black"/>
                </a:solidFill>
              </a:rPr>
              <a:pPr/>
              <a:t>4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859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060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2773284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8066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177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940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373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99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261776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5042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76593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62168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93477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893755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87051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217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26232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4889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58252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1285317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4476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8571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2478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23.2.2012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966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475656" y="548680"/>
            <a:ext cx="684076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6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VLASTIVĚDA </a:t>
            </a:r>
            <a:br>
              <a:rPr lang="cs-CZ" sz="6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cs-CZ" sz="6600" b="1" dirty="0" smtClean="0">
                <a:solidFill>
                  <a:srgbClr val="BF95D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5. ROČNÍK</a:t>
            </a:r>
            <a:endParaRPr lang="cs-CZ" sz="6600" dirty="0">
              <a:solidFill>
                <a:srgbClr val="BF95DF"/>
              </a:solidFill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237393" y="3299832"/>
            <a:ext cx="7280351" cy="1206624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1691680" y="5373216"/>
            <a:ext cx="59766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dirty="0" smtClean="0">
                <a:solidFill>
                  <a:prstClr val="black"/>
                </a:solidFill>
              </a:rPr>
              <a:t>VY_32_INOVACE_12_07_Česká </a:t>
            </a:r>
            <a:r>
              <a:rPr lang="cs-CZ" dirty="0" smtClean="0">
                <a:solidFill>
                  <a:prstClr val="black"/>
                </a:solidFill>
              </a:rPr>
              <a:t>republika  -  </a:t>
            </a:r>
            <a:r>
              <a:rPr lang="cs-CZ" dirty="0" smtClean="0">
                <a:solidFill>
                  <a:prstClr val="black"/>
                </a:solidFill>
              </a:rPr>
              <a:t>vodstvo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929566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95936" y="241484"/>
            <a:ext cx="11464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</a:rPr>
              <a:t>Popis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95536" y="908720"/>
            <a:ext cx="849694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č.1- na tomto snímku je vyobrazena slepá mapa ČR a hlavními řekami, zde jsou též vypsané názvy řek ČR, úkolem žáků je zakroužkovat ty názvy řek, které jsou na mapě a poté tyto řeky obtáhnout</a:t>
            </a:r>
          </a:p>
          <a:p>
            <a:endParaRPr lang="cs-CZ" b="1" dirty="0"/>
          </a:p>
          <a:p>
            <a:r>
              <a:rPr lang="cs-CZ" b="1" dirty="0" smtClean="0"/>
              <a:t>č.2- na tomto snímku je vyobrazena slepá mapa ČR s hlavními řekami, také jsou zde vypsané názvy řek, které jsou volně se pohybující a úkolem žáků je přetáhnout název řeky do mapy k té řece, ke které patří</a:t>
            </a:r>
          </a:p>
          <a:p>
            <a:endParaRPr lang="cs-CZ" b="1" dirty="0"/>
          </a:p>
          <a:p>
            <a:r>
              <a:rPr lang="cs-CZ" b="1" dirty="0" smtClean="0"/>
              <a:t>č.3- </a:t>
            </a:r>
            <a:r>
              <a:rPr lang="cs-CZ" b="1" dirty="0"/>
              <a:t>na tomto snímku je vyobrazena slepá mapa ČR s hlavními řekami, také jsou zde vypsané názvy řek, které jsou volně se pohybující a úkolem žáků je přetáhnout název řeky do mapy k té </a:t>
            </a:r>
            <a:r>
              <a:rPr lang="cs-CZ" b="1" dirty="0" smtClean="0"/>
              <a:t>řece, </a:t>
            </a:r>
            <a:r>
              <a:rPr lang="cs-CZ" b="1" dirty="0"/>
              <a:t>ke které </a:t>
            </a:r>
            <a:r>
              <a:rPr lang="cs-CZ" b="1" dirty="0" smtClean="0"/>
              <a:t>patří</a:t>
            </a:r>
          </a:p>
          <a:p>
            <a:endParaRPr lang="cs-CZ" b="1" dirty="0"/>
          </a:p>
          <a:p>
            <a:r>
              <a:rPr lang="cs-CZ" b="1" dirty="0" smtClean="0"/>
              <a:t>č.4- na tomto snímku je zobrazena křížovka, úkolem je doplnit názvy řek </a:t>
            </a:r>
            <a:endParaRPr lang="cs-CZ" b="1" dirty="0"/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53229534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116632"/>
            <a:ext cx="91440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100" b="1" u="sng" dirty="0">
                <a:solidFill>
                  <a:srgbClr val="7030A0"/>
                </a:solidFill>
                <a:latin typeface="Franklin Gothic Medium"/>
                <a:ea typeface="+mn-ea"/>
                <a:cs typeface="+mn-cs"/>
              </a:rPr>
              <a:t>Přírodní podmínky- </a:t>
            </a:r>
            <a:r>
              <a:rPr lang="cs-CZ" sz="3100" b="1" u="sng" dirty="0" smtClean="0">
                <a:solidFill>
                  <a:srgbClr val="7030A0"/>
                </a:solidFill>
                <a:latin typeface="Franklin Gothic Medium"/>
                <a:ea typeface="+mn-ea"/>
                <a:cs typeface="+mn-cs"/>
              </a:rPr>
              <a:t>řeky</a:t>
            </a:r>
            <a:br>
              <a:rPr lang="cs-CZ" sz="3100" b="1" u="sng" dirty="0" smtClean="0">
                <a:solidFill>
                  <a:srgbClr val="7030A0"/>
                </a:solidFill>
                <a:latin typeface="Franklin Gothic Medium"/>
                <a:ea typeface="+mn-ea"/>
                <a:cs typeface="+mn-cs"/>
              </a:rPr>
            </a:br>
            <a:r>
              <a:rPr lang="cs-CZ" sz="3100" b="1" u="sng" dirty="0">
                <a:solidFill>
                  <a:srgbClr val="7030A0"/>
                </a:solidFill>
                <a:latin typeface="Franklin Gothic Medium"/>
                <a:ea typeface="+mn-ea"/>
                <a:cs typeface="+mn-cs"/>
              </a:rPr>
              <a:t/>
            </a:r>
            <a:br>
              <a:rPr lang="cs-CZ" sz="3100" b="1" u="sng" dirty="0">
                <a:solidFill>
                  <a:srgbClr val="7030A0"/>
                </a:solidFill>
                <a:latin typeface="Franklin Gothic Medium"/>
                <a:ea typeface="+mn-ea"/>
                <a:cs typeface="+mn-cs"/>
              </a:rPr>
            </a:br>
            <a:r>
              <a:rPr lang="cs-CZ" sz="2400" dirty="0" smtClean="0">
                <a:solidFill>
                  <a:srgbClr val="0000FF"/>
                </a:solidFill>
              </a:rPr>
              <a:t>- zakroužkuj názvy řek, které jsou vyznačené na mapě a obtáhni</a:t>
            </a:r>
            <a:endParaRPr lang="cs-CZ" sz="4000" dirty="0">
              <a:solidFill>
                <a:srgbClr val="0000FF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4294967295"/>
          </p:nvPr>
        </p:nvSpPr>
        <p:spPr>
          <a:xfrm>
            <a:off x="0" y="1535113"/>
            <a:ext cx="4040188" cy="639762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4294967295"/>
          </p:nvPr>
        </p:nvSpPr>
        <p:spPr>
          <a:xfrm>
            <a:off x="5102225" y="1484784"/>
            <a:ext cx="4041775" cy="639762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294967295"/>
          </p:nvPr>
        </p:nvSpPr>
        <p:spPr>
          <a:xfrm>
            <a:off x="6900863" y="2060848"/>
            <a:ext cx="2243137" cy="4137025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err="1" smtClean="0">
                <a:solidFill>
                  <a:srgbClr val="00B0F0"/>
                </a:solidFill>
              </a:rPr>
              <a:t>Ploučnice</a:t>
            </a:r>
            <a:endParaRPr lang="cs-CZ" dirty="0" smtClean="0">
              <a:solidFill>
                <a:srgbClr val="00B0F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0070C0"/>
                </a:solidFill>
              </a:rPr>
              <a:t>Vltava</a:t>
            </a:r>
          </a:p>
          <a:p>
            <a:pPr>
              <a:buNone/>
            </a:pPr>
            <a:r>
              <a:rPr lang="cs-CZ" dirty="0" smtClean="0">
                <a:solidFill>
                  <a:srgbClr val="7030A0"/>
                </a:solidFill>
              </a:rPr>
              <a:t>Jihlava</a:t>
            </a:r>
          </a:p>
          <a:p>
            <a:pPr>
              <a:buNone/>
            </a:pPr>
            <a:r>
              <a:rPr lang="cs-CZ" dirty="0" smtClean="0">
                <a:solidFill>
                  <a:srgbClr val="CC00CC"/>
                </a:solidFill>
              </a:rPr>
              <a:t>Ohře</a:t>
            </a:r>
          </a:p>
          <a:p>
            <a:pPr>
              <a:buNone/>
            </a:pPr>
            <a:r>
              <a:rPr lang="cs-CZ" dirty="0" smtClean="0">
                <a:solidFill>
                  <a:srgbClr val="0000FF"/>
                </a:solidFill>
              </a:rPr>
              <a:t>Dyje</a:t>
            </a:r>
          </a:p>
          <a:p>
            <a:pPr>
              <a:buNone/>
            </a:pPr>
            <a:r>
              <a:rPr lang="cs-CZ" dirty="0" smtClean="0">
                <a:solidFill>
                  <a:srgbClr val="BF1174"/>
                </a:solidFill>
              </a:rPr>
              <a:t>Bystrá</a:t>
            </a:r>
          </a:p>
          <a:p>
            <a:pPr>
              <a:buNone/>
            </a:pPr>
            <a:r>
              <a:rPr lang="cs-CZ" dirty="0" smtClean="0">
                <a:solidFill>
                  <a:srgbClr val="C00000"/>
                </a:solidFill>
              </a:rPr>
              <a:t>Labe</a:t>
            </a:r>
          </a:p>
          <a:p>
            <a:pPr>
              <a:buNone/>
            </a:pPr>
            <a:r>
              <a:rPr lang="cs-CZ" dirty="0" smtClean="0">
                <a:solidFill>
                  <a:srgbClr val="808000"/>
                </a:solidFill>
              </a:rPr>
              <a:t>Morava</a:t>
            </a:r>
          </a:p>
          <a:p>
            <a:pPr>
              <a:buNone/>
            </a:pPr>
            <a:r>
              <a:rPr lang="cs-CZ" dirty="0" smtClean="0">
                <a:solidFill>
                  <a:srgbClr val="00B0F0"/>
                </a:solidFill>
              </a:rPr>
              <a:t>Odra</a:t>
            </a:r>
            <a:endParaRPr lang="cs-CZ" dirty="0">
              <a:solidFill>
                <a:srgbClr val="00B0F0"/>
              </a:solidFill>
            </a:endParaRPr>
          </a:p>
        </p:txBody>
      </p:sp>
      <p:pic>
        <p:nvPicPr>
          <p:cNvPr id="8" name="Obrázek 7" descr="rek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2420888"/>
            <a:ext cx="5700954" cy="3384376"/>
          </a:xfrm>
          <a:prstGeom prst="rect">
            <a:avLst/>
          </a:prstGeom>
          <a:effectLst>
            <a:outerShdw blurRad="990600" dist="50800" dir="5400000" sx="110000" sy="110000" algn="ctr" rotWithShape="0">
              <a:srgbClr val="00B0F0">
                <a:alpha val="24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64844286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ázek 10" descr="reky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83768" y="2204864"/>
            <a:ext cx="4392488" cy="2607604"/>
          </a:xfrm>
          <a:prstGeom prst="rect">
            <a:avLst/>
          </a:prstGeom>
          <a:effectLst>
            <a:outerShdw blurRad="1270000" dist="50800" dir="5400000" sx="110000" sy="110000" algn="ctr" rotWithShape="0">
              <a:srgbClr val="00B0F0">
                <a:alpha val="18000"/>
              </a:srgbClr>
            </a:outerShdw>
          </a:effectLst>
        </p:spPr>
      </p:pic>
      <p:sp>
        <p:nvSpPr>
          <p:cNvPr id="2" name="Obdélník 1"/>
          <p:cNvSpPr/>
          <p:nvPr/>
        </p:nvSpPr>
        <p:spPr>
          <a:xfrm>
            <a:off x="827584" y="385138"/>
            <a:ext cx="78502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</a:rPr>
              <a:t>Přesuň do mapy názvy řek České republiky</a:t>
            </a:r>
          </a:p>
        </p:txBody>
      </p:sp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1268760"/>
            <a:ext cx="114300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4221088"/>
            <a:ext cx="2105025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00" y="4365104"/>
            <a:ext cx="1724025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bdélník 6"/>
          <p:cNvSpPr/>
          <p:nvPr/>
        </p:nvSpPr>
        <p:spPr>
          <a:xfrm>
            <a:off x="3670349" y="1279738"/>
            <a:ext cx="108234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>
                <a:solidFill>
                  <a:srgbClr val="0070C0"/>
                </a:solidFill>
              </a:rPr>
              <a:t>Morava</a:t>
            </a:r>
          </a:p>
        </p:txBody>
      </p:sp>
      <p:sp>
        <p:nvSpPr>
          <p:cNvPr id="8" name="Obdélník 7"/>
          <p:cNvSpPr/>
          <p:nvPr/>
        </p:nvSpPr>
        <p:spPr>
          <a:xfrm>
            <a:off x="7308304" y="3140968"/>
            <a:ext cx="7841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>
                <a:solidFill>
                  <a:srgbClr val="00B0F0"/>
                </a:solidFill>
              </a:rPr>
              <a:t>Labe</a:t>
            </a:r>
          </a:p>
        </p:txBody>
      </p:sp>
      <p:sp>
        <p:nvSpPr>
          <p:cNvPr id="9" name="Obdélník 8"/>
          <p:cNvSpPr/>
          <p:nvPr/>
        </p:nvSpPr>
        <p:spPr>
          <a:xfrm>
            <a:off x="4211960" y="5229200"/>
            <a:ext cx="7825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>
                <a:solidFill>
                  <a:srgbClr val="7030A0"/>
                </a:solidFill>
              </a:rPr>
              <a:t>Ohře</a:t>
            </a:r>
          </a:p>
        </p:txBody>
      </p:sp>
      <p:sp>
        <p:nvSpPr>
          <p:cNvPr id="10" name="Obdélník 9"/>
          <p:cNvSpPr/>
          <p:nvPr/>
        </p:nvSpPr>
        <p:spPr>
          <a:xfrm>
            <a:off x="1115616" y="3140968"/>
            <a:ext cx="9396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>
                <a:solidFill>
                  <a:srgbClr val="0000FF"/>
                </a:solidFill>
              </a:rPr>
              <a:t>Vltava</a:t>
            </a:r>
          </a:p>
        </p:txBody>
      </p:sp>
    </p:spTree>
    <p:extLst>
      <p:ext uri="{BB962C8B-B14F-4D97-AF65-F5344CB8AC3E}">
        <p14:creationId xmlns:p14="http://schemas.microsoft.com/office/powerpoint/2010/main" val="2682989624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575048" y="38904"/>
            <a:ext cx="5670376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u="sng" cap="all" dirty="0" smtClean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</a:rPr>
              <a:t>PŘÍRODNÍ PODMÍNKY</a:t>
            </a:r>
          </a:p>
          <a:p>
            <a:pPr algn="ctr"/>
            <a:endParaRPr lang="cs-CZ" sz="1600" b="1" u="sng" cap="all" dirty="0">
              <a:solidFill>
                <a:srgbClr val="7030A0"/>
              </a:solidFill>
              <a:effectLst>
                <a:reflection blurRad="12700" stA="48000" endA="300" endPos="55000" dir="5400000" sy="-90000" algn="bl" rotWithShape="0"/>
              </a:effectLst>
              <a:latin typeface="Franklin Gothic Medium"/>
            </a:endParaRPr>
          </a:p>
          <a:p>
            <a:pPr algn="ctr"/>
            <a:r>
              <a:rPr lang="cs-CZ" sz="2400" b="1" cap="all" dirty="0" smtClean="0">
                <a:solidFill>
                  <a:srgbClr val="00B0F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</a:rPr>
              <a:t>-doplň do mapy názvy řek</a:t>
            </a:r>
          </a:p>
        </p:txBody>
      </p:sp>
      <p:pic>
        <p:nvPicPr>
          <p:cNvPr id="4" name="Obrázek 3" descr="mapa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556792"/>
            <a:ext cx="6480720" cy="4840538"/>
          </a:xfrm>
          <a:prstGeom prst="rect">
            <a:avLst/>
          </a:prstGeom>
          <a:effectLst>
            <a:outerShdw blurRad="520700" dist="50800" dir="5400000" sx="110000" sy="110000" algn="ctr" rotWithShape="0">
              <a:srgbClr val="FFC000">
                <a:alpha val="38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7380312" y="1988840"/>
            <a:ext cx="10054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D60093"/>
                </a:solidFill>
              </a:rPr>
              <a:t>PRAHA</a:t>
            </a:r>
            <a:endParaRPr lang="cs-CZ" b="1" dirty="0">
              <a:solidFill>
                <a:srgbClr val="D60093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035794" y="2708920"/>
            <a:ext cx="21082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00FF"/>
                </a:solidFill>
              </a:rPr>
              <a:t>PRAMEN VLTAVY</a:t>
            </a:r>
            <a:endParaRPr lang="cs-CZ" b="1" dirty="0">
              <a:solidFill>
                <a:srgbClr val="0000FF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524328" y="3501008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LIPNO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236296" y="429309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C00CC"/>
                </a:solidFill>
              </a:rPr>
              <a:t>BEROUNKA</a:t>
            </a:r>
            <a:endParaRPr lang="cs-CZ" b="1" dirty="0">
              <a:solidFill>
                <a:srgbClr val="CC00CC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452320" y="5085184"/>
            <a:ext cx="1099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SÁZAVA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524328" y="5877272"/>
            <a:ext cx="1039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VLTAVA</a:t>
            </a:r>
            <a:endParaRPr lang="cs-CZ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5701785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kosticky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44824"/>
            <a:ext cx="8636706" cy="4284080"/>
          </a:xfrm>
          <a:prstGeom prst="rect">
            <a:avLst/>
          </a:prstGeom>
          <a:effectLst>
            <a:outerShdw blurRad="850900" dist="50800" dir="5400000" sx="110000" sy="110000" algn="ctr" rotWithShape="0">
              <a:srgbClr val="FFC000">
                <a:alpha val="73000"/>
              </a:srgbClr>
            </a:outerShdw>
          </a:effectLst>
        </p:spPr>
      </p:pic>
      <p:sp>
        <p:nvSpPr>
          <p:cNvPr id="3" name="TextovéPole 2"/>
          <p:cNvSpPr txBox="1"/>
          <p:nvPr/>
        </p:nvSpPr>
        <p:spPr>
          <a:xfrm>
            <a:off x="256456" y="116632"/>
            <a:ext cx="8640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</a:rPr>
              <a:t>Doplň do rámečku názvy našich </a:t>
            </a:r>
          </a:p>
          <a:p>
            <a:pPr algn="ctr"/>
            <a:r>
              <a:rPr lang="cs-CZ" sz="28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</a:rPr>
              <a:t>nejznámějších řek</a:t>
            </a:r>
          </a:p>
        </p:txBody>
      </p:sp>
    </p:spTree>
    <p:extLst>
      <p:ext uri="{BB962C8B-B14F-4D97-AF65-F5344CB8AC3E}">
        <p14:creationId xmlns:p14="http://schemas.microsoft.com/office/powerpoint/2010/main" val="73283408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23928" y="188640"/>
            <a:ext cx="13949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</a:rPr>
              <a:t>Zdroje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058368" y="915412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Calibri"/>
                <a:cs typeface="Calibri"/>
              </a:rPr>
              <a:t>●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057752" y="1706662"/>
            <a:ext cx="324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latin typeface="Calibri"/>
                <a:cs typeface="Calibri"/>
              </a:rPr>
              <a:t>●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907704" y="914236"/>
            <a:ext cx="63367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Pracovní sešit, Vlastivěda pro 5.ročník, Septima 2008</a:t>
            </a:r>
          </a:p>
        </p:txBody>
      </p:sp>
      <p:sp>
        <p:nvSpPr>
          <p:cNvPr id="7" name="Obdélník 6"/>
          <p:cNvSpPr/>
          <p:nvPr/>
        </p:nvSpPr>
        <p:spPr>
          <a:xfrm>
            <a:off x="1907704" y="1704092"/>
            <a:ext cx="43140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Vlastivěda pro 5.ročník, Septima 1995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1475656" y="3429000"/>
            <a:ext cx="6336704" cy="92333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 cmpd="sng">
            <a:solidFill>
              <a:schemeClr val="accent1">
                <a:alpha val="0"/>
              </a:schemeClr>
            </a:solidFill>
          </a:ln>
          <a:effectLst>
            <a:outerShdw blurRad="825500" dist="38100" dir="16200000" sx="111000" sy="111000" rotWithShape="0">
              <a:prstClr val="black">
                <a:alpha val="35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Autorem materiálu a všech jeho částí,</a:t>
            </a:r>
          </a:p>
          <a:p>
            <a:pPr algn="ctr"/>
            <a:r>
              <a:rPr lang="cs-CZ" i="1" dirty="0" smtClean="0"/>
              <a:t> není-li uvedeno jinak, je</a:t>
            </a:r>
          </a:p>
          <a:p>
            <a:pPr algn="ctr"/>
            <a:r>
              <a:rPr lang="cs-CZ" i="1" dirty="0" smtClean="0"/>
              <a:t> Mgr. Lenka Kolstrunková.</a:t>
            </a:r>
            <a:endParaRPr lang="cs-CZ" i="1" dirty="0"/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3756" y="5085184"/>
            <a:ext cx="7280503" cy="1206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3924477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224</Words>
  <Application>Microsoft Office PowerPoint</Application>
  <PresentationFormat>Předvádění na obrazovce (4:3)</PresentationFormat>
  <Paragraphs>47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Cesta</vt:lpstr>
      <vt:lpstr>1_Cesta</vt:lpstr>
      <vt:lpstr>Prezentace aplikace PowerPoint</vt:lpstr>
      <vt:lpstr>Prezentace aplikace PowerPoint</vt:lpstr>
      <vt:lpstr>Přírodní podmínky- řeky  - zakroužkuj názvy řek, které jsou vyznačené na mapě a obtáhni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Přírodní podmínky- řeky - zakroužkuj názvy řek, které jsou vyznačené na mapě a obtáhni</dc:title>
  <dc:creator>Tejinka</dc:creator>
  <cp:lastModifiedBy>pc</cp:lastModifiedBy>
  <cp:revision>11</cp:revision>
  <dcterms:created xsi:type="dcterms:W3CDTF">2011-10-25T18:15:13Z</dcterms:created>
  <dcterms:modified xsi:type="dcterms:W3CDTF">2012-02-23T11:27:01Z</dcterms:modified>
</cp:coreProperties>
</file>