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4C9EC1B-8250-47EE-8C01-D90F1B4D5F08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7A8E639-ADB3-433A-BAA5-57156F220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smtClean="0"/>
              <a:t> Piskačová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Hmotná odpovědnost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159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76058155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VY_11_INOVACE_OBP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OBP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Hmotná odpovědnost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18.8.2012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pojmem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 významem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hmotná odpovědnost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157192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909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5433784"/>
          </a:xfrm>
        </p:spPr>
        <p:txBody>
          <a:bodyPr/>
          <a:lstStyle/>
          <a:p>
            <a:r>
              <a:rPr lang="cs-CZ" dirty="0" smtClean="0"/>
              <a:t>Odpovědnost zaměstnance za škodu  - hmotná odpovědnost</a:t>
            </a:r>
          </a:p>
          <a:p>
            <a:endParaRPr lang="cs-CZ" dirty="0" smtClean="0"/>
          </a:p>
          <a:p>
            <a:pPr algn="just"/>
            <a:r>
              <a:rPr lang="cs-CZ" dirty="0" smtClean="0"/>
              <a:t>- jedná se o zvláštní a zpřísněný  druh odpovědnosti, při níž se zavinění pracovníka předpokládá a nechce-li škodu nahradit, musí sám prokázat, že škodu nezavinil.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Schodek = přestavuje rozdíl mezi skutečným stavem svěřených hodnot a účetním stavem.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předpokladem odpovědnosti pracovníka za schodek je uzavření Dohody o hmotné odpovědnosti</a:t>
            </a:r>
          </a:p>
          <a:p>
            <a:pPr algn="just">
              <a:buNone/>
            </a:pPr>
            <a:endParaRPr lang="cs-CZ" dirty="0" smtClean="0"/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505792"/>
          </a:xfrm>
        </p:spPr>
        <p:txBody>
          <a:bodyPr/>
          <a:lstStyle/>
          <a:p>
            <a:r>
              <a:rPr lang="cs-CZ" dirty="0" smtClean="0"/>
              <a:t>Př.    -  peněžní hotovost</a:t>
            </a:r>
          </a:p>
          <a:p>
            <a:r>
              <a:rPr lang="cs-CZ" dirty="0" smtClean="0"/>
              <a:t>         -  ceniny</a:t>
            </a:r>
          </a:p>
          <a:p>
            <a:r>
              <a:rPr lang="cs-CZ" dirty="0" smtClean="0"/>
              <a:t>         -  zboží</a:t>
            </a:r>
          </a:p>
          <a:p>
            <a:r>
              <a:rPr lang="cs-CZ" dirty="0" smtClean="0"/>
              <a:t>         -  zásoby materiálu</a:t>
            </a:r>
          </a:p>
          <a:p>
            <a:r>
              <a:rPr lang="cs-CZ" dirty="0" smtClean="0"/>
              <a:t>         -  obaly</a:t>
            </a:r>
          </a:p>
          <a:p>
            <a:r>
              <a:rPr lang="cs-CZ" dirty="0" smtClean="0"/>
              <a:t>         -  služební motorová vozidla</a:t>
            </a:r>
          </a:p>
          <a:p>
            <a:r>
              <a:rPr lang="cs-CZ" dirty="0" smtClean="0"/>
              <a:t>         -  investiční prostředky ( stroje 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433784"/>
          </a:xfrm>
        </p:spPr>
        <p:txBody>
          <a:bodyPr/>
          <a:lstStyle/>
          <a:p>
            <a:pPr algn="just"/>
            <a:r>
              <a:rPr lang="cs-CZ" dirty="0" smtClean="0"/>
              <a:t>Dohoda o hmotné odpovědnosti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může ji uzavřít pracovník starší 18 let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musí být provedena písemně, jinak je neplatná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zaměstnanec  může od dohody odstoupit v případě:</a:t>
            </a:r>
          </a:p>
          <a:p>
            <a:pPr algn="just"/>
            <a:r>
              <a:rPr lang="cs-CZ" dirty="0" smtClean="0"/>
              <a:t>  -  neodstranění závad, které mohly škodu způsobit</a:t>
            </a:r>
          </a:p>
          <a:p>
            <a:pPr algn="just"/>
            <a:r>
              <a:rPr lang="cs-CZ" dirty="0" smtClean="0"/>
              <a:t>  -  při nástupu  nového zaměstnance</a:t>
            </a:r>
          </a:p>
          <a:p>
            <a:pPr algn="just"/>
            <a:r>
              <a:rPr lang="cs-CZ" dirty="0" smtClean="0"/>
              <a:t>  -  při přeřazení na jiné pracoviště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73416" cy="5361776"/>
          </a:xfrm>
        </p:spPr>
        <p:txBody>
          <a:bodyPr/>
          <a:lstStyle/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Odpovědnosti  za vzniklý schodek se může pracovník zprostit tehdy, když prokáže, že nebyly vytvořeny potřebné pracovní podmínky nebo schodek vznikl bez jeho zavinění.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Hmotná odpovědnost:</a:t>
            </a:r>
          </a:p>
          <a:p>
            <a:pPr algn="just"/>
            <a:r>
              <a:rPr lang="cs-CZ" dirty="0" smtClean="0"/>
              <a:t>A) individuální  - př. hotovost</a:t>
            </a:r>
          </a:p>
          <a:p>
            <a:pPr algn="just"/>
            <a:r>
              <a:rPr lang="cs-CZ" dirty="0" smtClean="0"/>
              <a:t>B) kolektivní – př. zásoby zboží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</TotalTime>
  <Words>242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Hmotná odpovědnost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Hmotná odpovědnost</dc:title>
  <dc:creator>SŠGaS06</dc:creator>
  <cp:lastModifiedBy>U203UCITEL</cp:lastModifiedBy>
  <cp:revision>8</cp:revision>
  <dcterms:created xsi:type="dcterms:W3CDTF">2013-05-14T09:01:13Z</dcterms:created>
  <dcterms:modified xsi:type="dcterms:W3CDTF">2013-06-18T06:58:51Z</dcterms:modified>
</cp:coreProperties>
</file>