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58" r:id="rId4"/>
    <p:sldId id="259" r:id="rId5"/>
    <p:sldId id="268" r:id="rId6"/>
    <p:sldId id="269" r:id="rId7"/>
    <p:sldId id="267" r:id="rId8"/>
    <p:sldId id="265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F95D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23.2.2012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13142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23.2.2012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19781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23.2.2012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1483921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23.2.2012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52631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23.2.2012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63165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23.2.2012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41849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23.2.2012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43116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23.2.2012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645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23.2.2012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25616468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23.2.2012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133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23.2.2012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80941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23.2.2012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06701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475656" y="548680"/>
            <a:ext cx="6840760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VLASTIVĚDA </a:t>
            </a:r>
            <a:br>
              <a:rPr lang="cs-CZ" sz="6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6600" b="1" dirty="0" smtClean="0">
                <a:solidFill>
                  <a:srgbClr val="BF95D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5. ROČNÍK</a:t>
            </a:r>
            <a:endParaRPr lang="cs-CZ" sz="6600" dirty="0">
              <a:solidFill>
                <a:srgbClr val="BF95DF"/>
              </a:solidFill>
            </a:endParaRPr>
          </a:p>
        </p:txBody>
      </p:sp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237393" y="3299832"/>
            <a:ext cx="7280351" cy="1206624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1475656" y="5373216"/>
            <a:ext cx="68407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mtClean="0">
                <a:solidFill>
                  <a:prstClr val="black"/>
                </a:solidFill>
              </a:rPr>
              <a:t>VY_32_INOVACE_14_07_Česká </a:t>
            </a:r>
            <a:r>
              <a:rPr lang="cs-CZ" dirty="0" smtClean="0">
                <a:solidFill>
                  <a:prstClr val="black"/>
                </a:solidFill>
              </a:rPr>
              <a:t>republika – přírodní podmínky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760356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95936" y="-14246"/>
            <a:ext cx="12859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Popis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4264" y="548680"/>
            <a:ext cx="8136904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č.1- na tomto snímku je vyobrazena slepá mapa ČR a vypsané názvy hor, které se dají jednotlivě přesouvat a úkolem žáků je dané názvy hor a pohoří přesunout na správné místo do mapy </a:t>
            </a:r>
          </a:p>
          <a:p>
            <a:endParaRPr lang="cs-CZ" b="1" dirty="0"/>
          </a:p>
          <a:p>
            <a:r>
              <a:rPr lang="cs-CZ" b="1" dirty="0" smtClean="0"/>
              <a:t>č.2- </a:t>
            </a:r>
            <a:r>
              <a:rPr lang="cs-CZ" b="1" dirty="0"/>
              <a:t>na tomto snímku je vyobrazena slepá mapa ČR a vypsané názvy hor, které se dají jednotlivě přesouvat a úkolem žáků je dané názvy hor a pohoří přesunout na správné místo do mapy </a:t>
            </a:r>
          </a:p>
          <a:p>
            <a:endParaRPr lang="cs-CZ" b="1" dirty="0" smtClean="0"/>
          </a:p>
          <a:p>
            <a:r>
              <a:rPr lang="cs-CZ" b="1" dirty="0" smtClean="0"/>
              <a:t>č.3- na tomto snímku je poukázáno na práci žáků, větami jsou uvedeni do činnosti, poté musí samostatně pracovat s mapou a vpisovat na řádky co je po nich žádáno</a:t>
            </a:r>
          </a:p>
          <a:p>
            <a:endParaRPr lang="cs-CZ" b="1" dirty="0"/>
          </a:p>
          <a:p>
            <a:r>
              <a:rPr lang="cs-CZ" b="1" dirty="0" smtClean="0"/>
              <a:t>č.4- na tomto snímku jsou sepsány a vytvořeny otázky na které žáci ústně odpovídají po výkladu učitele</a:t>
            </a:r>
          </a:p>
          <a:p>
            <a:endParaRPr lang="cs-CZ" b="1" dirty="0"/>
          </a:p>
          <a:p>
            <a:r>
              <a:rPr lang="cs-CZ" b="1" dirty="0" smtClean="0"/>
              <a:t>č.5- na tomto snímku je sepsané stručné vyprávění o Čechách, které je ale bohužel špatně napsané, úkolem žáků je pracovat s mapou a najít chybná tvrzení a opravit je</a:t>
            </a:r>
          </a:p>
          <a:p>
            <a:endParaRPr lang="cs-CZ" b="1" dirty="0"/>
          </a:p>
          <a:p>
            <a:r>
              <a:rPr lang="cs-CZ" b="1" dirty="0" smtClean="0"/>
              <a:t>č.6- na tomto snímku jsou vypsaná pohoří stojící při hranicích ČR a též </a:t>
            </a:r>
            <a:r>
              <a:rPr lang="cs-CZ" b="1" dirty="0"/>
              <a:t>s</a:t>
            </a:r>
            <a:r>
              <a:rPr lang="cs-CZ" b="1" dirty="0" smtClean="0"/>
              <a:t>ousední státy, úkolem žáků je spojit čarou název pohoří stojícího při sousedním státu ČR (slova jsou volně se pohybující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27870317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title" idx="4294967295"/>
          </p:nvPr>
        </p:nvSpPr>
        <p:spPr>
          <a:xfrm>
            <a:off x="539944" y="188640"/>
            <a:ext cx="8229600" cy="104486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b="1" u="sng" dirty="0" smtClean="0">
                <a:solidFill>
                  <a:srgbClr val="7030A0"/>
                </a:solidFill>
              </a:rPr>
              <a:t>PŘÍRODNÍ </a:t>
            </a:r>
            <a:r>
              <a:rPr lang="cs-CZ" b="1" u="sng" dirty="0">
                <a:solidFill>
                  <a:srgbClr val="7030A0"/>
                </a:solidFill>
              </a:rPr>
              <a:t>PODMÍNKY</a:t>
            </a:r>
            <a:br>
              <a:rPr lang="cs-CZ" b="1" u="sng" dirty="0">
                <a:solidFill>
                  <a:srgbClr val="7030A0"/>
                </a:solidFill>
              </a:rPr>
            </a:br>
            <a:r>
              <a:rPr lang="cs-CZ" sz="2200" u="sng" dirty="0">
                <a:solidFill>
                  <a:srgbClr val="7030A0"/>
                </a:solidFill>
              </a:rPr>
              <a:t>-doplň do mapy názvy pohoří</a:t>
            </a:r>
            <a:r>
              <a:rPr lang="cs-CZ" b="1" u="sng" dirty="0">
                <a:solidFill>
                  <a:srgbClr val="7030A0"/>
                </a:solidFill>
              </a:rPr>
              <a:t/>
            </a:r>
            <a:br>
              <a:rPr lang="cs-CZ" b="1" u="sng" dirty="0">
                <a:solidFill>
                  <a:srgbClr val="7030A0"/>
                </a:solidFill>
              </a:rPr>
            </a:br>
            <a:endParaRPr lang="cs-CZ" b="1" u="sng" dirty="0">
              <a:solidFill>
                <a:srgbClr val="7030A0"/>
              </a:solidFill>
            </a:endParaRP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idx="4294967295"/>
          </p:nvPr>
        </p:nvSpPr>
        <p:spPr>
          <a:xfrm>
            <a:off x="0" y="1535113"/>
            <a:ext cx="4040188" cy="639762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4294967295"/>
          </p:nvPr>
        </p:nvSpPr>
        <p:spPr>
          <a:xfrm>
            <a:off x="5102225" y="1556792"/>
            <a:ext cx="4041775" cy="639762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</a:t>
            </a:r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476672"/>
            <a:ext cx="1768626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09600" dist="50800" dir="5400000" sx="119000" sy="119000" algn="ctr" rotWithShape="0">
              <a:srgbClr val="000000">
                <a:alpha val="38000"/>
              </a:srgbClr>
            </a:outerShdw>
          </a:effectLst>
        </p:spPr>
      </p:pic>
      <p:pic>
        <p:nvPicPr>
          <p:cNvPr id="8" name="Obrázek 7" descr="reky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9552" y="2276872"/>
            <a:ext cx="5057188" cy="3002204"/>
          </a:xfrm>
          <a:prstGeom prst="rect">
            <a:avLst/>
          </a:prstGeom>
          <a:effectLst>
            <a:outerShdw blurRad="1270000" dist="50800" dir="5400000" sx="115000" sy="115000" algn="ctr" rotWithShape="0">
              <a:srgbClr val="000000">
                <a:alpha val="26000"/>
              </a:srgbClr>
            </a:outerShdw>
          </a:effectLst>
        </p:spPr>
      </p:pic>
      <p:sp>
        <p:nvSpPr>
          <p:cNvPr id="9" name="TextovéPole 8"/>
          <p:cNvSpPr txBox="1"/>
          <p:nvPr/>
        </p:nvSpPr>
        <p:spPr>
          <a:xfrm>
            <a:off x="6588224" y="2852936"/>
            <a:ext cx="16049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92D050"/>
                </a:solidFill>
              </a:rPr>
              <a:t>Krkonoše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444208" y="3429000"/>
            <a:ext cx="19976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0000FF"/>
                </a:solidFill>
              </a:rPr>
              <a:t>Krušné hory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660232" y="2276872"/>
            <a:ext cx="13660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C00000"/>
                </a:solidFill>
              </a:rPr>
              <a:t>Šumava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708444" y="4653136"/>
            <a:ext cx="343555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7030A0"/>
                </a:solidFill>
              </a:rPr>
              <a:t>Českomoravská</a:t>
            </a:r>
            <a:r>
              <a:rPr lang="cs-CZ" sz="2000" dirty="0">
                <a:solidFill>
                  <a:srgbClr val="7030A0"/>
                </a:solidFill>
              </a:rPr>
              <a:t> </a:t>
            </a:r>
            <a:r>
              <a:rPr lang="cs-CZ" sz="2000" b="1" dirty="0">
                <a:solidFill>
                  <a:srgbClr val="7030A0"/>
                </a:solidFill>
              </a:rPr>
              <a:t>vrchovina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6732240" y="4077072"/>
            <a:ext cx="14863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F0A22E"/>
                </a:solidFill>
              </a:rPr>
              <a:t>Jeseníky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5729283" y="5229200"/>
            <a:ext cx="34355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D60093"/>
                </a:solidFill>
              </a:rPr>
              <a:t>Moravskoslezské</a:t>
            </a:r>
            <a:r>
              <a:rPr lang="cs-CZ" sz="2400" dirty="0">
                <a:solidFill>
                  <a:srgbClr val="D60093"/>
                </a:solidFill>
              </a:rPr>
              <a:t> </a:t>
            </a:r>
            <a:r>
              <a:rPr lang="cs-CZ" sz="2000" b="1" dirty="0">
                <a:solidFill>
                  <a:srgbClr val="D60093"/>
                </a:solidFill>
              </a:rPr>
              <a:t>Beskydy</a:t>
            </a:r>
          </a:p>
        </p:txBody>
      </p:sp>
    </p:spTree>
    <p:extLst>
      <p:ext uri="{BB962C8B-B14F-4D97-AF65-F5344CB8AC3E}">
        <p14:creationId xmlns:p14="http://schemas.microsoft.com/office/powerpoint/2010/main" val="1163668934"/>
      </p:ext>
    </p:extLst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2653" y="136342"/>
            <a:ext cx="864096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PŘESUŇ DO MAPY NÁZVY POHOŘÍ ČESKÉ REPUBLIKY</a:t>
            </a:r>
          </a:p>
        </p:txBody>
      </p:sp>
      <p:pic>
        <p:nvPicPr>
          <p:cNvPr id="276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1772816"/>
            <a:ext cx="436245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73100" dist="50800" dir="5400000" sx="110000" sy="110000" algn="ctr" rotWithShape="0">
              <a:srgbClr val="000000">
                <a:alpha val="21000"/>
              </a:srgbClr>
            </a:outerShdw>
          </a:effectLst>
        </p:spPr>
      </p:pic>
      <p:sp>
        <p:nvSpPr>
          <p:cNvPr id="4" name="Obdélník 3"/>
          <p:cNvSpPr/>
          <p:nvPr/>
        </p:nvSpPr>
        <p:spPr>
          <a:xfrm>
            <a:off x="755576" y="2348880"/>
            <a:ext cx="14401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Jizerské hory</a:t>
            </a:r>
          </a:p>
        </p:txBody>
      </p:sp>
      <p:sp>
        <p:nvSpPr>
          <p:cNvPr id="5" name="Obdélník 4"/>
          <p:cNvSpPr/>
          <p:nvPr/>
        </p:nvSpPr>
        <p:spPr>
          <a:xfrm>
            <a:off x="2699792" y="1196752"/>
            <a:ext cx="11592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00FF"/>
                </a:solidFill>
              </a:rPr>
              <a:t>Jeseníky</a:t>
            </a:r>
          </a:p>
        </p:txBody>
      </p:sp>
      <p:sp>
        <p:nvSpPr>
          <p:cNvPr id="7" name="Obdélník 6"/>
          <p:cNvSpPr/>
          <p:nvPr/>
        </p:nvSpPr>
        <p:spPr>
          <a:xfrm>
            <a:off x="5076056" y="1196752"/>
            <a:ext cx="106952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A50021"/>
                </a:solidFill>
              </a:rPr>
              <a:t>Šumava</a:t>
            </a:r>
          </a:p>
        </p:txBody>
      </p:sp>
      <p:sp>
        <p:nvSpPr>
          <p:cNvPr id="8" name="Obdélník 7"/>
          <p:cNvSpPr/>
          <p:nvPr/>
        </p:nvSpPr>
        <p:spPr>
          <a:xfrm>
            <a:off x="6804248" y="1700808"/>
            <a:ext cx="15440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7030A0"/>
                </a:solidFill>
              </a:rPr>
              <a:t>Krušné hory</a:t>
            </a:r>
          </a:p>
        </p:txBody>
      </p:sp>
      <p:sp>
        <p:nvSpPr>
          <p:cNvPr id="9" name="Obdélník 8"/>
          <p:cNvSpPr/>
          <p:nvPr/>
        </p:nvSpPr>
        <p:spPr>
          <a:xfrm>
            <a:off x="7308304" y="3356992"/>
            <a:ext cx="15953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</a:rPr>
              <a:t>Lužické hory</a:t>
            </a:r>
          </a:p>
        </p:txBody>
      </p:sp>
      <p:sp>
        <p:nvSpPr>
          <p:cNvPr id="10" name="Obdélník 9"/>
          <p:cNvSpPr/>
          <p:nvPr/>
        </p:nvSpPr>
        <p:spPr>
          <a:xfrm>
            <a:off x="7452320" y="5013176"/>
            <a:ext cx="124906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FF0066"/>
                </a:solidFill>
              </a:rPr>
              <a:t>Krkonoše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076056" y="5373216"/>
            <a:ext cx="15311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808000"/>
                </a:solidFill>
              </a:rPr>
              <a:t>Orlické hory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2123728" y="5301208"/>
            <a:ext cx="11336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CC00CC"/>
                </a:solidFill>
              </a:rPr>
              <a:t>Beskydy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971600" y="4005064"/>
            <a:ext cx="9797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B0F0"/>
                </a:solidFill>
              </a:rPr>
              <a:t>Sněžka</a:t>
            </a:r>
          </a:p>
        </p:txBody>
      </p:sp>
    </p:spTree>
    <p:extLst>
      <p:ext uri="{BB962C8B-B14F-4D97-AF65-F5344CB8AC3E}">
        <p14:creationId xmlns:p14="http://schemas.microsoft.com/office/powerpoint/2010/main" val="3662091554"/>
      </p:ext>
    </p:extLst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715" y="65737"/>
            <a:ext cx="8556180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u="sng" cap="all" dirty="0" smtClean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Představ  </a:t>
            </a:r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si, že </a:t>
            </a:r>
            <a:r>
              <a:rPr lang="cs-CZ" sz="3200" b="1" u="sng" cap="all" dirty="0" smtClean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 jsi  v Praze  </a:t>
            </a:r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a </a:t>
            </a:r>
            <a:r>
              <a:rPr lang="cs-CZ" sz="3200" b="1" u="sng" cap="all" dirty="0" smtClean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 pojedeš  </a:t>
            </a:r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na výlet na Šumavu</a:t>
            </a:r>
          </a:p>
          <a:p>
            <a:pPr algn="ctr"/>
            <a:endParaRPr lang="cs-CZ" dirty="0"/>
          </a:p>
          <a:p>
            <a:pPr algn="ctr"/>
            <a:r>
              <a:rPr lang="cs-CZ" sz="2000" b="1" u="sng" dirty="0" smtClean="0"/>
              <a:t>- popiš podle vlastivědné mapy, kudy pojedeš</a:t>
            </a:r>
            <a:endParaRPr lang="cs-CZ" sz="20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1353" y="1916832"/>
            <a:ext cx="8136904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>
                <a:solidFill>
                  <a:srgbClr val="00B050"/>
                </a:solidFill>
              </a:rPr>
              <a:t>Pojedu směrem</a:t>
            </a:r>
            <a:r>
              <a:rPr lang="cs-CZ" sz="1600" b="1" dirty="0" smtClean="0">
                <a:solidFill>
                  <a:srgbClr val="00B050"/>
                </a:solidFill>
              </a:rPr>
              <a:t>_______________________________________________________</a:t>
            </a:r>
          </a:p>
          <a:p>
            <a:pPr>
              <a:lnSpc>
                <a:spcPct val="150000"/>
              </a:lnSpc>
            </a:pPr>
            <a:endParaRPr lang="cs-CZ" sz="1600" b="1" dirty="0">
              <a:solidFill>
                <a:srgbClr val="00B050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b="1" dirty="0" smtClean="0">
                <a:solidFill>
                  <a:srgbClr val="00B050"/>
                </a:solidFill>
              </a:rPr>
              <a:t>______________________________________________________________________</a:t>
            </a:r>
          </a:p>
          <a:p>
            <a:pPr>
              <a:lnSpc>
                <a:spcPct val="150000"/>
              </a:lnSpc>
            </a:pPr>
            <a:endParaRPr lang="cs-CZ" sz="1600" b="1" dirty="0" smtClean="0">
              <a:solidFill>
                <a:srgbClr val="00B050"/>
              </a:solidFill>
            </a:endParaRPr>
          </a:p>
          <a:p>
            <a:pPr>
              <a:lnSpc>
                <a:spcPct val="150000"/>
              </a:lnSpc>
            </a:pPr>
            <a:r>
              <a:rPr lang="cs-CZ" b="1" dirty="0" smtClean="0">
                <a:solidFill>
                  <a:srgbClr val="00B050"/>
                </a:solidFill>
              </a:rPr>
              <a:t>Budu projíždět městy</a:t>
            </a:r>
            <a:r>
              <a:rPr lang="cs-CZ" sz="1600" b="1" dirty="0" smtClean="0">
                <a:solidFill>
                  <a:srgbClr val="00B050"/>
                </a:solidFill>
              </a:rPr>
              <a:t>_________________________________________________</a:t>
            </a:r>
          </a:p>
          <a:p>
            <a:pPr>
              <a:lnSpc>
                <a:spcPct val="150000"/>
              </a:lnSpc>
            </a:pPr>
            <a:endParaRPr lang="cs-CZ" sz="1600" b="1" dirty="0">
              <a:solidFill>
                <a:srgbClr val="00B050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b="1" dirty="0" smtClean="0">
                <a:solidFill>
                  <a:srgbClr val="00B050"/>
                </a:solidFill>
              </a:rPr>
              <a:t>______________________________________________________________________</a:t>
            </a:r>
          </a:p>
          <a:p>
            <a:pPr>
              <a:lnSpc>
                <a:spcPct val="150000"/>
              </a:lnSpc>
            </a:pPr>
            <a:endParaRPr lang="cs-CZ" sz="1600" b="1" dirty="0" smtClean="0">
              <a:solidFill>
                <a:srgbClr val="00B050"/>
              </a:solidFill>
            </a:endParaRPr>
          </a:p>
          <a:p>
            <a:pPr>
              <a:lnSpc>
                <a:spcPct val="150000"/>
              </a:lnSpc>
            </a:pPr>
            <a:r>
              <a:rPr lang="cs-CZ" b="1" dirty="0" smtClean="0">
                <a:solidFill>
                  <a:srgbClr val="00B050"/>
                </a:solidFill>
              </a:rPr>
              <a:t>Poblíž cesty potečou řeky</a:t>
            </a:r>
            <a:r>
              <a:rPr lang="cs-CZ" sz="1600" b="1" dirty="0" smtClean="0">
                <a:solidFill>
                  <a:srgbClr val="00B050"/>
                </a:solidFill>
              </a:rPr>
              <a:t>_________________________________________________________________</a:t>
            </a:r>
          </a:p>
          <a:p>
            <a:pPr>
              <a:lnSpc>
                <a:spcPct val="150000"/>
              </a:lnSpc>
            </a:pPr>
            <a:endParaRPr lang="cs-CZ" sz="1600" b="1" dirty="0">
              <a:solidFill>
                <a:srgbClr val="00B050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b="1" dirty="0" smtClean="0">
                <a:solidFill>
                  <a:srgbClr val="00B050"/>
                </a:solidFill>
              </a:rPr>
              <a:t>______________________________________________________________________</a:t>
            </a:r>
            <a:endParaRPr lang="cs-CZ" sz="16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123566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68272" y="116632"/>
            <a:ext cx="51211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Přečti otázky a odpověz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312" y="3503692"/>
            <a:ext cx="1933575" cy="2362200"/>
          </a:xfrm>
          <a:prstGeom prst="rect">
            <a:avLst/>
          </a:prstGeom>
          <a:noFill/>
          <a:ln>
            <a:noFill/>
          </a:ln>
          <a:effectLst>
            <a:outerShdw blurRad="698500" dist="35921" dir="2700000" sx="120000" sy="120000" algn="ctr" rotWithShape="0">
              <a:srgbClr val="BF95DF">
                <a:alpha val="4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Svislý svitek 2"/>
          <p:cNvSpPr/>
          <p:nvPr/>
        </p:nvSpPr>
        <p:spPr>
          <a:xfrm>
            <a:off x="2843808" y="910668"/>
            <a:ext cx="5832648" cy="5688632"/>
          </a:xfrm>
          <a:prstGeom prst="verticalScroll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6"/>
                </a:solidFill>
              </a:rPr>
              <a:t>Jak se jmenuje nejvyšší hora </a:t>
            </a:r>
            <a:r>
              <a:rPr lang="cs-CZ" sz="2000" b="1" dirty="0">
                <a:solidFill>
                  <a:schemeClr val="accent6"/>
                </a:solidFill>
              </a:rPr>
              <a:t>K</a:t>
            </a:r>
            <a:r>
              <a:rPr lang="cs-CZ" sz="2000" b="1" dirty="0" smtClean="0">
                <a:solidFill>
                  <a:schemeClr val="accent6"/>
                </a:solidFill>
              </a:rPr>
              <a:t>rkonoš?</a:t>
            </a:r>
          </a:p>
          <a:p>
            <a:pPr algn="ctr"/>
            <a:endParaRPr lang="cs-CZ" sz="2000" b="1" dirty="0" smtClean="0">
              <a:solidFill>
                <a:schemeClr val="accent6"/>
              </a:solidFill>
            </a:endParaRPr>
          </a:p>
          <a:p>
            <a:pPr algn="ctr"/>
            <a:r>
              <a:rPr lang="cs-CZ" sz="2000" b="1" dirty="0" smtClean="0">
                <a:solidFill>
                  <a:schemeClr val="accent6"/>
                </a:solidFill>
              </a:rPr>
              <a:t>Jaká v </a:t>
            </a:r>
            <a:r>
              <a:rPr lang="cs-CZ" sz="2000" b="1" dirty="0">
                <a:solidFill>
                  <a:schemeClr val="accent6"/>
                </a:solidFill>
              </a:rPr>
              <a:t>K</a:t>
            </a:r>
            <a:r>
              <a:rPr lang="cs-CZ" sz="2000" b="1" dirty="0" smtClean="0">
                <a:solidFill>
                  <a:schemeClr val="accent6"/>
                </a:solidFill>
              </a:rPr>
              <a:t>rkonoších pramení řeka?</a:t>
            </a:r>
          </a:p>
          <a:p>
            <a:pPr algn="ctr"/>
            <a:endParaRPr lang="cs-CZ" sz="2000" b="1" dirty="0" smtClean="0">
              <a:solidFill>
                <a:schemeClr val="accent6"/>
              </a:solidFill>
            </a:endParaRPr>
          </a:p>
          <a:p>
            <a:pPr algn="ctr"/>
            <a:r>
              <a:rPr lang="cs-CZ" sz="2000" b="1" dirty="0" smtClean="0">
                <a:solidFill>
                  <a:schemeClr val="accent6"/>
                </a:solidFill>
              </a:rPr>
              <a:t>Čím bylo vyhlášeno území Krkonoš?</a:t>
            </a:r>
          </a:p>
          <a:p>
            <a:pPr algn="ctr"/>
            <a:endParaRPr lang="cs-CZ" sz="2000" b="1" dirty="0" smtClean="0">
              <a:solidFill>
                <a:schemeClr val="accent6"/>
              </a:solidFill>
            </a:endParaRPr>
          </a:p>
          <a:p>
            <a:pPr algn="ctr"/>
            <a:r>
              <a:rPr lang="cs-CZ" sz="2000" b="1" dirty="0" smtClean="0">
                <a:solidFill>
                  <a:schemeClr val="accent6"/>
                </a:solidFill>
              </a:rPr>
              <a:t>Čeho v tomto území roste mnoho?</a:t>
            </a:r>
          </a:p>
          <a:p>
            <a:pPr algn="ctr"/>
            <a:endParaRPr lang="cs-CZ" sz="2000" b="1" dirty="0" smtClean="0">
              <a:solidFill>
                <a:schemeClr val="accent6"/>
              </a:solidFill>
            </a:endParaRPr>
          </a:p>
          <a:p>
            <a:pPr algn="ctr"/>
            <a:r>
              <a:rPr lang="cs-CZ" sz="2000" b="1" dirty="0" smtClean="0">
                <a:solidFill>
                  <a:schemeClr val="accent6"/>
                </a:solidFill>
              </a:rPr>
              <a:t>Pro které sporty jsou v Krkonoších nejlepší podmínky?</a:t>
            </a:r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306329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92345" y="116632"/>
            <a:ext cx="806489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PŘEČTI SI </a:t>
            </a:r>
            <a:r>
              <a:rPr lang="cs-CZ" sz="3200" b="1" u="sng" cap="all" dirty="0" smtClean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POZORNĚ</a:t>
            </a:r>
          </a:p>
          <a:p>
            <a:pPr algn="ctr"/>
            <a:endParaRPr lang="cs-CZ" sz="3200" b="1" u="sng" cap="all" dirty="0">
              <a:solidFill>
                <a:srgbClr val="7030A0"/>
              </a:solidFill>
              <a:effectLst>
                <a:reflection blurRad="12700" stA="48000" endA="300" endPos="55000" dir="5400000" sy="-90000" algn="bl" rotWithShape="0"/>
              </a:effectLst>
              <a:latin typeface="+mj-lt"/>
              <a:ea typeface="+mj-ea"/>
              <a:cs typeface="+mj-cs"/>
            </a:endParaRPr>
          </a:p>
          <a:p>
            <a:pPr algn="ctr"/>
            <a:r>
              <a:rPr lang="cs-CZ" b="1" u="sng" dirty="0" smtClean="0"/>
              <a:t>VLASTÍK VYPRAVÍ O ČECHÁCH, PODTRHNI TA SLOVA, KTERÁ JSOU CHYBNÁ, PRACUJ S MAPOU</a:t>
            </a:r>
            <a:endParaRPr lang="cs-CZ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132856"/>
            <a:ext cx="792088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000" b="1" dirty="0" smtClean="0">
                <a:solidFill>
                  <a:srgbClr val="7030A0"/>
                </a:solidFill>
              </a:rPr>
              <a:t>Čechy jsou východní částí České republiky. Největší </a:t>
            </a:r>
            <a:r>
              <a:rPr lang="cs-CZ" sz="2000" b="1" dirty="0">
                <a:solidFill>
                  <a:srgbClr val="7030A0"/>
                </a:solidFill>
              </a:rPr>
              <a:t>m</a:t>
            </a:r>
            <a:r>
              <a:rPr lang="cs-CZ" sz="2000" b="1" dirty="0" smtClean="0">
                <a:solidFill>
                  <a:srgbClr val="7030A0"/>
                </a:solidFill>
              </a:rPr>
              <a:t>ěsto Čech je Plzeň. Čechy mají podobu velké mísy. Na hranicích se zvedají pohoří Šumava, Krušné hory, Jeseníky. Nejvyšší hora Čech je na Šumavě. Nejúrodnějšími oblastmi Čech jsou Krušné hory a Polabí. Hodně velkých českých měst leží při řece Labi. Jsou to : Hradec Králové, Pardubice, České Budějovice, Praha, Ústí nad Labem.</a:t>
            </a:r>
            <a:endParaRPr lang="cs-CZ" sz="20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8338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2035" y="48687"/>
            <a:ext cx="8126424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Spoj čarou </a:t>
            </a:r>
            <a:endParaRPr lang="cs-CZ" sz="3200" b="1" u="sng" cap="all" dirty="0" smtClean="0">
              <a:solidFill>
                <a:srgbClr val="7030A0"/>
              </a:solidFill>
              <a:effectLst>
                <a:reflection blurRad="12700" stA="48000" endA="300" endPos="55000" dir="5400000" sy="-90000" algn="bl" rotWithShape="0"/>
              </a:effectLst>
              <a:latin typeface="+mj-lt"/>
              <a:ea typeface="+mj-ea"/>
              <a:cs typeface="+mj-cs"/>
            </a:endParaRPr>
          </a:p>
          <a:p>
            <a:pPr algn="ctr"/>
            <a:endParaRPr lang="cs-CZ" sz="3200" b="1" u="sng" cap="all" dirty="0">
              <a:solidFill>
                <a:srgbClr val="7030A0"/>
              </a:solidFill>
              <a:effectLst>
                <a:reflection blurRad="12700" stA="48000" endA="300" endPos="55000" dir="5400000" sy="-90000" algn="bl" rotWithShape="0"/>
              </a:effectLst>
              <a:latin typeface="+mj-lt"/>
              <a:ea typeface="+mj-ea"/>
              <a:cs typeface="+mj-cs"/>
            </a:endParaRPr>
          </a:p>
          <a:p>
            <a:pPr algn="ctr"/>
            <a:r>
              <a:rPr lang="cs-CZ" sz="2000" b="1" u="sng" dirty="0" smtClean="0"/>
              <a:t>- název  pohoří s názvem sousedního státu, při jehož hranicích toto pohoří </a:t>
            </a:r>
            <a:r>
              <a:rPr lang="cs-CZ" sz="2000" b="1" u="sng" dirty="0"/>
              <a:t>s</a:t>
            </a:r>
            <a:r>
              <a:rPr lang="cs-CZ" sz="2000" b="1" u="sng" dirty="0" smtClean="0"/>
              <a:t>tojí</a:t>
            </a:r>
            <a:endParaRPr lang="cs-CZ" sz="20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843678" y="1926124"/>
            <a:ext cx="1150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ŠUMAVA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43678" y="3006244"/>
            <a:ext cx="1518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KRKONOŠE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72050" y="4036060"/>
            <a:ext cx="18732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KRUŠNÉ HORY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9772" y="5151596"/>
            <a:ext cx="13260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JESENÍKY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30244" y="6105832"/>
            <a:ext cx="37710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MORAVSKOSLEZSKÉ BESKYDY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229795" y="2131914"/>
            <a:ext cx="13644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C000"/>
                </a:solidFill>
              </a:rPr>
              <a:t>NĚMECKO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229795" y="3212034"/>
            <a:ext cx="11592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92D050"/>
                </a:solidFill>
              </a:rPr>
              <a:t>POLSKO</a:t>
            </a:r>
            <a:endParaRPr lang="cs-CZ" b="1" dirty="0">
              <a:solidFill>
                <a:srgbClr val="92D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229795" y="4292154"/>
            <a:ext cx="16337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SLOVENSKO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281091" y="5357386"/>
            <a:ext cx="15311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RAKOUSKO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2781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851920" y="293668"/>
            <a:ext cx="15724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Zdroje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079704" y="903446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Calibri"/>
                <a:cs typeface="Calibri"/>
              </a:rPr>
              <a:t>●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98184" y="1556792"/>
            <a:ext cx="3241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Calibri"/>
                <a:cs typeface="Calibri"/>
              </a:rPr>
              <a:t>●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051720" y="878443"/>
            <a:ext cx="61926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Pracovní sešit, Vlastivěda pro 5.ročník, Septima 2008</a:t>
            </a:r>
          </a:p>
        </p:txBody>
      </p:sp>
      <p:sp>
        <p:nvSpPr>
          <p:cNvPr id="6" name="Obdélník 5"/>
          <p:cNvSpPr/>
          <p:nvPr/>
        </p:nvSpPr>
        <p:spPr>
          <a:xfrm>
            <a:off x="2048312" y="1556792"/>
            <a:ext cx="431400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Vlastivěda pro 5.ročník, Septima 1995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475656" y="3429000"/>
            <a:ext cx="6336704" cy="923330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 cmpd="sng">
            <a:solidFill>
              <a:schemeClr val="accent1">
                <a:alpha val="0"/>
              </a:schemeClr>
            </a:solidFill>
          </a:ln>
          <a:effectLst>
            <a:outerShdw blurRad="825500" dist="38100" dir="16200000" sx="111000" sy="111000" rotWithShape="0">
              <a:prstClr val="black">
                <a:alpha val="35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i="1" dirty="0" smtClean="0"/>
              <a:t>Autorem materiálu a všech jeho částí,</a:t>
            </a:r>
          </a:p>
          <a:p>
            <a:pPr algn="ctr"/>
            <a:r>
              <a:rPr lang="cs-CZ" i="1" dirty="0" smtClean="0"/>
              <a:t> není-li uvedeno jinak, je</a:t>
            </a:r>
          </a:p>
          <a:p>
            <a:pPr algn="ctr"/>
            <a:r>
              <a:rPr lang="cs-CZ" i="1" dirty="0" smtClean="0"/>
              <a:t> Mgr. Lenka Kolstrunková.</a:t>
            </a:r>
            <a:endParaRPr lang="cs-CZ" i="1" dirty="0"/>
          </a:p>
        </p:txBody>
      </p:sp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03756" y="5085184"/>
            <a:ext cx="7280503" cy="1206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38215022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213</TotalTime>
  <Words>450</Words>
  <Application>Microsoft Office PowerPoint</Application>
  <PresentationFormat>Předvádění na obrazovce (4:3)</PresentationFormat>
  <Paragraphs>81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Prezentace aplikace PowerPoint</vt:lpstr>
      <vt:lpstr>Prezentace aplikace PowerPoint</vt:lpstr>
      <vt:lpstr> PŘÍRODNÍ PODMÍNKY -doplň do mapy názvy pohoří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PŘÍRPODNÍ PODMÍNKY -doplň do mapy názvy pohoří</dc:title>
  <dc:creator>Tejinka</dc:creator>
  <cp:lastModifiedBy>pc</cp:lastModifiedBy>
  <cp:revision>18</cp:revision>
  <dcterms:created xsi:type="dcterms:W3CDTF">2011-10-25T18:11:15Z</dcterms:created>
  <dcterms:modified xsi:type="dcterms:W3CDTF">2012-02-23T09:26:56Z</dcterms:modified>
</cp:coreProperties>
</file>