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3" r:id="rId1"/>
  </p:sldMasterIdLst>
  <p:handoutMasterIdLst>
    <p:handoutMasterId r:id="rId15"/>
  </p:handoutMasterIdLst>
  <p:sldIdLst>
    <p:sldId id="268" r:id="rId2"/>
    <p:sldId id="269" r:id="rId3"/>
    <p:sldId id="256" r:id="rId4"/>
    <p:sldId id="261" r:id="rId5"/>
    <p:sldId id="257" r:id="rId6"/>
    <p:sldId id="258" r:id="rId7"/>
    <p:sldId id="259" r:id="rId8"/>
    <p:sldId id="260" r:id="rId9"/>
    <p:sldId id="267" r:id="rId10"/>
    <p:sldId id="262" r:id="rId11"/>
    <p:sldId id="263" r:id="rId12"/>
    <p:sldId id="264" r:id="rId13"/>
    <p:sldId id="26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5" d="100"/>
          <a:sy n="65" d="100"/>
        </p:scale>
        <p:origin x="-1908" y="-10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452390-1B13-4EC3-8FEE-C76B8DE430C2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82A327-1A83-4A2F-A654-00BFE6B227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848974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714488"/>
            <a:ext cx="7772400" cy="1470025"/>
          </a:xfrm>
        </p:spPr>
        <p:txBody>
          <a:bodyPr anchor="ctr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3397" y="3214686"/>
            <a:ext cx="5897206" cy="1500198"/>
          </a:xfrm>
        </p:spPr>
        <p:txBody>
          <a:bodyPr/>
          <a:lstStyle>
            <a:lvl1pPr marL="0" indent="0" algn="ct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2260D-BFE5-447D-A358-33394FE4A5AA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FFE02-B03C-48EE-A6AF-54FFE6FB36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SzPct val="50000"/>
              <a:buFont typeface="Wingdings"/>
              <a:buChar char=""/>
              <a:defRPr/>
            </a:lvl1pPr>
            <a:lvl2pPr>
              <a:buSzPct val="50000"/>
              <a:buFont typeface="Wingdings 2"/>
              <a:buChar char=""/>
              <a:defRPr/>
            </a:lvl2pPr>
            <a:lvl3pPr>
              <a:buSzPct val="50000"/>
              <a:buFont typeface="Wingdings"/>
              <a:buChar char="Y"/>
              <a:defRPr/>
            </a:lvl3pPr>
            <a:lvl4pPr>
              <a:buSzPct val="50000"/>
              <a:buFont typeface="Wingdings 2"/>
              <a:buChar char="³"/>
              <a:defRPr/>
            </a:lvl4pPr>
            <a:lvl5pPr>
              <a:buSzPct val="50000"/>
              <a:buFont typeface="Wingdings 2"/>
              <a:buChar char=""/>
              <a:defRPr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2260D-BFE5-447D-A358-33394FE4A5AA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FFE02-B03C-48EE-A6AF-54FFE6FB36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643183"/>
            <a:ext cx="6457968" cy="1362075"/>
          </a:xfrm>
        </p:spPr>
        <p:txBody>
          <a:bodyPr anchor="ctr"/>
          <a:lstStyle>
            <a:lvl1pPr algn="l">
              <a:defRPr sz="4000" b="0" cap="all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009383"/>
            <a:ext cx="4529142" cy="1500187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2260D-BFE5-447D-A358-33394FE4A5AA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FFE02-B03C-48EE-A6AF-54FFE6FB36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2260D-BFE5-447D-A358-33394FE4A5AA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FFE02-B03C-48EE-A6AF-54FFE6FB36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0"/>
            </a:lvl2pPr>
            <a:lvl3pPr marL="914400" indent="0">
              <a:buNone/>
              <a:defRPr sz="1800" b="0"/>
            </a:lvl3pPr>
            <a:lvl4pPr marL="1371600" indent="0">
              <a:buNone/>
              <a:defRPr sz="1600" b="0"/>
            </a:lvl4pPr>
            <a:lvl5pPr marL="1828800" indent="0">
              <a:buNone/>
              <a:defRPr sz="1600" b="0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0">
                <a:effectLst/>
              </a:defRPr>
            </a:lvl1pPr>
            <a:lvl2pPr marL="457200" indent="0">
              <a:buNone/>
              <a:defRPr sz="2000" b="0">
                <a:effectLst/>
              </a:defRPr>
            </a:lvl2pPr>
            <a:lvl3pPr marL="914400" indent="0">
              <a:buNone/>
              <a:defRPr sz="1800" b="0">
                <a:effectLst/>
              </a:defRPr>
            </a:lvl3pPr>
            <a:lvl4pPr marL="1371600" indent="0">
              <a:buNone/>
              <a:defRPr sz="1600" b="0">
                <a:effectLst/>
              </a:defRPr>
            </a:lvl4pPr>
            <a:lvl5pPr marL="1828800" indent="0">
              <a:buNone/>
              <a:defRPr sz="1600" b="0">
                <a:effectLst/>
              </a:defRPr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2260D-BFE5-447D-A358-33394FE4A5AA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FFE02-B03C-48EE-A6AF-54FFE6FB36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2260D-BFE5-447D-A358-33394FE4A5AA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FFE02-B03C-48EE-A6AF-54FFE6FB36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2260D-BFE5-447D-A358-33394FE4A5AA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FFE02-B03C-48EE-A6AF-54FFE6FB36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571480"/>
            <a:ext cx="3008313" cy="1071570"/>
          </a:xfrm>
        </p:spPr>
        <p:txBody>
          <a:bodyPr anchor="t"/>
          <a:lstStyle>
            <a:lvl1pPr algn="l">
              <a:defRPr sz="2000" b="0"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571481"/>
            <a:ext cx="5111750" cy="555468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643051"/>
            <a:ext cx="3008313" cy="448311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2260D-BFE5-447D-A358-33394FE4A5AA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FFE02-B03C-48EE-A6AF-54FFE6FB36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687306"/>
            <a:ext cx="850886" cy="4670520"/>
          </a:xfrm>
        </p:spPr>
        <p:txBody>
          <a:bodyPr vert="eaVert" anchor="ctr"/>
          <a:lstStyle>
            <a:lvl1pPr algn="ctr">
              <a:defRPr sz="2000" b="0">
                <a:gradFill flip="none" rotWithShape="1">
                  <a:gsLst>
                    <a:gs pos="0">
                      <a:srgbClr val="000082"/>
                    </a:gs>
                    <a:gs pos="30000">
                      <a:srgbClr val="66008F"/>
                    </a:gs>
                    <a:gs pos="64999">
                      <a:srgbClr val="BA0066"/>
                    </a:gs>
                    <a:gs pos="89999">
                      <a:srgbClr val="FF0000"/>
                    </a:gs>
                    <a:gs pos="100000">
                      <a:srgbClr val="FF8200"/>
                    </a:gs>
                  </a:gsLst>
                  <a:lin ang="16200000" scaled="1"/>
                  <a:tileRect/>
                </a:gradFill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0166" y="684213"/>
            <a:ext cx="6929486" cy="4673613"/>
          </a:xfrm>
          <a:prstGeom prst="roundRect">
            <a:avLst>
              <a:gd name="adj" fmla="val 5966"/>
            </a:avLst>
          </a:prstGeom>
          <a:solidFill>
            <a:schemeClr val="bg2">
              <a:tint val="60000"/>
              <a:alpha val="50000"/>
            </a:schemeClr>
          </a:solidFill>
          <a:effectLst>
            <a:outerShdw blurRad="127000" dist="101600" dir="2700000" algn="tl" rotWithShape="0">
              <a:srgbClr val="000000">
                <a:alpha val="43137"/>
              </a:srgb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00166" y="5481658"/>
            <a:ext cx="6924037" cy="804862"/>
          </a:xfrm>
        </p:spPr>
        <p:txBody>
          <a:bodyPr anchor="ctr"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2260D-BFE5-447D-A358-33394FE4A5AA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FFE02-B03C-48EE-A6AF-54FFE6FB36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2260D-BFE5-447D-A358-33394FE4A5AA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FFE02-B03C-48EE-A6AF-54FFE6FB36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43768" y="642918"/>
            <a:ext cx="1543032" cy="5483246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42918"/>
            <a:ext cx="6615130" cy="548324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2260D-BFE5-447D-A358-33394FE4A5AA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FFE02-B03C-48EE-A6AF-54FFE6FB36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0104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92260D-BFE5-447D-A358-33394FE4A5AA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01090" y="0"/>
            <a:ext cx="642910" cy="571480"/>
          </a:xfrm>
          <a:prstGeom prst="roundRect">
            <a:avLst>
              <a:gd name="adj" fmla="val 16667"/>
            </a:avLst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7FFE02-B03C-48EE-A6AF-54FFE6FB361B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38" r:id="rId5"/>
    <p:sldLayoutId id="2147483739" r:id="rId6"/>
    <p:sldLayoutId id="2147483740" r:id="rId7"/>
    <p:sldLayoutId id="2147483741" r:id="rId8"/>
    <p:sldLayoutId id="2147483742" r:id="rId9"/>
    <p:sldLayoutId id="2147483743" r:id="rId10"/>
    <p:sldLayoutId id="2147483744" r:id="rId11"/>
  </p:sldLayoutIdLst>
  <p:txStyles>
    <p:titleStyle>
      <a:lvl1pPr algn="ctr" rtl="0" eaLnBrk="1" latinLnBrk="0" hangingPunct="1">
        <a:spcBef>
          <a:spcPct val="0"/>
        </a:spcBef>
        <a:buNone/>
        <a:defRPr kumimoji="0" sz="4400" kern="1200">
          <a:gradFill flip="none"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  <a:tileRect/>
          </a:gradFill>
          <a:effectLst>
            <a:outerShdw blurRad="50800" dist="50800" dir="2700000" algn="tl" rotWithShape="0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"/>
        <a:buChar char="z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ø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"/>
        <a:buChar char="Y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³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¹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14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1777" y="5130000"/>
            <a:ext cx="9165778" cy="172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555776" y="980728"/>
            <a:ext cx="383951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Šablona 32</a:t>
            </a:r>
            <a:endParaRPr lang="cs-CZ" sz="5400" b="1" cap="none" spc="0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31577" y="2967335"/>
            <a:ext cx="8280858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VY_32_INOVACE_04_16_Moje </a:t>
            </a:r>
            <a:r>
              <a:rPr lang="cs-CZ" sz="3600" b="1" cap="none" spc="0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rodina</a:t>
            </a:r>
            <a:endParaRPr lang="cs-CZ" sz="3600" b="1" cap="none" spc="0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78276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az-Cyrl-AZ" dirty="0"/>
              <a:t>Моя семья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Anotace: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/>
              <a:t>Prezentace může sloužit jako výkladové </a:t>
            </a:r>
            <a:r>
              <a:rPr lang="cs-CZ" dirty="0" smtClean="0"/>
              <a:t>učivo, upevnění slovní zásoby</a:t>
            </a:r>
            <a:endParaRPr lang="cs-CZ" dirty="0"/>
          </a:p>
          <a:p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Autor: </a:t>
            </a:r>
            <a:r>
              <a:rPr lang="cs-CZ" dirty="0"/>
              <a:t>Mgr. Lenka </a:t>
            </a:r>
            <a:r>
              <a:rPr lang="cs-CZ" dirty="0" err="1"/>
              <a:t>Kajabová</a:t>
            </a:r>
            <a:endParaRPr lang="cs-CZ" dirty="0"/>
          </a:p>
          <a:p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Jazyk: </a:t>
            </a:r>
            <a:r>
              <a:rPr lang="cs-CZ" dirty="0"/>
              <a:t>Ruština</a:t>
            </a:r>
          </a:p>
          <a:p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Očekávaný výstup: </a:t>
            </a:r>
            <a:r>
              <a:rPr lang="cs-CZ" dirty="0" smtClean="0"/>
              <a:t>upevnění slovní zásoby</a:t>
            </a:r>
          </a:p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Speciální </a:t>
            </a: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vzdělávací potřeby: </a:t>
            </a:r>
            <a:r>
              <a:rPr lang="cs-CZ" dirty="0"/>
              <a:t>dataprojektor, interaktivní tabule</a:t>
            </a:r>
          </a:p>
          <a:p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Klíčová slova: </a:t>
            </a:r>
            <a:r>
              <a:rPr lang="az-Cyrl-AZ" dirty="0"/>
              <a:t>Моя семья</a:t>
            </a:r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Druh </a:t>
            </a: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učebního materiálu: </a:t>
            </a:r>
            <a:r>
              <a:rPr lang="cs-CZ" dirty="0"/>
              <a:t>prezentace</a:t>
            </a:r>
          </a:p>
          <a:p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Cílová skupina: </a:t>
            </a:r>
            <a:r>
              <a:rPr lang="cs-CZ" dirty="0"/>
              <a:t>žák</a:t>
            </a:r>
          </a:p>
          <a:p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Stupeň a typ vzdělávání</a:t>
            </a:r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dirty="0"/>
              <a:t>základní vzdělávání – druhý stupeň</a:t>
            </a:r>
          </a:p>
          <a:p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Typická věková skupina: </a:t>
            </a:r>
            <a:r>
              <a:rPr lang="cs-CZ" dirty="0"/>
              <a:t>12 – 15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00516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412776"/>
            <a:ext cx="7956000" cy="3132000"/>
          </a:xfrm>
        </p:spPr>
        <p:txBody>
          <a:bodyPr/>
          <a:lstStyle/>
          <a:p>
            <a:r>
              <a:rPr lang="az-Cyrl-AZ" sz="9600" dirty="0"/>
              <a:t>Моя семья</a:t>
            </a:r>
            <a:r>
              <a:rPr lang="cs-CZ" sz="9600" dirty="0"/>
              <a:t/>
            </a:r>
            <a:br>
              <a:rPr lang="cs-CZ" sz="9600" dirty="0"/>
            </a:br>
            <a:endParaRPr lang="cs-CZ" sz="9600" dirty="0"/>
          </a:p>
        </p:txBody>
      </p:sp>
      <p:pic>
        <p:nvPicPr>
          <p:cNvPr id="2050" name="Picture 2" descr="C:\Users\Admin\AppData\Local\Microsoft\Windows\Temporary Internet Files\Content.IE5\BH2YY3PZ\MC9002949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1305" y="2924944"/>
            <a:ext cx="5760639" cy="3501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18711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 descr="C:\Users\Admin\AppData\Local\Microsoft\Windows\Temporary Internet Files\Content.IE5\0736J39Y\MP90040699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0" y="0"/>
            <a:ext cx="950770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2582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2771800" y="2852936"/>
            <a:ext cx="3312368" cy="13464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az-Cyrl-AZ" sz="5400" b="1" dirty="0" smtClean="0"/>
              <a:t>семья</a:t>
            </a:r>
            <a:endParaRPr lang="cs-CZ" sz="5400" b="1" dirty="0"/>
          </a:p>
        </p:txBody>
      </p:sp>
      <p:sp>
        <p:nvSpPr>
          <p:cNvPr id="5" name="Ovál 4"/>
          <p:cNvSpPr/>
          <p:nvPr/>
        </p:nvSpPr>
        <p:spPr>
          <a:xfrm>
            <a:off x="6516216" y="1628800"/>
            <a:ext cx="223224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az-Cyrl-AZ" sz="4000" b="1" dirty="0" smtClean="0"/>
              <a:t>папа</a:t>
            </a:r>
            <a:endParaRPr lang="cs-CZ" sz="4000" b="1" dirty="0"/>
          </a:p>
        </p:txBody>
      </p:sp>
      <p:sp>
        <p:nvSpPr>
          <p:cNvPr id="6" name="Ovál 5"/>
          <p:cNvSpPr/>
          <p:nvPr/>
        </p:nvSpPr>
        <p:spPr>
          <a:xfrm>
            <a:off x="265820" y="957300"/>
            <a:ext cx="2232248" cy="115212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az-Cyrl-AZ" sz="4000" b="1" dirty="0" smtClean="0"/>
              <a:t>мама</a:t>
            </a:r>
            <a:endParaRPr lang="cs-CZ" sz="4000" b="1" dirty="0"/>
          </a:p>
        </p:txBody>
      </p:sp>
      <p:sp>
        <p:nvSpPr>
          <p:cNvPr id="11" name="Ovál 10"/>
          <p:cNvSpPr/>
          <p:nvPr/>
        </p:nvSpPr>
        <p:spPr>
          <a:xfrm>
            <a:off x="2940968" y="476672"/>
            <a:ext cx="2397968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az-Cyrl-AZ" dirty="0" smtClean="0"/>
              <a:t> </a:t>
            </a:r>
            <a:r>
              <a:rPr lang="az-Cyrl-AZ" sz="4000" b="1" dirty="0" smtClean="0"/>
              <a:t>дочка</a:t>
            </a:r>
            <a:endParaRPr lang="cs-CZ" sz="4000" b="1" dirty="0"/>
          </a:p>
        </p:txBody>
      </p:sp>
      <p:sp>
        <p:nvSpPr>
          <p:cNvPr id="12" name="Ovál 11"/>
          <p:cNvSpPr/>
          <p:nvPr/>
        </p:nvSpPr>
        <p:spPr>
          <a:xfrm>
            <a:off x="265820" y="3738736"/>
            <a:ext cx="199452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az-Cyrl-AZ" sz="4000" b="1" dirty="0" smtClean="0"/>
              <a:t>сын</a:t>
            </a:r>
            <a:endParaRPr lang="cs-CZ" sz="4000" b="1" dirty="0"/>
          </a:p>
        </p:txBody>
      </p:sp>
      <p:sp>
        <p:nvSpPr>
          <p:cNvPr id="13" name="Ovál 12"/>
          <p:cNvSpPr/>
          <p:nvPr/>
        </p:nvSpPr>
        <p:spPr>
          <a:xfrm>
            <a:off x="2498068" y="5263516"/>
            <a:ext cx="3442084" cy="11178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az-Cyrl-AZ" sz="4000" b="1" dirty="0" smtClean="0"/>
              <a:t>дедушка</a:t>
            </a:r>
            <a:endParaRPr lang="cs-CZ" sz="4000" b="1" dirty="0"/>
          </a:p>
        </p:txBody>
      </p:sp>
      <p:sp>
        <p:nvSpPr>
          <p:cNvPr id="14" name="Ovál 13"/>
          <p:cNvSpPr/>
          <p:nvPr/>
        </p:nvSpPr>
        <p:spPr>
          <a:xfrm>
            <a:off x="5486400" y="4534272"/>
            <a:ext cx="3406080" cy="9829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az-Cyrl-AZ" sz="4000" b="1" dirty="0" smtClean="0"/>
              <a:t>бабушка</a:t>
            </a:r>
            <a:endParaRPr lang="cs-CZ" sz="4000" b="1" dirty="0"/>
          </a:p>
        </p:txBody>
      </p:sp>
      <p:cxnSp>
        <p:nvCxnSpPr>
          <p:cNvPr id="16" name="Přímá spojnice 15"/>
          <p:cNvCxnSpPr/>
          <p:nvPr/>
        </p:nvCxnSpPr>
        <p:spPr>
          <a:xfrm>
            <a:off x="5486400" y="3933056"/>
            <a:ext cx="1029816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V="1">
            <a:off x="4139952" y="4199384"/>
            <a:ext cx="144016" cy="10641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>
            <a:endCxn id="5" idx="3"/>
          </p:cNvCxnSpPr>
          <p:nvPr/>
        </p:nvCxnSpPr>
        <p:spPr>
          <a:xfrm flipV="1">
            <a:off x="5796136" y="2409289"/>
            <a:ext cx="1046985" cy="8036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1907704" y="3933056"/>
            <a:ext cx="1180728" cy="2663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4139952" y="1556792"/>
            <a:ext cx="0" cy="12961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Ovál 35"/>
          <p:cNvSpPr/>
          <p:nvPr/>
        </p:nvSpPr>
        <p:spPr>
          <a:xfrm>
            <a:off x="395536" y="5365222"/>
            <a:ext cx="199452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az-Cyrl-AZ" sz="4000" b="1" dirty="0" smtClean="0"/>
              <a:t>тётя</a:t>
            </a:r>
            <a:endParaRPr lang="cs-CZ" sz="4000" b="1" dirty="0"/>
          </a:p>
        </p:txBody>
      </p:sp>
      <p:cxnSp>
        <p:nvCxnSpPr>
          <p:cNvPr id="39" name="Přímá spojnice 38"/>
          <p:cNvCxnSpPr>
            <a:stCxn id="36" idx="7"/>
          </p:cNvCxnSpPr>
          <p:nvPr/>
        </p:nvCxnSpPr>
        <p:spPr>
          <a:xfrm flipV="1">
            <a:off x="2097965" y="4066220"/>
            <a:ext cx="1537931" cy="14329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Ovál 42"/>
          <p:cNvSpPr/>
          <p:nvPr/>
        </p:nvSpPr>
        <p:spPr>
          <a:xfrm>
            <a:off x="5796136" y="379512"/>
            <a:ext cx="208823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az-Cyrl-AZ" sz="4000" b="1" dirty="0" smtClean="0"/>
              <a:t>дядя</a:t>
            </a:r>
            <a:endParaRPr lang="cs-CZ" sz="4000" b="1" dirty="0"/>
          </a:p>
        </p:txBody>
      </p:sp>
      <p:cxnSp>
        <p:nvCxnSpPr>
          <p:cNvPr id="45" name="Přímá spojnice 44"/>
          <p:cNvCxnSpPr/>
          <p:nvPr/>
        </p:nvCxnSpPr>
        <p:spPr>
          <a:xfrm flipV="1">
            <a:off x="5148064" y="1293912"/>
            <a:ext cx="1368152" cy="1631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>
            <a:stCxn id="6" idx="5"/>
            <a:endCxn id="4" idx="1"/>
          </p:cNvCxnSpPr>
          <p:nvPr/>
        </p:nvCxnSpPr>
        <p:spPr>
          <a:xfrm>
            <a:off x="2171163" y="1940703"/>
            <a:ext cx="1085722" cy="11094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2552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11" grpId="0" animBg="1"/>
      <p:bldP spid="12" grpId="0" animBg="1"/>
      <p:bldP spid="13" grpId="0" animBg="1"/>
      <p:bldP spid="14" grpId="0" animBg="1"/>
      <p:bldP spid="36" grpId="0" animBg="1"/>
      <p:bldP spid="4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 descr="C:\Users\Admin\AppData\Local\Microsoft\Windows\Temporary Internet Files\Content.IE5\QIBMB860\MP90043120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747464"/>
            <a:ext cx="9144000" cy="7920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7782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 descr="C:\Users\Admin\AppData\Local\Microsoft\Windows\Temporary Internet Files\Content.IE5\DNN2WEBW\MP90039950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6" y="-27578"/>
            <a:ext cx="10372039" cy="691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7600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6" name="Picture 4" descr="C:\Users\Admin\AppData\Local\Microsoft\Windows\Temporary Internet Files\Content.IE5\BH2YY3PZ\MP90043311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9024" y="836712"/>
            <a:ext cx="8784976" cy="633670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az-Cyrl-AZ" b="1" dirty="0"/>
              <a:t>двоюродная </a:t>
            </a:r>
            <a:r>
              <a:rPr lang="az-Cyrl-AZ" b="1" dirty="0" smtClean="0"/>
              <a:t>сестра</a:t>
            </a:r>
            <a:r>
              <a:rPr lang="cs-CZ" b="1" dirty="0" smtClean="0"/>
              <a:t>             sestřenice</a:t>
            </a:r>
          </a:p>
          <a:p>
            <a:pPr marL="0" indent="0">
              <a:buNone/>
            </a:pPr>
            <a:r>
              <a:rPr lang="az-Cyrl-AZ" b="1" dirty="0"/>
              <a:t>двоюродный </a:t>
            </a:r>
            <a:r>
              <a:rPr lang="az-Cyrl-AZ" b="1" dirty="0" smtClean="0"/>
              <a:t>брат</a:t>
            </a:r>
            <a:r>
              <a:rPr lang="cs-CZ" b="1" dirty="0" smtClean="0"/>
              <a:t>                bratranec</a:t>
            </a:r>
          </a:p>
          <a:p>
            <a:pPr marL="0" indent="0">
              <a:buNone/>
            </a:pPr>
            <a:r>
              <a:rPr lang="az-Cyrl-AZ" b="1" dirty="0" smtClean="0"/>
              <a:t>Зять</a:t>
            </a:r>
            <a:r>
              <a:rPr lang="cs-CZ" b="1" dirty="0" smtClean="0"/>
              <a:t>                                         </a:t>
            </a:r>
            <a:r>
              <a:rPr lang="cs-CZ" b="1" dirty="0" smtClean="0"/>
              <a:t>zeť</a:t>
            </a:r>
            <a:endParaRPr lang="cs-CZ" b="1" dirty="0" smtClean="0"/>
          </a:p>
          <a:p>
            <a:pPr marL="0" indent="0">
              <a:buNone/>
            </a:pPr>
            <a:r>
              <a:rPr lang="az-Cyrl-AZ" b="1" dirty="0" smtClean="0"/>
              <a:t>Шурин</a:t>
            </a:r>
            <a:r>
              <a:rPr lang="cs-CZ" b="1" dirty="0" smtClean="0"/>
              <a:t>                                     švagr</a:t>
            </a:r>
          </a:p>
          <a:p>
            <a:pPr marL="0" indent="0">
              <a:buNone/>
            </a:pPr>
            <a:r>
              <a:rPr lang="az-Cyrl-AZ" b="1" dirty="0" smtClean="0"/>
              <a:t>Золовка</a:t>
            </a:r>
            <a:r>
              <a:rPr lang="cs-CZ" b="1" dirty="0" smtClean="0"/>
              <a:t>                                </a:t>
            </a:r>
            <a:r>
              <a:rPr lang="cs-CZ" b="1" dirty="0" smtClean="0"/>
              <a:t>  švagrová</a:t>
            </a:r>
            <a:endParaRPr lang="cs-CZ" b="1" dirty="0" smtClean="0"/>
          </a:p>
          <a:p>
            <a:pPr marL="0" indent="0">
              <a:buNone/>
            </a:pPr>
            <a:r>
              <a:rPr lang="az-Cyrl-AZ" b="1" dirty="0" smtClean="0"/>
              <a:t>Свёкор</a:t>
            </a:r>
            <a:r>
              <a:rPr lang="cs-CZ" b="1" dirty="0" smtClean="0"/>
              <a:t>                                    tchán</a:t>
            </a:r>
          </a:p>
          <a:p>
            <a:pPr marL="0" indent="0">
              <a:buNone/>
            </a:pPr>
            <a:r>
              <a:rPr lang="az-Cyrl-AZ" b="1" dirty="0" smtClean="0"/>
              <a:t>Свекровь</a:t>
            </a:r>
            <a:r>
              <a:rPr lang="cs-CZ" b="1" dirty="0" smtClean="0"/>
              <a:t>                                tchýně</a:t>
            </a:r>
          </a:p>
          <a:p>
            <a:pPr marL="0" indent="0">
              <a:buNone/>
            </a:pPr>
            <a:r>
              <a:rPr lang="az-Cyrl-AZ" b="1" dirty="0" smtClean="0"/>
              <a:t>Внук</a:t>
            </a:r>
            <a:r>
              <a:rPr lang="cs-CZ" b="1" dirty="0" smtClean="0"/>
              <a:t>                                         vnuk</a:t>
            </a:r>
          </a:p>
          <a:p>
            <a:pPr marL="0" indent="0">
              <a:buNone/>
            </a:pPr>
            <a:r>
              <a:rPr lang="az-Cyrl-AZ" b="1" dirty="0" smtClean="0"/>
              <a:t>Внучка</a:t>
            </a:r>
            <a:r>
              <a:rPr lang="cs-CZ" b="1" dirty="0" smtClean="0"/>
              <a:t>                                    </a:t>
            </a:r>
            <a:r>
              <a:rPr lang="cs-CZ" b="1" dirty="0" smtClean="0"/>
              <a:t> vnučka</a:t>
            </a:r>
            <a:endParaRPr lang="cs-CZ" b="1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7517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9" name="Picture 5" descr="C:\Users\Admin\AppData\Local\Microsoft\Windows\Temporary Internet Files\Content.IE5\DNN2WEBW\MP90020219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5247" y="0"/>
            <a:ext cx="2555160" cy="38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Admin\AppData\Local\Microsoft\Windows\Temporary Internet Files\Content.IE5\QIBMB860\MP90022749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66192"/>
            <a:ext cx="3657600" cy="2432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Admin\AppData\Local\Microsoft\Windows\Temporary Internet Files\Content.IE5\0736J39Y\MP90040700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665308" cy="39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Users\Admin\AppData\Local\Microsoft\Windows\Temporary Internet Files\Content.IE5\BH2YY3PZ\MP90039950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738012"/>
            <a:ext cx="2737344" cy="410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8" name="Picture 14" descr="C:\Users\Admin\AppData\Local\Microsoft\Windows\Temporary Internet Files\Content.IE5\DNN2WEBW\MC90007140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620" y="4365104"/>
            <a:ext cx="2196068" cy="19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9" name="Picture 15" descr="C:\Users\Admin\AppData\Local\Microsoft\Windows\Temporary Internet Files\Content.IE5\0736J39Y\MC90031021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095104"/>
            <a:ext cx="2309905" cy="25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1936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az-Cyrl-AZ" dirty="0" smtClean="0"/>
              <a:t>Упражнение</a:t>
            </a:r>
            <a:r>
              <a:rPr lang="cs-CZ" dirty="0" smtClean="0"/>
              <a:t> - 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700808"/>
            <a:ext cx="8784976" cy="4968552"/>
          </a:xfrm>
        </p:spPr>
        <p:txBody>
          <a:bodyPr/>
          <a:lstStyle/>
          <a:p>
            <a:r>
              <a:rPr lang="ru-RU" b="1" dirty="0"/>
              <a:t>Кто это? Это моя </a:t>
            </a:r>
            <a:r>
              <a:rPr lang="ru-RU" b="1" dirty="0" smtClean="0"/>
              <a:t>..............</a:t>
            </a:r>
            <a:r>
              <a:rPr lang="cs-CZ" b="1" dirty="0" smtClean="0"/>
              <a:t>(máma).</a:t>
            </a:r>
            <a:endParaRPr lang="ru-RU" b="1" dirty="0"/>
          </a:p>
          <a:p>
            <a:r>
              <a:rPr lang="ru-RU" b="1" dirty="0"/>
              <a:t>Как её зовут? Её зовут </a:t>
            </a:r>
            <a:r>
              <a:rPr lang="ru-RU" b="1" dirty="0" smtClean="0"/>
              <a:t>.............</a:t>
            </a:r>
            <a:r>
              <a:rPr lang="cs-CZ" b="1" dirty="0" smtClean="0"/>
              <a:t>(Anna).</a:t>
            </a:r>
            <a:endParaRPr lang="ru-RU" b="1" dirty="0"/>
          </a:p>
          <a:p>
            <a:r>
              <a:rPr lang="ru-RU" b="1" dirty="0"/>
              <a:t>Это мой </a:t>
            </a:r>
            <a:r>
              <a:rPr lang="ru-RU" b="1" dirty="0" smtClean="0"/>
              <a:t>................</a:t>
            </a:r>
            <a:r>
              <a:rPr lang="cs-CZ" b="1" dirty="0" smtClean="0"/>
              <a:t>(táta).</a:t>
            </a:r>
            <a:endParaRPr lang="ru-RU" b="1" dirty="0"/>
          </a:p>
          <a:p>
            <a:r>
              <a:rPr lang="ru-RU" b="1" dirty="0"/>
              <a:t>Его зовут</a:t>
            </a:r>
            <a:r>
              <a:rPr lang="ru-RU" b="1" dirty="0" smtClean="0"/>
              <a:t>.................</a:t>
            </a:r>
            <a:r>
              <a:rPr lang="cs-CZ" b="1" dirty="0" smtClean="0"/>
              <a:t>(Petr).</a:t>
            </a:r>
            <a:endParaRPr lang="ru-RU" b="1" dirty="0"/>
          </a:p>
          <a:p>
            <a:r>
              <a:rPr lang="ru-RU" b="1" dirty="0"/>
              <a:t>У меня ещё </a:t>
            </a:r>
            <a:r>
              <a:rPr lang="ru-RU" b="1" dirty="0" smtClean="0"/>
              <a:t>............</a:t>
            </a:r>
            <a:r>
              <a:rPr lang="cs-CZ" b="1" dirty="0" smtClean="0"/>
              <a:t>(bratr) </a:t>
            </a:r>
            <a:r>
              <a:rPr lang="ru-RU" b="1" dirty="0" smtClean="0"/>
              <a:t>и...........</a:t>
            </a:r>
            <a:r>
              <a:rPr lang="cs-CZ" b="1" dirty="0" smtClean="0"/>
              <a:t>(sestra).</a:t>
            </a:r>
          </a:p>
          <a:p>
            <a:r>
              <a:rPr lang="az-Cyrl-AZ" b="1" dirty="0"/>
              <a:t>Брата зовут</a:t>
            </a:r>
            <a:r>
              <a:rPr lang="az-Cyrl-AZ" b="1" dirty="0" smtClean="0"/>
              <a:t>.........</a:t>
            </a:r>
            <a:r>
              <a:rPr lang="cs-CZ" b="1" dirty="0" smtClean="0"/>
              <a:t>(Alexandr).</a:t>
            </a:r>
            <a:endParaRPr lang="az-Cyrl-AZ" b="1" dirty="0"/>
          </a:p>
          <a:p>
            <a:r>
              <a:rPr lang="az-Cyrl-AZ" b="1" dirty="0"/>
              <a:t>Сестру зовут</a:t>
            </a:r>
            <a:r>
              <a:rPr lang="az-Cyrl-AZ" b="1" dirty="0" smtClean="0"/>
              <a:t>.........</a:t>
            </a:r>
            <a:r>
              <a:rPr lang="cs-CZ" b="1" dirty="0" smtClean="0"/>
              <a:t>(Katka).</a:t>
            </a:r>
            <a:endParaRPr lang="cs-CZ" b="1" dirty="0"/>
          </a:p>
        </p:txBody>
      </p:sp>
      <p:pic>
        <p:nvPicPr>
          <p:cNvPr id="9218" name="Picture 2" descr="C:\Users\Admin\AppData\Local\Microsoft\Windows\Temporary Internet Files\Content.IE5\QIBMB860\MC9003445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5157192"/>
            <a:ext cx="2232248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2852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170" name="Picture 2" descr="C:\Users\Admin\AppData\Local\Microsoft\Windows\Temporary Internet Files\Content.IE5\BH2YY3PZ\MP90043090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438" y="0"/>
            <a:ext cx="827112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0268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42" name="Picture 2" descr="C:\Users\Admin\AppData\Local\Microsoft\Windows\Temporary Internet Files\Content.IE5\0736J39Y\MP90042769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459432"/>
            <a:ext cx="9144000" cy="7992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363427" y="260648"/>
            <a:ext cx="641714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Popiš svou rodinu.</a:t>
            </a:r>
            <a:endParaRPr lang="cs-CZ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943731" y="1268760"/>
            <a:ext cx="725653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az-Cyrl-AZ" sz="5400" b="1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Опиши свою семью.</a:t>
            </a:r>
            <a:endParaRPr lang="cs-CZ" sz="54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13829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pPr algn="ctr"/>
            <a:r>
              <a:rPr lang="cs-CZ" dirty="0" smtClean="0"/>
              <a:t>Veřejně dostupné zdroje – internet (</a:t>
            </a:r>
            <a:r>
              <a:rPr lang="cs-CZ" dirty="0"/>
              <a:t>M</a:t>
            </a:r>
            <a:r>
              <a:rPr lang="cs-CZ" dirty="0" smtClean="0"/>
              <a:t>icrosoft PowerPoint – klipart)</a:t>
            </a:r>
          </a:p>
          <a:p>
            <a:pPr algn="ctr"/>
            <a:r>
              <a:rPr lang="cs-CZ" i="1" dirty="0"/>
              <a:t>Http://www.translit.ru/</a:t>
            </a:r>
            <a:r>
              <a:rPr lang="cs-CZ" dirty="0"/>
              <a:t> [online]. 2002 [cit. 2011-05-09]. </a:t>
            </a:r>
            <a:r>
              <a:rPr lang="az-Cyrl-AZ" dirty="0"/>
              <a:t>транслитерация - переводчик с транслита. </a:t>
            </a:r>
            <a:r>
              <a:rPr lang="cs-CZ" dirty="0"/>
              <a:t>Dostupné z WWW: &lt;translit.ru&gt;.</a:t>
            </a:r>
          </a:p>
          <a:p>
            <a:pPr algn="ctr"/>
            <a:endParaRPr lang="cs-CZ" dirty="0"/>
          </a:p>
        </p:txBody>
      </p:sp>
      <p:pic>
        <p:nvPicPr>
          <p:cNvPr id="11266" name="Picture 2" descr="C:\Users\Admin\AppData\Local\Microsoft\Windows\Temporary Internet Files\Content.IE5\BH2YY3PZ\MC9002961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421088"/>
            <a:ext cx="1149790" cy="2209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C:\Users\Admin\AppData\Local\Microsoft\Windows\Temporary Internet Files\Content.IE5\BH2YY3PZ\MC9003317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437112"/>
            <a:ext cx="1813711" cy="1772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9" name="Picture 5" descr="C:\Users\Admin\AppData\Local\Microsoft\Windows\Temporary Internet Files\Content.IE5\BH2YY3PZ\MC9003317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443655"/>
            <a:ext cx="1813711" cy="1772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7400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uckyTie">
  <a:themeElements>
    <a:clrScheme name="Lucky Tie">
      <a:dk1>
        <a:sysClr val="windowText" lastClr="000000"/>
      </a:dk1>
      <a:lt1>
        <a:sysClr val="window" lastClr="FFFFFF"/>
      </a:lt1>
      <a:dk2>
        <a:srgbClr val="C80000"/>
      </a:dk2>
      <a:lt2>
        <a:srgbClr val="FFECEC"/>
      </a:lt2>
      <a:accent1>
        <a:srgbClr val="C93131"/>
      </a:accent1>
      <a:accent2>
        <a:srgbClr val="F58C5D"/>
      </a:accent2>
      <a:accent3>
        <a:srgbClr val="EABC33"/>
      </a:accent3>
      <a:accent4>
        <a:srgbClr val="698F9B"/>
      </a:accent4>
      <a:accent5>
        <a:srgbClr val="825397"/>
      </a:accent5>
      <a:accent6>
        <a:srgbClr val="814359"/>
      </a:accent6>
      <a:hlink>
        <a:srgbClr val="03AEC5"/>
      </a:hlink>
      <a:folHlink>
        <a:srgbClr val="8D9B07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Lucky Tie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50000"/>
                <a:hueMod val="100000"/>
                <a:satMod val="90000"/>
              </a:schemeClr>
            </a:gs>
            <a:gs pos="50000">
              <a:schemeClr val="phClr">
                <a:tint val="5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90000"/>
              </a:schemeClr>
            </a:gs>
          </a:gsLst>
          <a:lin ang="1800000" scaled="1"/>
        </a:gradFill>
        <a:solidFill>
          <a:schemeClr val="phClr">
            <a:tint val="100000"/>
            <a:shade val="100000"/>
            <a:hueMod val="100000"/>
            <a:satMod val="100000"/>
          </a:schemeClr>
        </a:solidFill>
      </a:fillStyleLst>
      <a:lnStyleLst>
        <a:ln w="20000" cap="flat" cmpd="sng" algn="ctr">
          <a:solidFill>
            <a:schemeClr val="phClr"/>
          </a:solidFill>
          <a:prstDash val="solid"/>
        </a:ln>
        <a:ln w="30000" cap="flat" cmpd="sng" algn="ctr">
          <a:solidFill>
            <a:schemeClr val="phClr"/>
          </a:solidFill>
          <a:prstDash val="solid"/>
        </a:ln>
        <a:ln w="40000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glow rad="12700">
              <a:schemeClr val="phClr">
                <a:tint val="100000"/>
                <a:shade val="100000"/>
                <a:alpha val="50196"/>
                <a:hueMod val="100000"/>
                <a:satMod val="100000"/>
              </a:schemeClr>
            </a:glow>
          </a:effectLst>
        </a:effectStyle>
        <a:effectStyle>
          <a:effectLst>
            <a:innerShdw blurRad="25400" dist="38100" dir="2700000">
              <a:schemeClr val="phClr">
                <a:tint val="90000"/>
                <a:shade val="100000"/>
                <a:hueMod val="100000"/>
                <a:satMod val="100000"/>
              </a:schemeClr>
            </a:innerShdw>
          </a:effectLst>
        </a:effectStyle>
        <a:effectStyle>
          <a:effectLst>
            <a:innerShdw blurRad="25400" dist="38100" dir="2700000">
              <a:schemeClr val="phClr">
                <a:tint val="100000"/>
                <a:shade val="50000"/>
                <a:hueMod val="100000"/>
                <a:satMod val="100000"/>
              </a:schemeClr>
            </a:innerShdw>
          </a:effectLst>
          <a:scene3d>
            <a:camera prst="orthographicFront"/>
            <a:lightRig rig="soft" dir="t"/>
          </a:scene3d>
          <a:sp3d extrusionH="76200" prstMaterial="matte">
            <a:bevelT h="50800"/>
            <a:bevelB w="0" h="0"/>
            <a:extrusionClr>
              <a:schemeClr val="accent3">
                <a:tint val="40000"/>
              </a:schemeClr>
            </a:extrusionClr>
          </a:sp3d>
        </a:effectStyle>
      </a:effectStyleLst>
      <a:bgFillStyleLst>
        <a:gradFill rotWithShape="1">
          <a:gsLst>
            <a:gs pos="0">
              <a:schemeClr val="phClr">
                <a:tint val="100000"/>
                <a:shade val="50000"/>
                <a:hueMod val="100000"/>
                <a:satMod val="100000"/>
              </a:schemeClr>
            </a:gs>
            <a:gs pos="40000">
              <a:schemeClr val="phClr">
                <a:tint val="8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100000"/>
              </a:schemeClr>
            </a:gs>
          </a:gsLst>
          <a:lin ang="2700000" scaled="1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  <a:blipFill>
          <a:blip xmlns:r="http://schemas.openxmlformats.org/officeDocument/2006/relationships" r:embed="rId2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224</TotalTime>
  <Words>211</Words>
  <Application>Microsoft Office PowerPoint</Application>
  <PresentationFormat>Předvádění na obrazovce (4:3)</PresentationFormat>
  <Paragraphs>48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LuckyTie</vt:lpstr>
      <vt:lpstr>Prezentace aplikace PowerPoint</vt:lpstr>
      <vt:lpstr>Моя семья</vt:lpstr>
      <vt:lpstr>Моя семья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Упражнение - cvičení</vt:lpstr>
      <vt:lpstr>Prezentace aplikace PowerPoint</vt:lpstr>
      <vt:lpstr>Prezentace aplikace PowerPoint</vt:lpstr>
      <vt:lpstr>Zdroje: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57</cp:revision>
  <dcterms:created xsi:type="dcterms:W3CDTF">2011-02-06T17:42:24Z</dcterms:created>
  <dcterms:modified xsi:type="dcterms:W3CDTF">2011-10-20T18:54:19Z</dcterms:modified>
</cp:coreProperties>
</file>