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72" r:id="rId2"/>
    <p:sldId id="256" r:id="rId3"/>
    <p:sldId id="279" r:id="rId4"/>
    <p:sldId id="281" r:id="rId5"/>
    <p:sldId id="282" r:id="rId6"/>
    <p:sldId id="280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70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 userDrawn="1">
          <p15:clr>
            <a:srgbClr val="A4A3A4"/>
          </p15:clr>
        </p15:guide>
        <p15:guide id="2" pos="14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>
        <p:guide orient="horz" pos="164"/>
        <p:guide pos="14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40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418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58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35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478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06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94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959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451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44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50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322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28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652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66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419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08CB8BC-17C6-4011-956D-2693A26166E0}" type="datetimeFigureOut">
              <a:rPr lang="cs-CZ" smtClean="0"/>
              <a:t>18. 6. 2013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FE0D62-12DF-41A2-80C2-0F57466C3B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1211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5561" y="404664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615070" y="1243004"/>
            <a:ext cx="570380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Digitální učební materiál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249014"/>
              </p:ext>
            </p:extLst>
          </p:nvPr>
        </p:nvGraphicFramePr>
        <p:xfrm>
          <a:off x="2063552" y="1844824"/>
          <a:ext cx="8064896" cy="26822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CZ.1.07/1.5.00/34.0891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VYS_32_INOVACE_15_Histogram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Vyšší odborná škola, Střední průmyslová škola a Střední odborná</a:t>
                      </a:r>
                      <a:r>
                        <a:rPr lang="cs-CZ" sz="1200" baseline="0" dirty="0" smtClean="0"/>
                        <a:t> škola řemesel a služeb, Strakonice, Zvolenská 934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dirty="0" err="1" smtClean="0"/>
                        <a:t>Ramil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Šambazov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Počítačová grafika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18. </a:t>
                      </a:r>
                      <a:r>
                        <a:rPr lang="cs-CZ" dirty="0" smtClean="0"/>
                        <a:t>6. 2013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68009" y="332656"/>
            <a:ext cx="3800475" cy="78105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21233"/>
              </p:ext>
            </p:extLst>
          </p:nvPr>
        </p:nvGraphicFramePr>
        <p:xfrm>
          <a:off x="2063552" y="4725144"/>
          <a:ext cx="8064896" cy="1872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032448"/>
              </a:tblGrid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Metodický pokyn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67408">
                <a:tc>
                  <a:txBody>
                    <a:bodyPr/>
                    <a:lstStyle/>
                    <a:p>
                      <a:pPr algn="l"/>
                      <a:r>
                        <a:rPr lang="cs-CZ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vysvětluje</a:t>
                      </a:r>
                      <a:r>
                        <a:rPr lang="cs-CZ" sz="16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6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základní pojmy úpravy obrázků. </a:t>
                      </a:r>
                      <a:endParaRPr lang="cs-CZ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Jednotlivé snímky </a:t>
                      </a:r>
                      <a:r>
                        <a:rPr lang="cs-CZ" sz="1400" baseline="0" dirty="0" smtClean="0"/>
                        <a:t> je vhodné doplnit konkrétními ukázkami tištěných  materiálů.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746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Histogram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Úprava obrázků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8221" t="18500" r="30902" b="48404"/>
          <a:stretch/>
        </p:blipFill>
        <p:spPr>
          <a:xfrm>
            <a:off x="6538819" y="3997574"/>
            <a:ext cx="2716306" cy="242103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Left"/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18426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70800" y="452718"/>
            <a:ext cx="4191000" cy="1400530"/>
          </a:xfrm>
        </p:spPr>
        <p:txBody>
          <a:bodyPr/>
          <a:lstStyle/>
          <a:p>
            <a:r>
              <a:rPr lang="cs-CZ" sz="4000" dirty="0" smtClean="0"/>
              <a:t>Úprava obrázků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�.. ..: 137,33 .: 99.63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6377" t="2941" r="27194" b="13970"/>
          <a:stretch/>
        </p:blipFill>
        <p:spPr>
          <a:xfrm>
            <a:off x="227013" y="260350"/>
            <a:ext cx="7342094" cy="6078072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7569107" y="2077366"/>
            <a:ext cx="4381593" cy="4625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cs-CZ" dirty="0" smtClean="0"/>
              <a:t>Histogram </a:t>
            </a:r>
            <a:r>
              <a:rPr lang="cs-CZ" dirty="0"/>
              <a:t>je nejefektivnějším ná­strojem ke kontrole </a:t>
            </a:r>
            <a:r>
              <a:rPr lang="cs-CZ" dirty="0" smtClean="0"/>
              <a:t>kvality </a:t>
            </a:r>
            <a:r>
              <a:rPr lang="cs-CZ" dirty="0"/>
              <a:t>snímku.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rozdíl od kontrolních funkcí založe­ných na vizuálním srovnání pracuje his­togram čistě technicky.</a:t>
            </a:r>
          </a:p>
        </p:txBody>
      </p:sp>
    </p:spTree>
    <p:extLst>
      <p:ext uri="{BB962C8B-B14F-4D97-AF65-F5344CB8AC3E}">
        <p14:creationId xmlns:p14="http://schemas.microsoft.com/office/powerpoint/2010/main" val="313040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Histogram zachycuje rozdělení stupňů světlosti obrazových dat v </a:t>
            </a:r>
            <a:r>
              <a:rPr lang="cs-CZ" dirty="0" smtClean="0"/>
              <a:t>graficky názorné </a:t>
            </a:r>
            <a:r>
              <a:rPr lang="cs-CZ" dirty="0"/>
              <a:t>formě. U osmibitových souborů reprezentuje pixely v obrázku 256 stupňů od bílé po černou. </a:t>
            </a:r>
            <a:endParaRPr lang="cs-CZ" dirty="0" smtClean="0"/>
          </a:p>
          <a:p>
            <a:r>
              <a:rPr lang="cs-CZ" dirty="0" smtClean="0"/>
              <a:t>Sloupce</a:t>
            </a:r>
            <a:r>
              <a:rPr lang="cs-CZ" dirty="0"/>
              <a:t>, které se nacházejí nad každou hodnotou, vypovídají formou diagra­mu o tom, jak často se určitá hodnota v obrázku nachází. </a:t>
            </a:r>
            <a:endParaRPr lang="cs-CZ" dirty="0" smtClean="0"/>
          </a:p>
          <a:p>
            <a:r>
              <a:rPr lang="cs-CZ" dirty="0" smtClean="0"/>
              <a:t>Protože </a:t>
            </a:r>
            <a:r>
              <a:rPr lang="cs-CZ" dirty="0"/>
              <a:t>se jednotlivé pruhy dotýkají, vznikají jakási pohoří stupňů světlosti. </a:t>
            </a:r>
            <a:endParaRPr lang="cs-CZ" dirty="0" smtClean="0"/>
          </a:p>
          <a:p>
            <a:r>
              <a:rPr lang="cs-CZ" dirty="0" smtClean="0"/>
              <a:t>Čím </a:t>
            </a:r>
            <a:r>
              <a:rPr lang="cs-CZ" dirty="0"/>
              <a:t>více je určitý odstín v obrázku zastoupen, tím vyšší je jeho pruh. Jestliže tam některý odstín chybí, je jeho místo prázdné.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8221" t="18500" r="30902" b="48404"/>
          <a:stretch/>
        </p:blipFill>
        <p:spPr>
          <a:xfrm>
            <a:off x="9586820" y="119027"/>
            <a:ext cx="2169752" cy="193389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Left"/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46786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/>
          <a:srcRect l="48221" t="18500" r="30902" b="48404"/>
          <a:stretch/>
        </p:blipFill>
        <p:spPr>
          <a:xfrm>
            <a:off x="7686291" y="93791"/>
            <a:ext cx="2169752" cy="193389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Paleta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Otevřete </a:t>
            </a:r>
            <a:r>
              <a:rPr lang="cs-CZ" dirty="0" smtClean="0"/>
              <a:t>libovolný </a:t>
            </a:r>
            <a:r>
              <a:rPr lang="cs-CZ" dirty="0"/>
              <a:t>obrázek a aktivujte zobrazení jeho histogramu přes nabídku </a:t>
            </a:r>
            <a:r>
              <a:rPr lang="cs-CZ" b="1" dirty="0"/>
              <a:t>Okna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paletě histogramu nejdříve vidíte zobrazení, které připomíná siluetu příčného řezu hornaté krajiny</a:t>
            </a:r>
            <a:r>
              <a:rPr lang="cs-CZ" dirty="0" smtClean="0"/>
              <a:t>.</a:t>
            </a:r>
          </a:p>
          <a:p>
            <a:r>
              <a:rPr lang="cs-CZ" dirty="0" smtClean="0"/>
              <a:t>Uvidíte </a:t>
            </a:r>
            <a:r>
              <a:rPr lang="cs-CZ" dirty="0"/>
              <a:t>rozdělení jasu v aktuálním režimu obrázku, tedy nikoliv barevně </a:t>
            </a:r>
            <a:r>
              <a:rPr lang="cs-CZ" dirty="0" smtClean="0"/>
              <a:t>specificky</a:t>
            </a:r>
            <a:r>
              <a:rPr lang="cs-CZ" dirty="0"/>
              <a:t>. Zde </a:t>
            </a:r>
            <a:r>
              <a:rPr lang="cs-CZ" dirty="0" smtClean="0"/>
              <a:t>vidíte </a:t>
            </a:r>
            <a:r>
              <a:rPr lang="cs-CZ" dirty="0"/>
              <a:t>rozdělení, ve kterém se nachází všech 256 hodnot, byť s rozdílnou četností. </a:t>
            </a:r>
            <a:endParaRPr lang="cs-CZ" dirty="0" smtClean="0"/>
          </a:p>
          <a:p>
            <a:r>
              <a:rPr lang="cs-CZ" dirty="0" smtClean="0"/>
              <a:t>Pokud </a:t>
            </a:r>
            <a:r>
              <a:rPr lang="cs-CZ" dirty="0"/>
              <a:t>v místní nabídce palety klepnete na </a:t>
            </a:r>
            <a:r>
              <a:rPr lang="cs-CZ" b="1" dirty="0"/>
              <a:t>Rozšířené zobrazení</a:t>
            </a:r>
            <a:r>
              <a:rPr lang="cs-CZ" dirty="0"/>
              <a:t>, uvidíte dodatečné informace.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/>
          <a:srcRect l="49346" t="15885" r="34089" b="66361"/>
          <a:stretch/>
        </p:blipFill>
        <p:spPr>
          <a:xfrm>
            <a:off x="9924196" y="500354"/>
            <a:ext cx="2155265" cy="1298762"/>
          </a:xfrm>
          <a:prstGeom prst="rect">
            <a:avLst/>
          </a:prstGeom>
        </p:spPr>
      </p:pic>
      <p:sp>
        <p:nvSpPr>
          <p:cNvPr id="7" name="Šipka doprava 6"/>
          <p:cNvSpPr/>
          <p:nvPr/>
        </p:nvSpPr>
        <p:spPr>
          <a:xfrm rot="14982765">
            <a:off x="9658170" y="287732"/>
            <a:ext cx="301620" cy="279499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/>
          <a:srcRect l="30692" t="3102" r="56340" b="34732"/>
          <a:stretch/>
        </p:blipFill>
        <p:spPr>
          <a:xfrm>
            <a:off x="10392228" y="1853248"/>
            <a:ext cx="1687233" cy="4547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68687" y="452718"/>
            <a:ext cx="6357256" cy="1400530"/>
          </a:xfrm>
        </p:spPr>
        <p:txBody>
          <a:bodyPr/>
          <a:lstStyle/>
          <a:p>
            <a:r>
              <a:rPr lang="cs-CZ" dirty="0" smtClean="0"/>
              <a:t>Zobrazení všech barev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20571" y="2052918"/>
            <a:ext cx="6929282" cy="4195481"/>
          </a:xfrm>
        </p:spPr>
        <p:txBody>
          <a:bodyPr/>
          <a:lstStyle/>
          <a:p>
            <a:r>
              <a:rPr lang="cs-CZ" dirty="0" smtClean="0"/>
              <a:t>Zvolíte v </a:t>
            </a:r>
            <a:r>
              <a:rPr lang="cs-CZ" dirty="0"/>
              <a:t>místní nabídce Zobrazit kanály barevně, </a:t>
            </a:r>
            <a:r>
              <a:rPr lang="cs-CZ" dirty="0" err="1"/>
              <a:t>Photoshop</a:t>
            </a:r>
            <a:r>
              <a:rPr lang="cs-CZ" dirty="0"/>
              <a:t> vám ukáže his­togram všech základních barev kanálů, které se po přepnutí do zobrazeni kanálů ukážou v aktuálních barvách.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8312" t="5331" r="30899" b="13109"/>
          <a:stretch/>
        </p:blipFill>
        <p:spPr>
          <a:xfrm>
            <a:off x="227013" y="260350"/>
            <a:ext cx="2704873" cy="596627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69156" t="7824" r="14111" b="74716"/>
          <a:stretch/>
        </p:blipFill>
        <p:spPr>
          <a:xfrm>
            <a:off x="2953656" y="452718"/>
            <a:ext cx="2177143" cy="127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3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68687" y="452718"/>
            <a:ext cx="6357256" cy="1400530"/>
          </a:xfrm>
        </p:spPr>
        <p:txBody>
          <a:bodyPr/>
          <a:lstStyle/>
          <a:p>
            <a:r>
              <a:rPr lang="cs-CZ" dirty="0"/>
              <a:t>Statistická </a:t>
            </a:r>
            <a:r>
              <a:rPr lang="cs-CZ" dirty="0" smtClean="0"/>
              <a:t>zjištění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120571" y="2052918"/>
            <a:ext cx="6929282" cy="4195481"/>
          </a:xfrm>
        </p:spPr>
        <p:txBody>
          <a:bodyPr>
            <a:normAutofit/>
          </a:bodyPr>
          <a:lstStyle/>
          <a:p>
            <a:r>
              <a:rPr lang="cs-CZ" dirty="0"/>
              <a:t>Střední hodnota odpovídá průměrné hodnotě jasu</a:t>
            </a:r>
            <a:r>
              <a:rPr lang="cs-CZ" dirty="0" smtClean="0"/>
              <a:t>.</a:t>
            </a:r>
          </a:p>
          <a:p>
            <a:r>
              <a:rPr lang="cs-CZ" dirty="0" smtClean="0"/>
              <a:t>Odchylka </a:t>
            </a:r>
            <a:r>
              <a:rPr lang="cs-CZ" dirty="0"/>
              <a:t>udává statistickou hodnotu, p</a:t>
            </a:r>
            <a:r>
              <a:rPr lang="cs-CZ" dirty="0" smtClean="0"/>
              <a:t>odle </a:t>
            </a:r>
            <a:r>
              <a:rPr lang="cs-CZ" dirty="0"/>
              <a:t>níž na tomto obrázku cca </a:t>
            </a:r>
            <a:r>
              <a:rPr lang="cs-CZ" dirty="0" smtClean="0"/>
              <a:t>70 </a:t>
            </a:r>
            <a:r>
              <a:rPr lang="cs-CZ" dirty="0"/>
              <a:t>procent stupňů jasu leží v hranicích standardní od­chylky, nebo řečeno jinak téměř </a:t>
            </a:r>
            <a:r>
              <a:rPr lang="cs-CZ" dirty="0" smtClean="0"/>
              <a:t>70 </a:t>
            </a:r>
            <a:r>
              <a:rPr lang="cs-CZ" dirty="0"/>
              <a:t>procent hodnot je tmavších nebo světlejších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Medián 135 </a:t>
            </a:r>
            <a:r>
              <a:rPr lang="cs-CZ" dirty="0"/>
              <a:t>udává hodnotu, která v řadě hodnot představuje statistický střed. </a:t>
            </a:r>
            <a:endParaRPr lang="cs-CZ" dirty="0" smtClean="0"/>
          </a:p>
          <a:p>
            <a:r>
              <a:rPr lang="cs-CZ" dirty="0" smtClean="0"/>
              <a:t>Položka </a:t>
            </a:r>
            <a:r>
              <a:rPr lang="cs-CZ" dirty="0"/>
              <a:t>Obr. </a:t>
            </a:r>
            <a:r>
              <a:rPr lang="cs-CZ" dirty="0" smtClean="0"/>
              <a:t>bodů </a:t>
            </a:r>
            <a:r>
              <a:rPr lang="cs-CZ" dirty="0"/>
              <a:t>udává počet pixelů,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zde </a:t>
            </a:r>
            <a:r>
              <a:rPr lang="cs-CZ" dirty="0"/>
              <a:t>je to </a:t>
            </a:r>
            <a:r>
              <a:rPr lang="cs-CZ" dirty="0" smtClean="0"/>
              <a:t>7962624, </a:t>
            </a:r>
            <a:r>
              <a:rPr lang="cs-CZ" dirty="0"/>
              <a:t>tedy přibližně </a:t>
            </a:r>
            <a:r>
              <a:rPr lang="cs-CZ" dirty="0" smtClean="0"/>
              <a:t>8 </a:t>
            </a:r>
            <a:r>
              <a:rPr lang="cs-CZ" dirty="0" err="1" smtClean="0"/>
              <a:t>megapixelu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69156" t="7824" r="14111" b="74716"/>
          <a:stretch/>
        </p:blipFill>
        <p:spPr>
          <a:xfrm>
            <a:off x="2953656" y="452718"/>
            <a:ext cx="2177143" cy="127725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/>
          <a:srcRect l="48321" t="19025" r="30819" b="48634"/>
          <a:stretch/>
        </p:blipFill>
        <p:spPr>
          <a:xfrm>
            <a:off x="227013" y="452718"/>
            <a:ext cx="2714173" cy="236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8321" t="19025" r="30819" b="48634"/>
          <a:stretch/>
        </p:blipFill>
        <p:spPr>
          <a:xfrm>
            <a:off x="227013" y="260350"/>
            <a:ext cx="6757987" cy="5890649"/>
          </a:xfrm>
          <a:prstGeom prst="rect">
            <a:avLst/>
          </a:prstGeom>
        </p:spPr>
      </p:pic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7188200" y="260350"/>
            <a:ext cx="4114800" cy="4195481"/>
          </a:xfrm>
        </p:spPr>
        <p:txBody>
          <a:bodyPr/>
          <a:lstStyle/>
          <a:p>
            <a:r>
              <a:rPr lang="cs-CZ" dirty="0" smtClean="0"/>
              <a:t>Popište hodnoty:</a:t>
            </a:r>
          </a:p>
          <a:p>
            <a:pPr lvl="1"/>
            <a:r>
              <a:rPr lang="cs-CZ" dirty="0" err="1" smtClean="0"/>
              <a:t>Stř</a:t>
            </a:r>
            <a:r>
              <a:rPr lang="cs-CZ" dirty="0" smtClean="0"/>
              <a:t>. hodnota</a:t>
            </a:r>
          </a:p>
          <a:p>
            <a:pPr lvl="1"/>
            <a:r>
              <a:rPr lang="cs-CZ" dirty="0" smtClean="0"/>
              <a:t>Odchylka</a:t>
            </a:r>
          </a:p>
          <a:p>
            <a:pPr lvl="1"/>
            <a:r>
              <a:rPr lang="cs-CZ" dirty="0" smtClean="0"/>
              <a:t>Medián</a:t>
            </a:r>
          </a:p>
          <a:p>
            <a:pPr lvl="1"/>
            <a:r>
              <a:rPr lang="cs-CZ" dirty="0" smtClean="0"/>
              <a:t>Obr. bodů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103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Detailní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03313" y="2052918"/>
            <a:ext cx="6681788" cy="419548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Umístíte-li </a:t>
            </a:r>
            <a:r>
              <a:rPr lang="cs-CZ" dirty="0"/>
              <a:t>ukazatel myši na jeden ze sloupců, ukáže položka </a:t>
            </a:r>
            <a:r>
              <a:rPr lang="cs-CZ" b="1" dirty="0"/>
              <a:t>Úroveň</a:t>
            </a:r>
            <a:r>
              <a:rPr lang="cs-CZ" dirty="0"/>
              <a:t> stupeň jasu (zde </a:t>
            </a:r>
            <a:r>
              <a:rPr lang="cs-CZ" dirty="0" smtClean="0"/>
              <a:t>120). </a:t>
            </a:r>
          </a:p>
          <a:p>
            <a:r>
              <a:rPr lang="cs-CZ" b="1" dirty="0" smtClean="0"/>
              <a:t>Počet</a:t>
            </a:r>
            <a:r>
              <a:rPr lang="cs-CZ" dirty="0" smtClean="0"/>
              <a:t> </a:t>
            </a:r>
            <a:r>
              <a:rPr lang="cs-CZ" dirty="0"/>
              <a:t>znamená, že tato hod­nota se v obrázku vyskytuje </a:t>
            </a:r>
            <a:r>
              <a:rPr lang="cs-CZ" dirty="0" smtClean="0"/>
              <a:t>232 044 krát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b="1" dirty="0" smtClean="0"/>
              <a:t>Percentil</a:t>
            </a:r>
            <a:r>
              <a:rPr lang="cs-CZ" dirty="0" smtClean="0"/>
              <a:t> </a:t>
            </a:r>
            <a:r>
              <a:rPr lang="cs-CZ" dirty="0"/>
              <a:t>udává, kolik procent pixelů v obrázku je tmavších. </a:t>
            </a:r>
            <a:endParaRPr lang="cs-CZ" dirty="0" smtClean="0"/>
          </a:p>
          <a:p>
            <a:r>
              <a:rPr lang="cs-CZ" b="1" dirty="0" smtClean="0"/>
              <a:t>Počet</a:t>
            </a:r>
            <a:r>
              <a:rPr lang="cs-CZ" dirty="0" smtClean="0"/>
              <a:t> </a:t>
            </a:r>
            <a:r>
              <a:rPr lang="cs-CZ" b="1" dirty="0"/>
              <a:t>úrovní</a:t>
            </a:r>
            <a:r>
              <a:rPr lang="cs-CZ" dirty="0"/>
              <a:t> se vztahuje na množství pixelů použitých k výpočtu. Číslo jedna </a:t>
            </a:r>
            <a:r>
              <a:rPr lang="cs-CZ" dirty="0" smtClean="0"/>
              <a:t>znamená</a:t>
            </a:r>
            <a:r>
              <a:rPr lang="cs-CZ" dirty="0"/>
              <a:t>, že k výpočtu byly použity všechny dostupné pixely (proto </a:t>
            </a:r>
            <a:r>
              <a:rPr lang="cs-CZ" dirty="0" smtClean="0"/>
              <a:t>probíhal </a:t>
            </a:r>
            <a:r>
              <a:rPr lang="cs-CZ" dirty="0"/>
              <a:t>pomaleji). </a:t>
            </a:r>
            <a:endParaRPr lang="cs-CZ" dirty="0" smtClean="0"/>
          </a:p>
          <a:p>
            <a:r>
              <a:rPr lang="cs-CZ" dirty="0" smtClean="0"/>
              <a:t>Rozdílné </a:t>
            </a:r>
            <a:r>
              <a:rPr lang="cs-CZ" dirty="0"/>
              <a:t>počty úrovní obvykle </a:t>
            </a:r>
            <a:r>
              <a:rPr lang="cs-CZ" dirty="0" smtClean="0"/>
              <a:t>znamenají </a:t>
            </a:r>
            <a:r>
              <a:rPr lang="cs-CZ" dirty="0"/>
              <a:t>zohlednění detailů, které nemají pro práci běžného kreativního </a:t>
            </a:r>
            <a:r>
              <a:rPr lang="cs-CZ" dirty="0" smtClean="0"/>
              <a:t>grafika význam</a:t>
            </a:r>
            <a:r>
              <a:rPr lang="cs-CZ" dirty="0"/>
              <a:t>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7658" t="19445" r="31649" b="47569"/>
          <a:stretch/>
        </p:blipFill>
        <p:spPr>
          <a:xfrm>
            <a:off x="7785101" y="2160868"/>
            <a:ext cx="3953577" cy="3543300"/>
          </a:xfrm>
          <a:prstGeom prst="rect">
            <a:avLst/>
          </a:prstGeom>
        </p:spPr>
      </p:pic>
      <p:sp>
        <p:nvSpPr>
          <p:cNvPr id="7" name="Šipka doprava 6"/>
          <p:cNvSpPr/>
          <p:nvPr/>
        </p:nvSpPr>
        <p:spPr>
          <a:xfrm rot="14982765">
            <a:off x="9458188" y="3562618"/>
            <a:ext cx="301620" cy="279499"/>
          </a:xfrm>
          <a:prstGeom prst="rightArrow">
            <a:avLst/>
          </a:prstGeom>
          <a:ln w="19050"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3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429500" y="260350"/>
            <a:ext cx="4114800" cy="4195481"/>
          </a:xfrm>
        </p:spPr>
        <p:txBody>
          <a:bodyPr/>
          <a:lstStyle/>
          <a:p>
            <a:r>
              <a:rPr lang="cs-CZ" dirty="0" smtClean="0"/>
              <a:t>Popište detailní informace:</a:t>
            </a:r>
          </a:p>
          <a:p>
            <a:pPr lvl="1"/>
            <a:r>
              <a:rPr lang="cs-CZ" dirty="0" smtClean="0"/>
              <a:t>Úroveň</a:t>
            </a:r>
          </a:p>
          <a:p>
            <a:pPr lvl="1"/>
            <a:r>
              <a:rPr lang="cs-CZ" dirty="0" smtClean="0"/>
              <a:t>Počet</a:t>
            </a:r>
          </a:p>
          <a:p>
            <a:pPr lvl="1"/>
            <a:r>
              <a:rPr lang="cs-CZ" dirty="0" smtClean="0"/>
              <a:t>Percentil</a:t>
            </a:r>
          </a:p>
          <a:p>
            <a:pPr lvl="1"/>
            <a:r>
              <a:rPr lang="cs-CZ" dirty="0" smtClean="0"/>
              <a:t>Počet úrovní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47658" t="19445" r="31649" b="47569"/>
          <a:stretch/>
        </p:blipFill>
        <p:spPr>
          <a:xfrm>
            <a:off x="227012" y="272098"/>
            <a:ext cx="7011987" cy="6284328"/>
          </a:xfrm>
          <a:prstGeom prst="rect">
            <a:avLst/>
          </a:prstGeom>
        </p:spPr>
      </p:pic>
      <p:sp>
        <p:nvSpPr>
          <p:cNvPr id="5" name="Šipka doprava 4"/>
          <p:cNvSpPr/>
          <p:nvPr/>
        </p:nvSpPr>
        <p:spPr>
          <a:xfrm rot="14982765">
            <a:off x="3212150" y="2768747"/>
            <a:ext cx="428258" cy="495713"/>
          </a:xfrm>
          <a:prstGeom prst="rightArrow">
            <a:avLst/>
          </a:prstGeom>
          <a:ln w="19050">
            <a:solidFill>
              <a:schemeClr val="tx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72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Interpretace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80198" y="1623360"/>
            <a:ext cx="4876801" cy="4625039"/>
          </a:xfrm>
        </p:spPr>
        <p:txBody>
          <a:bodyPr>
            <a:normAutofit/>
          </a:bodyPr>
          <a:lstStyle/>
          <a:p>
            <a:r>
              <a:rPr lang="cs-CZ" dirty="0"/>
              <a:t>Na </a:t>
            </a:r>
            <a:r>
              <a:rPr lang="cs-CZ" dirty="0" smtClean="0"/>
              <a:t>obrázku úrovně </a:t>
            </a:r>
            <a:r>
              <a:rPr lang="cs-CZ" dirty="0"/>
              <a:t>v oblasti světel jsou zastoupeny nevyváženě </a:t>
            </a:r>
            <a:endParaRPr lang="cs-CZ" dirty="0" smtClean="0"/>
          </a:p>
          <a:p>
            <a:r>
              <a:rPr lang="cs-CZ" dirty="0" smtClean="0"/>
              <a:t>Vlevo </a:t>
            </a:r>
            <a:r>
              <a:rPr lang="cs-CZ" dirty="0"/>
              <a:t>v oblasti hloubek, je mnoho úrovní, ale málo detailů. </a:t>
            </a:r>
            <a:endParaRPr lang="cs-CZ" dirty="0" smtClean="0"/>
          </a:p>
          <a:p>
            <a:r>
              <a:rPr lang="cs-CZ" dirty="0" smtClean="0"/>
              <a:t>Stejně </a:t>
            </a:r>
            <a:r>
              <a:rPr lang="cs-CZ" dirty="0"/>
              <a:t>málo charakteristik můžeme čekat od středních tónů. </a:t>
            </a:r>
            <a:endParaRPr lang="cs-CZ" dirty="0" smtClean="0"/>
          </a:p>
          <a:p>
            <a:r>
              <a:rPr lang="cs-CZ" dirty="0" smtClean="0"/>
              <a:t>Mnoho </a:t>
            </a:r>
            <a:r>
              <a:rPr lang="cs-CZ" dirty="0"/>
              <a:t>detailů naopak nalezneme </a:t>
            </a:r>
            <a:r>
              <a:rPr lang="cs-CZ" dirty="0" smtClean="0"/>
              <a:t>vpravo. </a:t>
            </a:r>
          </a:p>
          <a:p>
            <a:r>
              <a:rPr lang="cs-CZ" i="1" dirty="0" smtClean="0"/>
              <a:t>Úrovně</a:t>
            </a:r>
            <a:r>
              <a:rPr lang="cs-CZ" i="1" dirty="0"/>
              <a:t>, které chceme částečně zpracovat, </a:t>
            </a:r>
            <a:r>
              <a:rPr lang="cs-CZ" i="1" dirty="0" smtClean="0"/>
              <a:t>vyznačíme přidržením tlačítka myši a pohybem </a:t>
            </a:r>
            <a:br>
              <a:rPr lang="cs-CZ" i="1" dirty="0" smtClean="0"/>
            </a:br>
            <a:r>
              <a:rPr lang="cs-CZ" i="1" dirty="0" smtClean="0"/>
              <a:t>po sloupcích. </a:t>
            </a:r>
            <a:endParaRPr lang="cs-CZ" i="1" dirty="0"/>
          </a:p>
        </p:txBody>
      </p:sp>
      <p:sp>
        <p:nvSpPr>
          <p:cNvPr id="9" name="Zaoblený obdélník 8"/>
          <p:cNvSpPr/>
          <p:nvPr/>
        </p:nvSpPr>
        <p:spPr>
          <a:xfrm>
            <a:off x="646111" y="1623360"/>
            <a:ext cx="5907088" cy="2909253"/>
          </a:xfrm>
          <a:prstGeom prst="roundRect">
            <a:avLst>
              <a:gd name="adj" fmla="val 34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4027719"/>
              </p:ext>
            </p:extLst>
          </p:nvPr>
        </p:nvGraphicFramePr>
        <p:xfrm>
          <a:off x="781842" y="2014212"/>
          <a:ext cx="5635625" cy="2357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CorelDRAW" r:id="rId3" imgW="5636124" imgH="2357419" progId="CorelDraw.Graphic.16">
                  <p:embed/>
                </p:oleObj>
              </mc:Choice>
              <mc:Fallback>
                <p:oleObj name="CorelDRAW" r:id="rId3" imgW="5636124" imgH="2357419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1842" y="2014212"/>
                        <a:ext cx="5635625" cy="2357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587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Ostré kontrasty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80198" y="1623360"/>
            <a:ext cx="4876801" cy="4625039"/>
          </a:xfrm>
        </p:spPr>
        <p:txBody>
          <a:bodyPr>
            <a:noAutofit/>
          </a:bodyPr>
          <a:lstStyle/>
          <a:p>
            <a:r>
              <a:rPr lang="cs-CZ" dirty="0"/>
              <a:t>Obrázek vlevo je špatný příklad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Jeho </a:t>
            </a:r>
            <a:r>
              <a:rPr lang="cs-CZ" dirty="0"/>
              <a:t>histogram připomíná plot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Mezery </a:t>
            </a:r>
            <a:r>
              <a:rPr lang="cs-CZ" dirty="0"/>
              <a:t>v histogramu ukazují, že </a:t>
            </a:r>
            <a:r>
              <a:rPr lang="cs-CZ" dirty="0" smtClean="0"/>
              <a:t>chybí přechody</a:t>
            </a:r>
            <a:r>
              <a:rPr lang="cs-CZ" dirty="0"/>
              <a:t>, a tudíž </a:t>
            </a:r>
            <a:r>
              <a:rPr lang="cs-CZ" dirty="0" smtClean="0"/>
              <a:t>i detaily</a:t>
            </a:r>
            <a:r>
              <a:rPr lang="cs-CZ" dirty="0"/>
              <a:t>, které by bylo možné zvýraznit. 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takovýchto situacích ani následné úpravy již nic nezachrání, protože původní prostor pro pohráváni si s úrovněmi je zničen.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46111" y="1623360"/>
            <a:ext cx="5907088" cy="2909253"/>
          </a:xfrm>
          <a:prstGeom prst="roundRect">
            <a:avLst>
              <a:gd name="adj" fmla="val 34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041598"/>
              </p:ext>
            </p:extLst>
          </p:nvPr>
        </p:nvGraphicFramePr>
        <p:xfrm>
          <a:off x="820738" y="3615846"/>
          <a:ext cx="5554662" cy="783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CorelDRAW" r:id="rId3" imgW="2420457" imgH="341504" progId="CorelDraw.Graphic.16">
                  <p:embed/>
                </p:oleObj>
              </mc:Choice>
              <mc:Fallback>
                <p:oleObj name="CorelDRAW" r:id="rId3" imgW="2420457" imgH="341504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0738" y="3615846"/>
                        <a:ext cx="5554662" cy="783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66699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Přeexponovaný snímek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80198" y="1623360"/>
            <a:ext cx="4876801" cy="4625039"/>
          </a:xfrm>
        </p:spPr>
        <p:txBody>
          <a:bodyPr>
            <a:noAutofit/>
          </a:bodyPr>
          <a:lstStyle/>
          <a:p>
            <a:r>
              <a:rPr lang="cs-CZ" dirty="0" smtClean="0"/>
              <a:t>Hodnoty </a:t>
            </a:r>
            <a:r>
              <a:rPr lang="cs-CZ" dirty="0"/>
              <a:t>jasu pokrývají stěží polovinu plochy. </a:t>
            </a:r>
            <a:endParaRPr lang="cs-CZ" dirty="0" smtClean="0"/>
          </a:p>
          <a:p>
            <a:r>
              <a:rPr lang="cs-CZ" dirty="0" smtClean="0"/>
              <a:t>Zde </a:t>
            </a:r>
            <a:r>
              <a:rPr lang="cs-CZ" dirty="0"/>
              <a:t>se můžete pustit do úprav např. použitím dialogu </a:t>
            </a:r>
            <a:r>
              <a:rPr lang="cs-CZ" dirty="0" smtClean="0"/>
              <a:t>Úrovně </a:t>
            </a:r>
            <a:r>
              <a:rPr lang="cs-CZ" dirty="0"/>
              <a:t>z </a:t>
            </a:r>
            <a:r>
              <a:rPr lang="cs-CZ" dirty="0" smtClean="0"/>
              <a:t>nabídky </a:t>
            </a:r>
            <a:r>
              <a:rPr lang="cs-CZ" b="1" dirty="0"/>
              <a:t>Obraz</a:t>
            </a:r>
            <a:r>
              <a:rPr lang="cs-CZ" dirty="0"/>
              <a:t> -</a:t>
            </a:r>
            <a:r>
              <a:rPr lang="cs-CZ" b="1" dirty="0"/>
              <a:t>Přizpůsobení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Zde postačí </a:t>
            </a:r>
            <a:r>
              <a:rPr lang="cs-CZ" dirty="0"/>
              <a:t>pohnout zarážkou černé do­prava, aby bylo vidět více detailů. 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646111" y="1623360"/>
            <a:ext cx="5907088" cy="2909253"/>
          </a:xfrm>
          <a:prstGeom prst="roundRect">
            <a:avLst>
              <a:gd name="adj" fmla="val 34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3004413"/>
              </p:ext>
            </p:extLst>
          </p:nvPr>
        </p:nvGraphicFramePr>
        <p:xfrm>
          <a:off x="854075" y="1957236"/>
          <a:ext cx="5699124" cy="24660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CorelDRAW" r:id="rId3" imgW="2253225" imgH="974462" progId="CorelDraw.Graphic.16">
                  <p:embed/>
                </p:oleObj>
              </mc:Choice>
              <mc:Fallback>
                <p:oleObj name="CorelDRAW" r:id="rId3" imgW="2253225" imgH="974462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54075" y="1957236"/>
                        <a:ext cx="5699124" cy="24660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ovnoramenný trojúhelník 5"/>
          <p:cNvSpPr/>
          <p:nvPr/>
        </p:nvSpPr>
        <p:spPr>
          <a:xfrm>
            <a:off x="6324599" y="4410541"/>
            <a:ext cx="203200" cy="109372"/>
          </a:xfrm>
          <a:prstGeom prst="triangle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4470399" y="4405157"/>
            <a:ext cx="203200" cy="109372"/>
          </a:xfrm>
          <a:prstGeom prst="triangle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2590799" y="4402676"/>
            <a:ext cx="203200" cy="109372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Snímky </a:t>
            </a:r>
            <a:r>
              <a:rPr lang="cs-CZ" dirty="0" err="1"/>
              <a:t>highkey</a:t>
            </a:r>
            <a:r>
              <a:rPr lang="cs-CZ" dirty="0"/>
              <a:t> a </a:t>
            </a:r>
            <a:r>
              <a:rPr lang="cs-CZ" dirty="0" err="1" smtClean="0"/>
              <a:t>lowkey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80198" y="1623360"/>
            <a:ext cx="4876801" cy="4625039"/>
          </a:xfrm>
        </p:spPr>
        <p:txBody>
          <a:bodyPr>
            <a:noAutofit/>
          </a:bodyPr>
          <a:lstStyle/>
          <a:p>
            <a:r>
              <a:rPr lang="cs-CZ" dirty="0"/>
              <a:t>Ne každý obrázek s jednostranným rozdělením úrovní je špatný nebo nepoužitelný. </a:t>
            </a:r>
            <a:endParaRPr lang="cs-CZ" dirty="0" smtClean="0"/>
          </a:p>
          <a:p>
            <a:r>
              <a:rPr lang="cs-CZ" dirty="0" smtClean="0"/>
              <a:t>Snímky </a:t>
            </a:r>
            <a:r>
              <a:rPr lang="cs-CZ" dirty="0"/>
              <a:t>technikou </a:t>
            </a:r>
            <a:r>
              <a:rPr lang="cs-CZ" dirty="0" err="1"/>
              <a:t>highkey</a:t>
            </a:r>
            <a:r>
              <a:rPr lang="cs-CZ" dirty="0"/>
              <a:t> nebo </a:t>
            </a:r>
            <a:r>
              <a:rPr lang="cs-CZ" dirty="0" err="1"/>
              <a:t>lowkey</a:t>
            </a:r>
            <a:r>
              <a:rPr lang="cs-CZ" dirty="0"/>
              <a:t> oproti běžným </a:t>
            </a:r>
            <a:r>
              <a:rPr lang="cs-CZ" dirty="0" smtClean="0"/>
              <a:t>fotografiím výrazně </a:t>
            </a:r>
            <a:r>
              <a:rPr lang="cs-CZ" dirty="0"/>
              <a:t>dominují v oblasti světel nebo stínů. </a:t>
            </a:r>
            <a:endParaRPr lang="cs-CZ" dirty="0" smtClean="0"/>
          </a:p>
          <a:p>
            <a:r>
              <a:rPr lang="cs-CZ" dirty="0" smtClean="0"/>
              <a:t>Když </a:t>
            </a:r>
            <a:r>
              <a:rPr lang="cs-CZ" dirty="0"/>
              <a:t>jsou snímky </a:t>
            </a:r>
            <a:r>
              <a:rPr lang="cs-CZ" dirty="0" smtClean="0"/>
              <a:t>kvalitní obsahu­jí </a:t>
            </a:r>
            <a:br>
              <a:rPr lang="cs-CZ" dirty="0" smtClean="0"/>
            </a:br>
            <a:r>
              <a:rPr lang="cs-CZ" dirty="0" smtClean="0"/>
              <a:t>i </a:t>
            </a:r>
            <a:r>
              <a:rPr lang="cs-CZ" dirty="0"/>
              <a:t>ostatní hodnoty, jen nejsou tak četně zastoupeny. </a:t>
            </a:r>
          </a:p>
        </p:txBody>
      </p:sp>
      <p:sp>
        <p:nvSpPr>
          <p:cNvPr id="11" name="Zaoblený obdélník 10"/>
          <p:cNvSpPr/>
          <p:nvPr/>
        </p:nvSpPr>
        <p:spPr>
          <a:xfrm>
            <a:off x="862011" y="4218756"/>
            <a:ext cx="5284789" cy="2451100"/>
          </a:xfrm>
          <a:prstGeom prst="roundRect">
            <a:avLst>
              <a:gd name="adj" fmla="val 34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862011" y="1623360"/>
            <a:ext cx="5284789" cy="2451100"/>
          </a:xfrm>
          <a:prstGeom prst="roundRect">
            <a:avLst>
              <a:gd name="adj" fmla="val 3493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" name="Objek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7544514"/>
              </p:ext>
            </p:extLst>
          </p:nvPr>
        </p:nvGraphicFramePr>
        <p:xfrm>
          <a:off x="990600" y="1854751"/>
          <a:ext cx="5033402" cy="20391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CorelDRAW" r:id="rId3" imgW="2233708" imgH="904775" progId="CorelDraw.Graphic.16">
                  <p:embed/>
                </p:oleObj>
              </mc:Choice>
              <mc:Fallback>
                <p:oleObj name="CorelDRAW" r:id="rId3" imgW="2233708" imgH="904775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0600" y="1854751"/>
                        <a:ext cx="5033402" cy="20391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7552349"/>
              </p:ext>
            </p:extLst>
          </p:nvPr>
        </p:nvGraphicFramePr>
        <p:xfrm>
          <a:off x="1030288" y="4516246"/>
          <a:ext cx="4993713" cy="2051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CorelDRAW" r:id="rId5" imgW="2241745" imgH="920175" progId="CorelDraw.Graphic.16">
                  <p:embed/>
                </p:oleObj>
              </mc:Choice>
              <mc:Fallback>
                <p:oleObj name="CorelDRAW" r:id="rId5" imgW="2241745" imgH="920175" progId="CorelDraw.Graphic.16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30288" y="4516246"/>
                        <a:ext cx="4993713" cy="205124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895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56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Neonový poutač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415</TotalTime>
  <Words>651</Words>
  <Application>Microsoft Office PowerPoint</Application>
  <PresentationFormat>Širokoúhlá obrazovka</PresentationFormat>
  <Paragraphs>78</Paragraphs>
  <Slides>15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Ion</vt:lpstr>
      <vt:lpstr>CorelDRAW</vt:lpstr>
      <vt:lpstr>Prezentace aplikace PowerPoint</vt:lpstr>
      <vt:lpstr>Histogram</vt:lpstr>
      <vt:lpstr>Úprava obrázků</vt:lpstr>
      <vt:lpstr>Princip</vt:lpstr>
      <vt:lpstr>Paleta</vt:lpstr>
      <vt:lpstr>Zobrazení všech barev</vt:lpstr>
      <vt:lpstr>Statistická zjištění</vt:lpstr>
      <vt:lpstr>Prezentace aplikace PowerPoint</vt:lpstr>
      <vt:lpstr>Detailní informace</vt:lpstr>
      <vt:lpstr>Prezentace aplikace PowerPoint</vt:lpstr>
      <vt:lpstr>Interpretace</vt:lpstr>
      <vt:lpstr>Ostré kontrasty</vt:lpstr>
      <vt:lpstr>Přeexponovaný snímek</vt:lpstr>
      <vt:lpstr>Snímky highkey a lowkey</vt:lpstr>
      <vt:lpstr>Konec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Příprava pro tisk</dc:title>
  <dc:creator>admin</dc:creator>
  <cp:lastModifiedBy>admin</cp:lastModifiedBy>
  <cp:revision>61</cp:revision>
  <dcterms:created xsi:type="dcterms:W3CDTF">2013-06-07T17:46:04Z</dcterms:created>
  <dcterms:modified xsi:type="dcterms:W3CDTF">2013-06-18T09:26:05Z</dcterms:modified>
</cp:coreProperties>
</file>