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5"/>
  </p:notesMasterIdLst>
  <p:sldIdLst>
    <p:sldId id="273" r:id="rId3"/>
    <p:sldId id="258" r:id="rId4"/>
    <p:sldId id="260" r:id="rId5"/>
    <p:sldId id="261" r:id="rId6"/>
    <p:sldId id="272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588" autoAdjust="0"/>
    <p:restoredTop sz="72114" autoAdjust="0"/>
  </p:normalViewPr>
  <p:slideViewPr>
    <p:cSldViewPr>
      <p:cViewPr>
        <p:scale>
          <a:sx n="80" d="100"/>
          <a:sy n="80" d="100"/>
        </p:scale>
        <p:origin x="-1794" y="-7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02334E-1872-478E-B60C-58070DD15A83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32DC54-DDA7-4A20-8A1B-9237F47FEB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81140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03511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07583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692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0393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8138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9699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9489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9823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82166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5246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17284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22795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9BB93-345A-4E9C-A89B-38BBF77BCBBD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1395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5019BB93-345A-4E9C-A89B-38BBF77BCBBD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uov.cz/" TargetMode="Externa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uov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6893498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Jana Tolarová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Platební příkazy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5. 1. 2013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47728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/>
              <a:t>Anotace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Materiál obsahuje charakteristiku základních platebních dokladů, kterými se uskutečňuje bezhotovostní platební styk a jejich správné vyplnění.</a:t>
            </a:r>
          </a:p>
          <a:p>
            <a:pPr marL="0" indent="0">
              <a:buNone/>
            </a:pPr>
            <a:r>
              <a:rPr lang="cs-CZ" sz="2400" dirty="0" smtClean="0"/>
              <a:t>Je určen pro žáky 3.ročníků maturitních oborů Gastronomie a Hotelnictví a turismus.</a:t>
            </a:r>
          </a:p>
          <a:p>
            <a:r>
              <a:rPr lang="cs-CZ" sz="2400" b="1" dirty="0" smtClean="0"/>
              <a:t>Metodický pokyn</a:t>
            </a:r>
          </a:p>
          <a:p>
            <a:pPr marL="0" indent="0">
              <a:buNone/>
            </a:pPr>
            <a:r>
              <a:rPr lang="cs-CZ" sz="2400" dirty="0" smtClean="0"/>
              <a:t>Prezentaci lze využít k výkladu nové látky nebo k souhrnnému opakování tématu.</a:t>
            </a:r>
          </a:p>
          <a:p>
            <a:pPr marL="0" indent="0">
              <a:buNone/>
            </a:pPr>
            <a:r>
              <a:rPr lang="cs-CZ" sz="2400" dirty="0" smtClean="0"/>
              <a:t>Při praktickém cvičení vyplňování  formulářů</a:t>
            </a:r>
            <a:r>
              <a:rPr lang="cs-CZ" sz="2400" dirty="0"/>
              <a:t> </a:t>
            </a:r>
            <a:r>
              <a:rPr lang="cs-CZ" sz="2400" dirty="0" smtClean="0"/>
              <a:t>je nutné, aby každý žák pracoval na PC s přístupem na internet(využití webových stránek NIDV)</a:t>
            </a:r>
          </a:p>
          <a:p>
            <a:pPr marL="0" indent="0">
              <a:buNone/>
            </a:pPr>
            <a:r>
              <a:rPr lang="cs-CZ" sz="2400" dirty="0" smtClean="0"/>
              <a:t>Žáci získají kompetenci k používání tištěných i elektronických dokladů bezhotovostního platebního styku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09104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Bankovní převody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Jsou bezhotovostní úhrady a platby, které banky převodem peněžních prostředků z účtu plátce na účet příjemce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Bankovní převody se uskutečňují na základě písemných příkazů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Podle způsobu převodu peněžních prostředků mezi plátcem a příjemcem se písemné příkazy dělí na příkaz k úhradě a příkaz k inkasu</a:t>
            </a:r>
          </a:p>
          <a:p>
            <a:pPr>
              <a:lnSpc>
                <a:spcPct val="150000"/>
              </a:lnSpc>
            </a:pPr>
            <a:endParaRPr lang="cs-CZ" sz="2400" dirty="0"/>
          </a:p>
          <a:p>
            <a:pPr>
              <a:lnSpc>
                <a:spcPct val="150000"/>
              </a:lnSpc>
            </a:pPr>
            <a:endParaRPr lang="cs-CZ" sz="2400" dirty="0" smtClean="0"/>
          </a:p>
          <a:p>
            <a:pPr>
              <a:lnSpc>
                <a:spcPct val="150000"/>
              </a:lnSpc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939353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243408"/>
            <a:ext cx="8229600" cy="16002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Rozdíl mezi příkazem k úhradě a k inkasu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/>
              <a:t>Příkaz k úhradě </a:t>
            </a:r>
            <a:r>
              <a:rPr lang="cs-CZ" sz="2800" dirty="0" smtClean="0"/>
              <a:t>je platební doklad, kterým plátce dává příkaz k převodu peněžních prostředků ze svého účtu ve prospěch účtu příjemce</a:t>
            </a:r>
          </a:p>
          <a:p>
            <a:pPr>
              <a:lnSpc>
                <a:spcPct val="150000"/>
              </a:lnSpc>
            </a:pP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b="1" dirty="0" smtClean="0"/>
              <a:t>Příkaz k inkasu </a:t>
            </a:r>
            <a:r>
              <a:rPr lang="cs-CZ" sz="2800" dirty="0" smtClean="0"/>
              <a:t>je platební doklad, kterým si příjemce na základě předchozího souhlasu plátce inkasuje peněžní částku z účtu plátce</a:t>
            </a:r>
          </a:p>
          <a:p>
            <a:pPr>
              <a:lnSpc>
                <a:spcPct val="150000"/>
              </a:lnSpc>
            </a:pP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 smtClean="0"/>
              <a:t>Oba tyto příkazy se předávají buď na předepsaných bankovních tiskopisech nebo elektronicky</a:t>
            </a:r>
          </a:p>
          <a:p>
            <a:pPr>
              <a:lnSpc>
                <a:spcPct val="150000"/>
              </a:lnSpc>
            </a:pPr>
            <a:endParaRPr lang="cs-CZ" sz="2800" dirty="0" smtClean="0"/>
          </a:p>
          <a:p>
            <a:pPr>
              <a:lnSpc>
                <a:spcPct val="150000"/>
              </a:lnSpc>
            </a:pPr>
            <a:endParaRPr lang="cs-CZ" sz="2800" dirty="0" smtClean="0"/>
          </a:p>
          <a:p>
            <a:pPr>
              <a:lnSpc>
                <a:spcPct val="150000"/>
              </a:lnSpc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849483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600200"/>
          </a:xfrm>
        </p:spPr>
        <p:txBody>
          <a:bodyPr>
            <a:normAutofit/>
          </a:bodyPr>
          <a:lstStyle/>
          <a:p>
            <a:r>
              <a:rPr lang="cs-CZ" sz="4000" cap="small" dirty="0" smtClean="0"/>
              <a:t>Nejpoužívanější platební příkazy</a:t>
            </a:r>
            <a:br>
              <a:rPr lang="cs-CZ" sz="4000" cap="small" dirty="0" smtClean="0"/>
            </a:br>
            <a:endParaRPr lang="cs-CZ" sz="4000" cap="sm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noFill/>
          </a:ln>
        </p:spPr>
        <p:txBody>
          <a:bodyPr/>
          <a:lstStyle/>
          <a:p>
            <a:pPr>
              <a:lnSpc>
                <a:spcPct val="200000"/>
              </a:lnSpc>
              <a:buFont typeface="Wingdings" pitchFamily="2" charset="2"/>
              <a:buChar char="Ø"/>
            </a:pPr>
            <a:r>
              <a:rPr lang="cs-CZ" sz="2000" dirty="0" smtClean="0"/>
              <a:t>Jednorázový nebo hromadný příkaz k úhradě</a:t>
            </a:r>
          </a:p>
          <a:p>
            <a:pPr>
              <a:lnSpc>
                <a:spcPct val="200000"/>
              </a:lnSpc>
              <a:buFont typeface="Wingdings" pitchFamily="2" charset="2"/>
              <a:buChar char="Ø"/>
            </a:pPr>
            <a:r>
              <a:rPr lang="cs-CZ" sz="2000" dirty="0" smtClean="0"/>
              <a:t>Jednorázový nebo hromadný příkaz k inkasu</a:t>
            </a:r>
          </a:p>
          <a:p>
            <a:pPr>
              <a:lnSpc>
                <a:spcPct val="200000"/>
              </a:lnSpc>
              <a:buFont typeface="Wingdings" pitchFamily="2" charset="2"/>
              <a:buChar char="Ø"/>
            </a:pPr>
            <a:r>
              <a:rPr lang="cs-CZ" sz="2000" dirty="0" smtClean="0"/>
              <a:t>Zřízení trvalého příkazu k úhradě</a:t>
            </a:r>
          </a:p>
          <a:p>
            <a:pPr>
              <a:lnSpc>
                <a:spcPct val="200000"/>
              </a:lnSpc>
              <a:buFont typeface="Wingdings" pitchFamily="2" charset="2"/>
              <a:buChar char="Ø"/>
            </a:pPr>
            <a:r>
              <a:rPr lang="cs-CZ" sz="2000" dirty="0" smtClean="0"/>
              <a:t>Zřízení souhlasu s inkasem</a:t>
            </a:r>
          </a:p>
          <a:p>
            <a:pPr>
              <a:lnSpc>
                <a:spcPct val="200000"/>
              </a:lnSpc>
              <a:buFont typeface="Wingdings" pitchFamily="2" charset="2"/>
              <a:buChar char="Ø"/>
            </a:pPr>
            <a:r>
              <a:rPr lang="cs-CZ" sz="2000" dirty="0" smtClean="0"/>
              <a:t>Poštovní poukázka</a:t>
            </a:r>
          </a:p>
          <a:p>
            <a:pPr>
              <a:lnSpc>
                <a:spcPct val="200000"/>
              </a:lnSpc>
              <a:buFont typeface="Wingdings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27133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143000"/>
          </a:xfrm>
        </p:spPr>
        <p:txBody>
          <a:bodyPr/>
          <a:lstStyle/>
          <a:p>
            <a:r>
              <a:rPr lang="cs-CZ" sz="4400" dirty="0" smtClean="0"/>
              <a:t>Vyplnění platebních příkazů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Údaje uvedené v příkazu musejí být čitelné a nesmí být přepisovány</a:t>
            </a:r>
          </a:p>
          <a:p>
            <a:pPr>
              <a:lnSpc>
                <a:spcPct val="150000"/>
              </a:lnSpc>
            </a:pP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 smtClean="0"/>
              <a:t>Oprava údaje může být provedena pouze účetním způsobem tj. škrtnutím jednou čarou, podpisem podle podpisového vzoru a uvedením nového údaje</a:t>
            </a:r>
          </a:p>
          <a:p>
            <a:pPr>
              <a:lnSpc>
                <a:spcPct val="150000"/>
              </a:lnSpc>
            </a:pP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 smtClean="0"/>
              <a:t>Pro vyplnění platebních příkazů nemusí být všechny údaje uvedené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142282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315416"/>
            <a:ext cx="8229600" cy="160020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Údaje na na platebních příkazech</a:t>
            </a:r>
            <a:endParaRPr lang="cs-CZ" sz="4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39552" y="1556792"/>
            <a:ext cx="4040188" cy="639762"/>
          </a:xfrm>
        </p:spPr>
        <p:txBody>
          <a:bodyPr/>
          <a:lstStyle/>
          <a:p>
            <a:r>
              <a:rPr lang="cs-CZ" b="1" dirty="0" smtClean="0"/>
              <a:t>Údaje povinné</a:t>
            </a:r>
            <a:endParaRPr lang="cs-CZ" b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572000" y="1556792"/>
            <a:ext cx="4041775" cy="609600"/>
          </a:xfrm>
        </p:spPr>
        <p:txBody>
          <a:bodyPr/>
          <a:lstStyle/>
          <a:p>
            <a:r>
              <a:rPr lang="cs-CZ" b="1" dirty="0" smtClean="0"/>
              <a:t>Údaje nepovinné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ln>
            <a:solidFill>
              <a:schemeClr val="accent1"/>
            </a:solidFill>
          </a:ln>
        </p:spPr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Bankovní spojení plátce(tj. jeho účet + kód banky)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Bankovní spojení příjemce(tj. jeho účet + kód banky)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Peněžní částka včetně označení měny(CZK,EUR,USD,GBP)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Konstantní symbol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Specifický symbol pouze u sporožirových účtů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Datum vystavení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Podpis výstavce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>
          <a:ln>
            <a:solidFill>
              <a:schemeClr val="accent1"/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Datum </a:t>
            </a:r>
            <a:r>
              <a:rPr lang="cs-CZ" sz="2000" dirty="0"/>
              <a:t>splatnosti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/>
              <a:t>Variabilní symbol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/>
              <a:t>Specifický symbol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/>
              <a:t>Doplňující údaje pro Vaši potřebu</a:t>
            </a:r>
          </a:p>
        </p:txBody>
      </p:sp>
    </p:spTree>
    <p:extLst>
      <p:ext uri="{BB962C8B-B14F-4D97-AF65-F5344CB8AC3E}">
        <p14:creationId xmlns:p14="http://schemas.microsoft.com/office/powerpoint/2010/main" val="6132878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-171400"/>
            <a:ext cx="8229600" cy="1600200"/>
          </a:xfrm>
        </p:spPr>
        <p:txBody>
          <a:bodyPr/>
          <a:lstStyle/>
          <a:p>
            <a:r>
              <a:rPr lang="cs-CZ" dirty="0" smtClean="0"/>
              <a:t>Symboly plateb</a:t>
            </a: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dirty="0" smtClean="0"/>
              <a:t>Konstantní symbol (KS)</a:t>
            </a:r>
            <a:endParaRPr lang="cs-CZ" b="1" dirty="0"/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b="1" dirty="0" smtClean="0"/>
              <a:t>Variabilní symbol (VS)</a:t>
            </a:r>
            <a:endParaRPr lang="cs-CZ" b="1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3"/>
          </p:nvPr>
        </p:nvSpPr>
        <p:spPr>
          <a:xfrm>
            <a:off x="467544" y="2212848"/>
            <a:ext cx="4104456" cy="4312496"/>
          </a:xfrm>
          <a:ln>
            <a:solidFill>
              <a:schemeClr val="accent1"/>
            </a:solidFill>
          </a:ln>
        </p:spPr>
        <p:txBody>
          <a:bodyPr>
            <a:noAutofit/>
          </a:bodyPr>
          <a:lstStyle/>
          <a:p>
            <a:pPr>
              <a:lnSpc>
                <a:spcPct val="170000"/>
              </a:lnSpc>
              <a:buFont typeface="Wingdings" pitchFamily="2" charset="2"/>
              <a:buChar char="§"/>
            </a:pPr>
            <a:r>
              <a:rPr lang="cs-CZ" sz="1400" b="1" dirty="0" smtClean="0"/>
              <a:t>Označuje charakter platby</a:t>
            </a:r>
          </a:p>
          <a:p>
            <a:pPr>
              <a:lnSpc>
                <a:spcPct val="170000"/>
              </a:lnSpc>
              <a:buFont typeface="Wingdings" pitchFamily="2" charset="2"/>
              <a:buChar char="§"/>
            </a:pPr>
            <a:r>
              <a:rPr lang="cs-CZ" sz="1400" dirty="0" smtClean="0"/>
              <a:t>Tvoří se z jednomístné až trojmístné základní části vyjadřující charakter platby a jednomístné proměnné části, vyjadřující způsob placení</a:t>
            </a:r>
          </a:p>
          <a:p>
            <a:pPr>
              <a:lnSpc>
                <a:spcPct val="170000"/>
              </a:lnSpc>
              <a:buFont typeface="Wingdings" pitchFamily="2" charset="2"/>
              <a:buChar char="§"/>
            </a:pPr>
            <a:r>
              <a:rPr lang="cs-CZ" sz="1400" dirty="0" smtClean="0"/>
              <a:t>KS pro bezhotovostní platby musí mít na posledním místě vždy číslici 8</a:t>
            </a:r>
          </a:p>
          <a:p>
            <a:pPr>
              <a:lnSpc>
                <a:spcPct val="170000"/>
              </a:lnSpc>
              <a:buFont typeface="Wingdings" pitchFamily="2" charset="2"/>
              <a:buChar char="§"/>
            </a:pPr>
            <a:r>
              <a:rPr lang="cs-CZ" sz="1400" b="1" dirty="0" smtClean="0"/>
              <a:t>Nejčastější používané KS:      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1400" dirty="0"/>
              <a:t> </a:t>
            </a:r>
            <a:r>
              <a:rPr lang="cs-CZ" sz="1400" dirty="0" smtClean="0"/>
              <a:t>     0008    platby za zboží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1400" dirty="0" smtClean="0"/>
              <a:t>      0308    platby za služby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1400" dirty="0"/>
              <a:t> </a:t>
            </a:r>
            <a:r>
              <a:rPr lang="cs-CZ" sz="1400" dirty="0" smtClean="0"/>
              <a:t>     0558    finanční platby ostatní</a:t>
            </a:r>
            <a:endParaRPr lang="cs-CZ" sz="1400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4312496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1800" b="1" dirty="0" smtClean="0"/>
              <a:t>Slouží k identifikaci platby pro příjemce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1800" dirty="0" smtClean="0"/>
              <a:t>VS mohou tvořit pouze číselné údaje maximálně o 10 znacích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1800" dirty="0" smtClean="0"/>
              <a:t>Jako variabilní symbol se často uvádí číslo faktury nebo rodné číslo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4600444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Dodatek k vyplnění platebních příkazů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/>
              <a:t>Číslo účtu plátce i příjemce 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má maximálně 16 znaků (10 znaků tvoří číslo účtu, 6 znaků předčíslí)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předčíslí </a:t>
            </a:r>
            <a:r>
              <a:rPr lang="cs-CZ" sz="2000" b="1" dirty="0" smtClean="0"/>
              <a:t>− </a:t>
            </a:r>
            <a:r>
              <a:rPr lang="cs-CZ" sz="2000" dirty="0" smtClean="0"/>
              <a:t> číslo účtu </a:t>
            </a:r>
          </a:p>
          <a:p>
            <a:pPr>
              <a:lnSpc>
                <a:spcPct val="150000"/>
              </a:lnSpc>
            </a:pPr>
            <a:r>
              <a:rPr lang="cs-CZ" sz="2100" dirty="0" smtClean="0"/>
              <a:t>Příklad: </a:t>
            </a:r>
            <a:r>
              <a:rPr lang="cs-CZ" sz="2100" dirty="0"/>
              <a:t>000231 </a:t>
            </a:r>
            <a:r>
              <a:rPr lang="cs-CZ" sz="2100" b="1" dirty="0"/>
              <a:t>−</a:t>
            </a:r>
            <a:r>
              <a:rPr lang="cs-CZ" sz="2100" dirty="0"/>
              <a:t> 0247587455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při vyplňování je nutno  u některých formulářů postupovat zprava doleva, stejně tak u poštovních poukázek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Kód banky </a:t>
            </a:r>
            <a:r>
              <a:rPr lang="cs-CZ" sz="2000" dirty="0" smtClean="0"/>
              <a:t>je nutno napsat do pole “kód banky“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Datum vyhotovení platebního příkazu: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/>
              <a:t> </a:t>
            </a:r>
            <a:r>
              <a:rPr lang="cs-CZ" sz="2000" dirty="0" smtClean="0"/>
              <a:t>   „den – měsíc – rok“</a:t>
            </a:r>
          </a:p>
          <a:p>
            <a:pPr>
              <a:lnSpc>
                <a:spcPct val="150000"/>
              </a:lnSpc>
            </a:pP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41888448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Postup při vyplňování platebního příkazu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25963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cs-CZ" sz="2000" dirty="0" smtClean="0"/>
              <a:t>Na webové adrese </a:t>
            </a:r>
            <a:r>
              <a:rPr lang="cs-CZ" sz="2000" dirty="0" smtClean="0">
                <a:hlinkClick r:id="rId2"/>
              </a:rPr>
              <a:t>www.nuov.cz</a:t>
            </a:r>
            <a:r>
              <a:rPr lang="cs-CZ" sz="2000" dirty="0" smtClean="0"/>
              <a:t>  </a:t>
            </a:r>
          </a:p>
          <a:p>
            <a:pPr lvl="1">
              <a:lnSpc>
                <a:spcPct val="150000"/>
              </a:lnSpc>
            </a:pPr>
            <a:r>
              <a:rPr lang="cs-CZ" sz="1400" dirty="0" smtClean="0"/>
              <a:t>(záložka - Státní těsnopisný ústav, Balíček tiskopisů)</a:t>
            </a:r>
          </a:p>
          <a:p>
            <a:pPr marL="457200" lvl="1" indent="0">
              <a:lnSpc>
                <a:spcPct val="150000"/>
              </a:lnSpc>
              <a:buNone/>
            </a:pPr>
            <a:r>
              <a:rPr lang="cs-CZ" sz="1400" dirty="0" smtClean="0"/>
              <a:t> </a:t>
            </a:r>
            <a:r>
              <a:rPr lang="cs-CZ" sz="1900" dirty="0" smtClean="0"/>
              <a:t>otevřít a uložit formulář příkazu k úhradě)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K dispozici jsou potřebné údaje: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/>
              <a:t> </a:t>
            </a:r>
            <a:r>
              <a:rPr lang="cs-CZ" sz="2000" dirty="0" smtClean="0"/>
              <a:t>   číslo účtu plátce         65478455/0300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/>
              <a:t> </a:t>
            </a:r>
            <a:r>
              <a:rPr lang="cs-CZ" sz="2000" dirty="0" smtClean="0"/>
              <a:t>   číslo účtu příjemce     231 – 45714723/0800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/>
              <a:t> </a:t>
            </a:r>
            <a:r>
              <a:rPr lang="cs-CZ" sz="2000" dirty="0" smtClean="0"/>
              <a:t>   KS : 0308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/>
              <a:t> </a:t>
            </a:r>
            <a:r>
              <a:rPr lang="cs-CZ" sz="2000" dirty="0" smtClean="0"/>
              <a:t>   VS : 98712 (číslo faktury)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/>
              <a:t> </a:t>
            </a:r>
            <a:r>
              <a:rPr lang="cs-CZ" sz="2000" dirty="0" smtClean="0"/>
              <a:t>   datum vystavení:  15-01-2013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/>
              <a:t> </a:t>
            </a:r>
            <a:r>
              <a:rPr lang="cs-CZ" sz="2000" dirty="0" smtClean="0"/>
              <a:t>   peněžní částka:  245 654,00 Kč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8038665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Vzor vyplněného příkazu k úhradě</a:t>
            </a:r>
            <a:endParaRPr lang="cs-CZ" sz="28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1482" y="1556792"/>
            <a:ext cx="6629400" cy="461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350127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  Kuldová, O.- Fleischmannová, E.:</a:t>
            </a:r>
          </a:p>
          <a:p>
            <a:pPr marL="0" indent="0">
              <a:buNone/>
            </a:pPr>
            <a:r>
              <a:rPr lang="cs-CZ" sz="2400" dirty="0" smtClean="0"/>
              <a:t>     Jak psát obchodní dopisy a jiné písemnosti, Fortuna 2007,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ISBN 978-80-7373-009-3, počet stran 199</a:t>
            </a:r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 smtClean="0">
                <a:hlinkClick r:id="rId2"/>
              </a:rPr>
              <a:t>www.nuov.cz</a:t>
            </a:r>
            <a:r>
              <a:rPr lang="cs-CZ" sz="2400" dirty="0" smtClean="0"/>
              <a:t> – Státní těsnopisný ústav – Balíček tiskopisů(formulář)</a:t>
            </a:r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131757893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336</TotalTime>
  <Words>664</Words>
  <Application>Microsoft Office PowerPoint</Application>
  <PresentationFormat>Předvádění na obrazovce (4:3)</PresentationFormat>
  <Paragraphs>105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systému Office</vt:lpstr>
      <vt:lpstr>Exekutivní</vt:lpstr>
      <vt:lpstr>Prezentace aplikace PowerPoint</vt:lpstr>
      <vt:lpstr>Anotace</vt:lpstr>
      <vt:lpstr>Bankovní převody</vt:lpstr>
      <vt:lpstr>Rozdíl mezi příkazem k úhradě a k inkasu</vt:lpstr>
      <vt:lpstr>Nejpoužívanější platební příkazy </vt:lpstr>
      <vt:lpstr>Vyplnění platebních příkazů</vt:lpstr>
      <vt:lpstr>Údaje na na platebních příkazech</vt:lpstr>
      <vt:lpstr>Symboly plateb</vt:lpstr>
      <vt:lpstr>Dodatek k vyplnění platebních příkazů</vt:lpstr>
      <vt:lpstr>Postup při vyplňování platebního příkazu</vt:lpstr>
      <vt:lpstr>Vzor vyplněného příkazu k úhradě</vt:lpstr>
      <vt:lpstr>Použité zdroje</vt:lpstr>
    </vt:vector>
  </TitlesOfParts>
  <Company>SŠ a VOŠ cestovního ruchu, České Budějovice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Baštář Jan</dc:creator>
  <cp:lastModifiedBy>Tolarová Jana</cp:lastModifiedBy>
  <cp:revision>48</cp:revision>
  <dcterms:created xsi:type="dcterms:W3CDTF">2012-10-19T06:36:28Z</dcterms:created>
  <dcterms:modified xsi:type="dcterms:W3CDTF">2013-06-18T10:27:04Z</dcterms:modified>
</cp:coreProperties>
</file>