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7" r:id="rId3"/>
    <p:sldId id="266" r:id="rId4"/>
    <p:sldId id="258" r:id="rId5"/>
    <p:sldId id="259" r:id="rId6"/>
    <p:sldId id="260" r:id="rId7"/>
    <p:sldId id="261" r:id="rId8"/>
    <p:sldId id="268" r:id="rId9"/>
    <p:sldId id="269" r:id="rId10"/>
    <p:sldId id="262" r:id="rId11"/>
    <p:sldId id="263" r:id="rId12"/>
    <p:sldId id="264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Berlin</a:t>
            </a:r>
            <a:r>
              <a:rPr lang="cs-CZ" dirty="0" smtClean="0"/>
              <a:t>-Die </a:t>
            </a:r>
            <a:r>
              <a:rPr lang="cs-CZ" dirty="0" err="1" smtClean="0"/>
              <a:t>Hauptstadt</a:t>
            </a:r>
            <a:r>
              <a:rPr lang="cs-CZ" dirty="0" smtClean="0"/>
              <a:t> der BRD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</a:t>
            </a:r>
            <a:r>
              <a:rPr lang="cs-CZ" sz="1200" b="1" smtClean="0"/>
              <a:t>	</a:t>
            </a:r>
            <a:r>
              <a:rPr lang="cs-CZ" sz="1200" smtClean="0"/>
              <a:t>VY_32_INOVACE_2.NJ.05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6</a:t>
            </a:r>
            <a:r>
              <a:rPr lang="cs-CZ" sz="1200" dirty="0" smtClean="0"/>
              <a:t>. ročník – víceleté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8917448"/>
              </p:ext>
            </p:extLst>
          </p:nvPr>
        </p:nvGraphicFramePr>
        <p:xfrm>
          <a:off x="103088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/>
                        <a:t> Reálie německy </a:t>
                      </a:r>
                      <a:r>
                        <a:rPr lang="cs-CZ" sz="1200" dirty="0" smtClean="0"/>
                        <a:t>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seznámení žáků se základními  informacemi o německém hlavním městě.</a:t>
            </a:r>
            <a:r>
              <a:rPr lang="cs-CZ" sz="1100" dirty="0"/>
              <a:t> </a:t>
            </a:r>
            <a:r>
              <a:rPr lang="cs-CZ" sz="1100" dirty="0" smtClean="0"/>
              <a:t>Obrazový </a:t>
            </a:r>
            <a:r>
              <a:rPr lang="cs-CZ" sz="1100" smtClean="0"/>
              <a:t>materiál </a:t>
            </a:r>
            <a:r>
              <a:rPr lang="cs-CZ" sz="1100" smtClean="0"/>
              <a:t>napomůže</a:t>
            </a:r>
            <a:r>
              <a:rPr lang="cs-CZ" sz="1100" smtClean="0"/>
              <a:t> </a:t>
            </a:r>
            <a:r>
              <a:rPr lang="cs-CZ" sz="1100" dirty="0" smtClean="0"/>
              <a:t>k vytvoření představy o této významné evropské metropoli</a:t>
            </a:r>
            <a:r>
              <a:rPr lang="cs-CZ" sz="1100" dirty="0"/>
              <a:t>.</a:t>
            </a:r>
            <a:r>
              <a:rPr lang="cs-CZ" sz="1100" dirty="0" smtClean="0"/>
              <a:t> Materiál se využije v průběhu hodiny. Pomůcky: interaktivní tabule</a:t>
            </a:r>
            <a:r>
              <a:rPr lang="cs-CZ" sz="1100" dirty="0"/>
              <a:t>.</a:t>
            </a:r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79692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Hauptstadt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Jahrzehnte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Hauptstadt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/>
              <a:t>J</a:t>
            </a:r>
            <a:r>
              <a:rPr lang="cs-CZ" dirty="0" err="1" smtClean="0"/>
              <a:t>ahre</a:t>
            </a:r>
            <a:r>
              <a:rPr lang="cs-CZ" dirty="0" smtClean="0"/>
              <a:t> 1871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Hauptstadt</a:t>
            </a:r>
            <a:r>
              <a:rPr lang="cs-CZ" dirty="0" smtClean="0"/>
              <a:t> des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Reiches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Nach dem </a:t>
            </a:r>
            <a:r>
              <a:rPr lang="cs-CZ" dirty="0" err="1" smtClean="0"/>
              <a:t>zweiten</a:t>
            </a:r>
            <a:r>
              <a:rPr lang="cs-CZ" dirty="0" smtClean="0"/>
              <a:t> </a:t>
            </a:r>
            <a:r>
              <a:rPr lang="cs-CZ" dirty="0" err="1" smtClean="0"/>
              <a:t>Weltkrieg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Stadt</a:t>
            </a:r>
            <a:r>
              <a:rPr lang="cs-CZ" dirty="0" smtClean="0"/>
              <a:t> </a:t>
            </a:r>
            <a:r>
              <a:rPr lang="cs-CZ" dirty="0" err="1" smtClean="0"/>
              <a:t>geteilt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40 </a:t>
            </a:r>
            <a:r>
              <a:rPr lang="cs-CZ" dirty="0" err="1" smtClean="0"/>
              <a:t>Jahre</a:t>
            </a:r>
            <a:r>
              <a:rPr lang="cs-CZ" dirty="0" smtClean="0"/>
              <a:t> </a:t>
            </a:r>
            <a:r>
              <a:rPr lang="cs-CZ" dirty="0" err="1" smtClean="0"/>
              <a:t>gab</a:t>
            </a:r>
            <a:r>
              <a:rPr lang="cs-CZ" dirty="0" smtClean="0"/>
              <a:t> es </a:t>
            </a: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Städte</a:t>
            </a:r>
            <a:r>
              <a:rPr lang="cs-CZ" dirty="0" smtClean="0"/>
              <a:t> : </a:t>
            </a:r>
            <a:r>
              <a:rPr lang="cs-CZ" b="1" dirty="0" err="1" smtClean="0"/>
              <a:t>West</a:t>
            </a:r>
            <a:r>
              <a:rPr lang="cs-CZ" b="1" dirty="0" smtClean="0"/>
              <a:t>-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Ostberlin</a:t>
            </a:r>
            <a:r>
              <a:rPr lang="cs-CZ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wurde</a:t>
            </a:r>
            <a:r>
              <a:rPr lang="cs-CZ" dirty="0" smtClean="0"/>
              <a:t> 1961 </a:t>
            </a:r>
            <a:r>
              <a:rPr lang="cs-CZ" dirty="0" err="1" smtClean="0"/>
              <a:t>sogar</a:t>
            </a:r>
            <a:r>
              <a:rPr lang="cs-CZ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Berliner</a:t>
            </a:r>
            <a:r>
              <a:rPr lang="cs-CZ" b="1" dirty="0" smtClean="0"/>
              <a:t> Mauer </a:t>
            </a:r>
            <a:r>
              <a:rPr lang="cs-CZ" dirty="0" err="1" smtClean="0"/>
              <a:t>zwischen</a:t>
            </a:r>
            <a:r>
              <a:rPr lang="cs-CZ" dirty="0" smtClean="0"/>
              <a:t> </a:t>
            </a:r>
            <a:r>
              <a:rPr lang="cs-CZ" dirty="0" err="1" smtClean="0"/>
              <a:t>beiden</a:t>
            </a:r>
            <a:r>
              <a:rPr lang="cs-CZ" dirty="0" smtClean="0"/>
              <a:t> </a:t>
            </a:r>
            <a:r>
              <a:rPr lang="cs-CZ" dirty="0" err="1" smtClean="0"/>
              <a:t>Teilen</a:t>
            </a:r>
            <a:r>
              <a:rPr lang="cs-CZ" b="1" dirty="0" smtClean="0"/>
              <a:t> </a:t>
            </a:r>
            <a:r>
              <a:rPr lang="cs-CZ" dirty="0" err="1" smtClean="0"/>
              <a:t>gebaut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November</a:t>
            </a:r>
            <a:r>
              <a:rPr lang="cs-CZ" dirty="0" smtClean="0"/>
              <a:t> 1989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Mauer </a:t>
            </a:r>
            <a:r>
              <a:rPr lang="cs-CZ" dirty="0" err="1" smtClean="0"/>
              <a:t>abgetragen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Stadt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egann</a:t>
            </a:r>
            <a:r>
              <a:rPr lang="cs-CZ" dirty="0" smtClean="0"/>
              <a:t> </a:t>
            </a:r>
            <a:r>
              <a:rPr lang="cs-CZ" dirty="0" err="1" smtClean="0"/>
              <a:t>wieder</a:t>
            </a:r>
            <a:r>
              <a:rPr lang="cs-CZ" dirty="0" smtClean="0"/>
              <a:t> </a:t>
            </a:r>
            <a:r>
              <a:rPr lang="cs-CZ" dirty="0" err="1" smtClean="0"/>
              <a:t>frei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atmen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1990 </a:t>
            </a:r>
            <a:r>
              <a:rPr lang="cs-CZ" dirty="0" err="1" smtClean="0"/>
              <a:t>wieder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Hauptstadt</a:t>
            </a:r>
            <a:r>
              <a:rPr lang="cs-CZ" dirty="0" smtClean="0"/>
              <a:t> des </a:t>
            </a:r>
            <a:r>
              <a:rPr lang="cs-CZ" dirty="0" err="1" smtClean="0"/>
              <a:t>vereinigten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Deutschlands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B6IXNM1F\MP9001785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212976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803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Lage</a:t>
            </a:r>
            <a:r>
              <a:rPr lang="cs-CZ" dirty="0" smtClean="0"/>
              <a:t> der </a:t>
            </a:r>
            <a:r>
              <a:rPr lang="cs-CZ" dirty="0" err="1" smtClean="0"/>
              <a:t>Hauptstadt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östlichen</a:t>
            </a:r>
            <a:r>
              <a:rPr lang="cs-CZ" dirty="0" smtClean="0"/>
              <a:t> </a:t>
            </a:r>
            <a:r>
              <a:rPr lang="cs-CZ" dirty="0" err="1" smtClean="0"/>
              <a:t>Teil</a:t>
            </a:r>
            <a:r>
              <a:rPr lang="cs-CZ" dirty="0" smtClean="0"/>
              <a:t> der </a:t>
            </a:r>
            <a:r>
              <a:rPr lang="cs-CZ" dirty="0" err="1" smtClean="0"/>
              <a:t>Bundesrepublik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den </a:t>
            </a:r>
            <a:r>
              <a:rPr lang="cs-CZ" b="1" dirty="0" err="1" smtClean="0"/>
              <a:t>Flüssen</a:t>
            </a:r>
            <a:r>
              <a:rPr lang="cs-CZ" b="1" dirty="0" smtClean="0"/>
              <a:t> </a:t>
            </a:r>
            <a:r>
              <a:rPr lang="cs-CZ" b="1" dirty="0" err="1" smtClean="0"/>
              <a:t>Spree</a:t>
            </a:r>
            <a:r>
              <a:rPr lang="cs-CZ" b="1" dirty="0" smtClean="0"/>
              <a:t> </a:t>
            </a:r>
            <a:r>
              <a:rPr lang="cs-CZ" dirty="0" err="1" smtClean="0"/>
              <a:t>und</a:t>
            </a:r>
            <a:r>
              <a:rPr lang="cs-CZ" b="1" dirty="0" smtClean="0"/>
              <a:t> Havel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wunderschöne</a:t>
            </a:r>
            <a:r>
              <a:rPr lang="cs-CZ" dirty="0" smtClean="0"/>
              <a:t> </a:t>
            </a:r>
            <a:r>
              <a:rPr lang="cs-CZ" dirty="0" err="1" smtClean="0"/>
              <a:t>Umgebung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vielen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Wäldern</a:t>
            </a:r>
            <a:r>
              <a:rPr lang="cs-CZ" dirty="0" smtClean="0"/>
              <a:t>, </a:t>
            </a:r>
            <a:r>
              <a:rPr lang="cs-CZ" dirty="0" err="1" smtClean="0"/>
              <a:t>wo</a:t>
            </a:r>
            <a:r>
              <a:rPr lang="cs-CZ" dirty="0" smtClean="0"/>
              <a:t> man </a:t>
            </a:r>
            <a:r>
              <a:rPr lang="cs-CZ" dirty="0" err="1" smtClean="0"/>
              <a:t>sich</a:t>
            </a:r>
            <a:r>
              <a:rPr lang="cs-CZ" dirty="0" smtClean="0"/>
              <a:t> gut </a:t>
            </a:r>
            <a:r>
              <a:rPr lang="cs-CZ" dirty="0" err="1" smtClean="0"/>
              <a:t>entspannen</a:t>
            </a:r>
            <a:r>
              <a:rPr lang="cs-CZ" dirty="0" smtClean="0"/>
              <a:t> kann.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to\AppData\Local\Microsoft\Windows\Temporary Internet Files\Content.IE5\WJIMUBPI\MC900346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29000"/>
            <a:ext cx="360040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32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Einwohner</a:t>
            </a:r>
            <a:r>
              <a:rPr lang="cs-CZ" dirty="0" smtClean="0"/>
              <a:t> von </a:t>
            </a:r>
            <a:r>
              <a:rPr lang="cs-CZ" dirty="0" err="1" smtClean="0"/>
              <a:t>Berlin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9685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In </a:t>
            </a: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leben</a:t>
            </a:r>
            <a:r>
              <a:rPr lang="cs-CZ" dirty="0" smtClean="0"/>
              <a:t> </a:t>
            </a:r>
            <a:r>
              <a:rPr lang="cs-CZ" dirty="0" err="1" smtClean="0"/>
              <a:t>heutzutage</a:t>
            </a:r>
            <a:r>
              <a:rPr lang="cs-CZ" dirty="0" smtClean="0"/>
              <a:t> </a:t>
            </a:r>
            <a:r>
              <a:rPr lang="cs-CZ" dirty="0" err="1" smtClean="0"/>
              <a:t>etwa</a:t>
            </a:r>
            <a:r>
              <a:rPr lang="cs-CZ" dirty="0" smtClean="0"/>
              <a:t> 3,5 </a:t>
            </a:r>
            <a:r>
              <a:rPr lang="cs-CZ" dirty="0" err="1" smtClean="0"/>
              <a:t>Millionen</a:t>
            </a:r>
            <a:r>
              <a:rPr lang="cs-CZ" dirty="0" smtClean="0"/>
              <a:t> </a:t>
            </a:r>
            <a:r>
              <a:rPr lang="cs-CZ" dirty="0" err="1" smtClean="0"/>
              <a:t>Einwohner</a:t>
            </a:r>
            <a:r>
              <a:rPr lang="cs-CZ" dirty="0" smtClean="0"/>
              <a:t>, </a:t>
            </a:r>
            <a:r>
              <a:rPr lang="cs-CZ" dirty="0" err="1" smtClean="0"/>
              <a:t>davon</a:t>
            </a:r>
            <a:r>
              <a:rPr lang="cs-CZ" dirty="0" smtClean="0"/>
              <a:t> </a:t>
            </a:r>
            <a:r>
              <a:rPr lang="cs-CZ" dirty="0" err="1" smtClean="0"/>
              <a:t>bilden</a:t>
            </a:r>
            <a:r>
              <a:rPr lang="cs-CZ" dirty="0" smtClean="0"/>
              <a:t> fast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Drittel</a:t>
            </a:r>
            <a:r>
              <a:rPr lang="cs-CZ" dirty="0" smtClean="0"/>
              <a:t> der </a:t>
            </a:r>
            <a:r>
              <a:rPr lang="cs-CZ" dirty="0" err="1" smtClean="0"/>
              <a:t>Bevölkerung</a:t>
            </a:r>
            <a:r>
              <a:rPr lang="cs-CZ" dirty="0" smtClean="0"/>
              <a:t> </a:t>
            </a:r>
            <a:r>
              <a:rPr lang="cs-CZ" dirty="0" err="1" smtClean="0"/>
              <a:t>Ausländer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Gastarbeiter.</a:t>
            </a:r>
          </a:p>
          <a:p>
            <a:pPr marL="0" indent="0">
              <a:buNone/>
            </a:pP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zweitgrö</a:t>
            </a:r>
            <a:r>
              <a:rPr lang="el-GR" b="1" dirty="0" smtClean="0"/>
              <a:t>β</a:t>
            </a:r>
            <a:r>
              <a:rPr lang="cs-CZ" b="1" dirty="0" err="1" smtClean="0"/>
              <a:t>te</a:t>
            </a:r>
            <a:r>
              <a:rPr lang="cs-CZ" b="1" dirty="0" smtClean="0"/>
              <a:t> </a:t>
            </a:r>
            <a:r>
              <a:rPr lang="cs-CZ" b="1" dirty="0" err="1" smtClean="0"/>
              <a:t>Stadt</a:t>
            </a:r>
            <a:r>
              <a:rPr lang="cs-CZ" b="1" dirty="0" smtClean="0"/>
              <a:t> der </a:t>
            </a:r>
            <a:r>
              <a:rPr lang="cs-CZ" b="1" dirty="0" err="1" smtClean="0"/>
              <a:t>Europäischen</a:t>
            </a:r>
            <a:r>
              <a:rPr lang="cs-CZ" b="1" dirty="0" smtClean="0"/>
              <a:t> Union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kosmopolitische</a:t>
            </a:r>
            <a:r>
              <a:rPr lang="cs-CZ" dirty="0" smtClean="0"/>
              <a:t> </a:t>
            </a:r>
            <a:r>
              <a:rPr lang="cs-CZ" dirty="0" err="1" smtClean="0"/>
              <a:t>Atmosphäre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lockt</a:t>
            </a:r>
            <a:r>
              <a:rPr lang="cs-CZ" dirty="0" smtClean="0"/>
              <a:t> </a:t>
            </a:r>
            <a:r>
              <a:rPr lang="cs-CZ" dirty="0" err="1" smtClean="0"/>
              <a:t>junge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ältere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der </a:t>
            </a:r>
            <a:r>
              <a:rPr lang="cs-CZ" dirty="0" err="1" smtClean="0"/>
              <a:t>ganzen</a:t>
            </a:r>
            <a:r>
              <a:rPr lang="cs-CZ" dirty="0" smtClean="0"/>
              <a:t> </a:t>
            </a:r>
            <a:r>
              <a:rPr lang="cs-CZ" dirty="0" err="1" smtClean="0"/>
              <a:t>Welt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38" name="Picture 14" descr="C:\Users\to\AppData\Local\Microsoft\Windows\Temporary Internet Files\Content.IE5\8D7RY6QC\MP9004385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645024"/>
            <a:ext cx="4816624" cy="232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4432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Zentrum</a:t>
            </a:r>
            <a:r>
              <a:rPr lang="cs-CZ" dirty="0" smtClean="0"/>
              <a:t> von </a:t>
            </a:r>
            <a:r>
              <a:rPr lang="cs-CZ" smtClean="0"/>
              <a:t>Berlin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19256" cy="4538719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/>
              <a:t>Z</a:t>
            </a:r>
            <a:r>
              <a:rPr lang="cs-CZ" dirty="0" err="1" smtClean="0"/>
              <a:t>entrum</a:t>
            </a:r>
            <a:r>
              <a:rPr lang="cs-CZ" dirty="0" smtClean="0"/>
              <a:t> von </a:t>
            </a:r>
            <a:r>
              <a:rPr lang="cs-CZ" dirty="0" err="1" smtClean="0"/>
              <a:t>ehemaligem</a:t>
            </a:r>
            <a:r>
              <a:rPr lang="cs-CZ" dirty="0" smtClean="0"/>
              <a:t> </a:t>
            </a:r>
            <a:r>
              <a:rPr lang="cs-CZ" dirty="0" err="1" smtClean="0"/>
              <a:t>Ostberlin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der </a:t>
            </a:r>
            <a:r>
              <a:rPr lang="cs-CZ" b="1" dirty="0" err="1" smtClean="0"/>
              <a:t>Alexanderplatz</a:t>
            </a:r>
            <a:r>
              <a:rPr lang="cs-CZ" dirty="0" smtClean="0"/>
              <a:t>.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weit</a:t>
            </a:r>
            <a:r>
              <a:rPr lang="cs-CZ" dirty="0" smtClean="0"/>
              <a:t> von </a:t>
            </a:r>
            <a:r>
              <a:rPr lang="cs-CZ" dirty="0" err="1" smtClean="0"/>
              <a:t>hier</a:t>
            </a:r>
            <a:r>
              <a:rPr lang="cs-CZ" dirty="0" smtClean="0"/>
              <a:t> stehen </a:t>
            </a:r>
            <a:r>
              <a:rPr lang="cs-CZ" dirty="0" err="1" smtClean="0"/>
              <a:t>das</a:t>
            </a:r>
            <a:r>
              <a:rPr lang="cs-CZ" dirty="0" smtClean="0"/>
              <a:t> Rote Rathaus (</a:t>
            </a:r>
            <a:r>
              <a:rPr lang="cs-CZ" dirty="0" err="1" smtClean="0"/>
              <a:t>Fassade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roten</a:t>
            </a:r>
            <a:r>
              <a:rPr lang="cs-CZ" dirty="0" smtClean="0"/>
              <a:t> </a:t>
            </a:r>
            <a:r>
              <a:rPr lang="cs-CZ" dirty="0" err="1" smtClean="0"/>
              <a:t>Ziegeln</a:t>
            </a:r>
            <a:r>
              <a:rPr lang="cs-CZ" dirty="0" smtClean="0"/>
              <a:t>)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smtClean="0"/>
              <a:t>der </a:t>
            </a:r>
            <a:r>
              <a:rPr lang="cs-CZ" b="1" dirty="0" err="1" smtClean="0"/>
              <a:t>Fernsehturm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eines</a:t>
            </a:r>
            <a:r>
              <a:rPr lang="cs-CZ" dirty="0" smtClean="0"/>
              <a:t> von </a:t>
            </a:r>
            <a:r>
              <a:rPr lang="cs-CZ" dirty="0" err="1" smtClean="0"/>
              <a:t>Wahrzeichnen</a:t>
            </a:r>
            <a:r>
              <a:rPr lang="cs-CZ" dirty="0" smtClean="0"/>
              <a:t> </a:t>
            </a:r>
            <a:r>
              <a:rPr lang="cs-CZ" dirty="0" err="1" smtClean="0"/>
              <a:t>Berlins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bekannteste</a:t>
            </a:r>
            <a:r>
              <a:rPr lang="cs-CZ" dirty="0" smtClean="0"/>
              <a:t> </a:t>
            </a:r>
            <a:r>
              <a:rPr lang="cs-CZ" dirty="0" err="1" smtClean="0"/>
              <a:t>Geschäftstra</a:t>
            </a:r>
            <a:r>
              <a:rPr lang="el-GR" dirty="0" smtClean="0"/>
              <a:t>β</a:t>
            </a:r>
            <a:r>
              <a:rPr lang="cs-CZ" dirty="0" smtClean="0"/>
              <a:t>e von</a:t>
            </a:r>
          </a:p>
          <a:p>
            <a:pPr marL="0" indent="0">
              <a:buNone/>
            </a:pPr>
            <a:r>
              <a:rPr lang="cs-CZ" dirty="0" err="1"/>
              <a:t>e</a:t>
            </a:r>
            <a:r>
              <a:rPr lang="cs-CZ" dirty="0" err="1" smtClean="0"/>
              <a:t>hemaligem</a:t>
            </a:r>
            <a:r>
              <a:rPr lang="cs-CZ" dirty="0" smtClean="0"/>
              <a:t> </a:t>
            </a:r>
            <a:r>
              <a:rPr lang="cs-CZ" dirty="0" err="1" smtClean="0"/>
              <a:t>Westberlin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dirty="0" smtClean="0"/>
              <a:t>der</a:t>
            </a:r>
          </a:p>
          <a:p>
            <a:pPr marL="0" indent="0">
              <a:buNone/>
            </a:pPr>
            <a:r>
              <a:rPr lang="cs-CZ" b="1" dirty="0" err="1" smtClean="0"/>
              <a:t>Kurfürstendamm</a:t>
            </a:r>
            <a:r>
              <a:rPr lang="cs-CZ" dirty="0" smtClean="0"/>
              <a:t>,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zahlreiche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Warenhäuser</a:t>
            </a:r>
            <a:r>
              <a:rPr lang="cs-CZ" dirty="0" smtClean="0"/>
              <a:t>, </a:t>
            </a:r>
            <a:r>
              <a:rPr lang="cs-CZ" dirty="0" err="1" smtClean="0"/>
              <a:t>Cafés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Büros</a:t>
            </a:r>
            <a:r>
              <a:rPr lang="cs-CZ" dirty="0" smtClean="0"/>
              <a:t> </a:t>
            </a:r>
            <a:r>
              <a:rPr lang="cs-CZ" dirty="0" err="1" smtClean="0"/>
              <a:t>befinden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Users\to\AppData\Local\Microsoft\Windows\Temporary Internet Files\Content.IE5\B6IXNM1F\MC9004156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636912"/>
            <a:ext cx="2669263" cy="345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4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Berliner</a:t>
            </a:r>
            <a:r>
              <a:rPr lang="cs-CZ" dirty="0" smtClean="0"/>
              <a:t> </a:t>
            </a:r>
            <a:r>
              <a:rPr lang="cs-CZ" dirty="0" err="1" smtClean="0"/>
              <a:t>Sehenswürdigkeiten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860" y="1412776"/>
            <a:ext cx="8219256" cy="5256584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Obwohl</a:t>
            </a:r>
            <a:r>
              <a:rPr lang="cs-CZ" dirty="0" smtClean="0"/>
              <a:t> </a:t>
            </a: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zweiten</a:t>
            </a:r>
            <a:r>
              <a:rPr lang="cs-CZ" dirty="0" smtClean="0"/>
              <a:t> </a:t>
            </a:r>
            <a:r>
              <a:rPr lang="cs-CZ" dirty="0" err="1" smtClean="0"/>
              <a:t>Weltkrieg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zerstört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,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interessante</a:t>
            </a:r>
            <a:r>
              <a:rPr lang="cs-CZ" dirty="0" smtClean="0"/>
              <a:t> </a:t>
            </a:r>
            <a:r>
              <a:rPr lang="cs-CZ" dirty="0" err="1" smtClean="0"/>
              <a:t>Bauten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Denkmäler</a:t>
            </a:r>
            <a:r>
              <a:rPr lang="cs-CZ" dirty="0" smtClean="0"/>
              <a:t>, </a:t>
            </a:r>
            <a:r>
              <a:rPr lang="cs-CZ" dirty="0" err="1" smtClean="0"/>
              <a:t>z.B</a:t>
            </a:r>
            <a:r>
              <a:rPr lang="cs-CZ" dirty="0" smtClean="0"/>
              <a:t>. </a:t>
            </a:r>
            <a:r>
              <a:rPr lang="cs-CZ" dirty="0" err="1" smtClean="0"/>
              <a:t>folgende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Brandenburger</a:t>
            </a:r>
            <a:r>
              <a:rPr lang="cs-CZ" dirty="0" smtClean="0"/>
              <a:t> Tor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Siegessäule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to\AppData\Local\Microsoft\Windows\Temporary Internet Files\Content.IE5\B6IXNM1F\MP900438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60848"/>
            <a:ext cx="2664296" cy="39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o\AppData\Local\Microsoft\Windows\Temporary Internet Files\Content.IE5\KVY85WN3\MP900425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84984"/>
            <a:ext cx="377991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9965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Andere</a:t>
            </a:r>
            <a:r>
              <a:rPr lang="cs-CZ" dirty="0" smtClean="0"/>
              <a:t> </a:t>
            </a:r>
            <a:r>
              <a:rPr lang="cs-CZ" dirty="0" err="1" smtClean="0"/>
              <a:t>Sehenswüdigkeiten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6303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t </a:t>
            </a:r>
            <a:r>
              <a:rPr lang="cs-CZ" dirty="0" err="1" smtClean="0"/>
              <a:t>dieses</a:t>
            </a:r>
            <a:r>
              <a:rPr lang="cs-CZ" dirty="0" smtClean="0"/>
              <a:t> </a:t>
            </a:r>
            <a:r>
              <a:rPr lang="cs-CZ" dirty="0" err="1" smtClean="0"/>
              <a:t>Gebäude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wichtige</a:t>
            </a:r>
            <a:r>
              <a:rPr lang="cs-CZ" dirty="0" smtClean="0"/>
              <a:t> </a:t>
            </a:r>
            <a:r>
              <a:rPr lang="cs-CZ" dirty="0" err="1" smtClean="0"/>
              <a:t>Rolle</a:t>
            </a:r>
            <a:r>
              <a:rPr lang="cs-CZ" dirty="0" smtClean="0"/>
              <a:t> in der </a:t>
            </a:r>
            <a:r>
              <a:rPr lang="cs-CZ" dirty="0" err="1" smtClean="0"/>
              <a:t>Geschichte</a:t>
            </a:r>
            <a:r>
              <a:rPr lang="cs-CZ" dirty="0" smtClean="0"/>
              <a:t> des 20. </a:t>
            </a:r>
            <a:r>
              <a:rPr lang="cs-CZ" dirty="0" err="1" smtClean="0"/>
              <a:t>Jahrhunderts</a:t>
            </a:r>
            <a:r>
              <a:rPr lang="cs-CZ" dirty="0" smtClean="0"/>
              <a:t> </a:t>
            </a:r>
            <a:r>
              <a:rPr lang="cs-CZ" dirty="0" err="1" smtClean="0"/>
              <a:t>spielte</a:t>
            </a:r>
            <a:r>
              <a:rPr lang="cs-CZ" dirty="0" smtClean="0"/>
              <a:t>?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dieses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Glaskuppel</a:t>
            </a:r>
            <a:r>
              <a:rPr lang="cs-CZ" dirty="0" smtClean="0"/>
              <a:t>,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tagt</a:t>
            </a:r>
            <a:r>
              <a:rPr lang="cs-CZ" dirty="0" smtClean="0"/>
              <a:t> der </a:t>
            </a:r>
            <a:r>
              <a:rPr lang="cs-CZ" dirty="0" err="1" smtClean="0"/>
              <a:t>deutsche</a:t>
            </a:r>
            <a:r>
              <a:rPr lang="cs-CZ" dirty="0" smtClean="0"/>
              <a:t> Parlament.</a:t>
            </a:r>
            <a:endParaRPr lang="cs-CZ" dirty="0"/>
          </a:p>
        </p:txBody>
      </p:sp>
      <p:pic>
        <p:nvPicPr>
          <p:cNvPr id="3074" name="Picture 2" descr="C:\Users\to\AppData\Local\Microsoft\Windows\Temporary Internet Files\Content.IE5\WJIMUBPI\MP9004254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0888"/>
            <a:ext cx="7920880" cy="4054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78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Berliner</a:t>
            </a:r>
            <a:r>
              <a:rPr lang="cs-CZ" dirty="0" smtClean="0"/>
              <a:t> </a:t>
            </a:r>
            <a:r>
              <a:rPr lang="cs-CZ" dirty="0" err="1" smtClean="0"/>
              <a:t>Museen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Galerien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weltbekannt</a:t>
            </a:r>
            <a:r>
              <a:rPr lang="cs-CZ" dirty="0" smtClean="0"/>
              <a:t> durch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zahlreiche</a:t>
            </a:r>
            <a:r>
              <a:rPr lang="cs-CZ" dirty="0" smtClean="0"/>
              <a:t> </a:t>
            </a:r>
            <a:r>
              <a:rPr lang="cs-CZ" dirty="0" err="1" smtClean="0"/>
              <a:t>Museen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Galerien</a:t>
            </a:r>
            <a:r>
              <a:rPr lang="cs-CZ" dirty="0" smtClean="0"/>
              <a:t>. Die </a:t>
            </a:r>
            <a:r>
              <a:rPr lang="cs-CZ" dirty="0" err="1" smtClean="0"/>
              <a:t>meisten</a:t>
            </a:r>
            <a:r>
              <a:rPr lang="cs-CZ" dirty="0" smtClean="0"/>
              <a:t> </a:t>
            </a:r>
            <a:r>
              <a:rPr lang="cs-CZ" dirty="0" err="1" smtClean="0"/>
              <a:t>Museen</a:t>
            </a:r>
            <a:r>
              <a:rPr lang="cs-CZ" dirty="0" smtClean="0"/>
              <a:t> </a:t>
            </a:r>
            <a:r>
              <a:rPr lang="cs-CZ" dirty="0" err="1" smtClean="0"/>
              <a:t>befinden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der </a:t>
            </a:r>
            <a:r>
              <a:rPr lang="cs-CZ" b="1" dirty="0" err="1" smtClean="0"/>
              <a:t>Museumsinsel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:</a:t>
            </a:r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dirty="0" smtClean="0"/>
              <a:t> Alte Museum</a:t>
            </a:r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Nationalgalerie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as</a:t>
            </a:r>
            <a:r>
              <a:rPr lang="cs-CZ" smtClean="0"/>
              <a:t> Bode-Museum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Wohl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bekannteste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b="1" dirty="0" smtClean="0"/>
              <a:t>Pergamon-</a:t>
            </a:r>
          </a:p>
          <a:p>
            <a:pPr marL="0" indent="0">
              <a:buNone/>
            </a:pPr>
            <a:r>
              <a:rPr lang="cs-CZ" b="1" dirty="0"/>
              <a:t>m</a:t>
            </a:r>
            <a:r>
              <a:rPr lang="cs-CZ" b="1" dirty="0" smtClean="0"/>
              <a:t>useum</a:t>
            </a:r>
            <a:r>
              <a:rPr lang="cs-CZ" dirty="0" smtClean="0"/>
              <a:t> (</a:t>
            </a:r>
            <a:r>
              <a:rPr lang="cs-CZ" dirty="0" err="1" smtClean="0"/>
              <a:t>auf</a:t>
            </a:r>
            <a:r>
              <a:rPr lang="cs-CZ" dirty="0" smtClean="0"/>
              <a:t> dem Foto), </a:t>
            </a:r>
            <a:r>
              <a:rPr lang="cs-CZ" dirty="0" err="1" smtClean="0"/>
              <a:t>wo</a:t>
            </a:r>
            <a:r>
              <a:rPr lang="cs-CZ" dirty="0" smtClean="0"/>
              <a:t> man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Sammlungen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der </a:t>
            </a:r>
            <a:r>
              <a:rPr lang="cs-CZ" dirty="0" err="1" smtClean="0"/>
              <a:t>Antike</a:t>
            </a:r>
            <a:r>
              <a:rPr lang="cs-CZ" dirty="0" smtClean="0"/>
              <a:t> </a:t>
            </a:r>
            <a:r>
              <a:rPr lang="cs-CZ" dirty="0" err="1" smtClean="0"/>
              <a:t>besichtigen</a:t>
            </a:r>
            <a:r>
              <a:rPr lang="cs-CZ" dirty="0" smtClean="0"/>
              <a:t> kann.</a:t>
            </a:r>
            <a:endParaRPr lang="cs-CZ" dirty="0"/>
          </a:p>
        </p:txBody>
      </p:sp>
      <p:pic>
        <p:nvPicPr>
          <p:cNvPr id="1027" name="Picture 3" descr="C:\Users\to\AppData\Local\Microsoft\Windows\Temporary Internet Files\Content.IE5\B6IXNM1F\MP9004001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4888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5462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Hochschulen</a:t>
            </a:r>
            <a:r>
              <a:rPr lang="cs-CZ" dirty="0" smtClean="0"/>
              <a:t> in </a:t>
            </a:r>
            <a:r>
              <a:rPr lang="cs-CZ" dirty="0" err="1" smtClean="0"/>
              <a:t>Berlin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In </a:t>
            </a: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studieren</a:t>
            </a:r>
            <a:r>
              <a:rPr lang="cs-CZ" dirty="0" smtClean="0"/>
              <a:t> </a:t>
            </a:r>
            <a:r>
              <a:rPr lang="cs-CZ" dirty="0" err="1" smtClean="0"/>
              <a:t>junge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überall</a:t>
            </a:r>
            <a:r>
              <a:rPr lang="cs-CZ" dirty="0" smtClean="0"/>
              <a:t>. Es </a:t>
            </a:r>
            <a:r>
              <a:rPr lang="cs-CZ" dirty="0" err="1" smtClean="0"/>
              <a:t>gibt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Universitäten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Hochschulen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Zu</a:t>
            </a:r>
            <a:r>
              <a:rPr lang="cs-CZ" dirty="0" smtClean="0"/>
              <a:t> den </a:t>
            </a:r>
            <a:r>
              <a:rPr lang="cs-CZ" dirty="0" err="1" smtClean="0"/>
              <a:t>bekanntesten</a:t>
            </a:r>
            <a:r>
              <a:rPr lang="cs-CZ" dirty="0" smtClean="0"/>
              <a:t> </a:t>
            </a:r>
            <a:r>
              <a:rPr lang="cs-CZ" dirty="0" err="1" smtClean="0"/>
              <a:t>gehören</a:t>
            </a:r>
            <a:r>
              <a:rPr lang="cs-CZ" dirty="0" smtClean="0"/>
              <a:t> :</a:t>
            </a:r>
          </a:p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ie</a:t>
            </a:r>
            <a:r>
              <a:rPr lang="cs-CZ" b="1" dirty="0" smtClean="0"/>
              <a:t> Humboldt </a:t>
            </a:r>
            <a:r>
              <a:rPr lang="cs-CZ" b="1" dirty="0" err="1" smtClean="0"/>
              <a:t>Universität</a:t>
            </a:r>
            <a:r>
              <a:rPr lang="cs-CZ" b="1" dirty="0" smtClean="0"/>
              <a:t> </a:t>
            </a:r>
            <a:r>
              <a:rPr lang="cs-CZ" dirty="0" smtClean="0"/>
              <a:t>(nach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weltbekannten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Wissenschaftler</a:t>
            </a:r>
            <a:r>
              <a:rPr lang="cs-CZ" dirty="0" smtClean="0"/>
              <a:t> </a:t>
            </a:r>
            <a:r>
              <a:rPr lang="cs-CZ" dirty="0" err="1" smtClean="0"/>
              <a:t>benannt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ie</a:t>
            </a:r>
            <a:r>
              <a:rPr lang="cs-CZ" b="1" dirty="0" smtClean="0"/>
              <a:t> Freie </a:t>
            </a:r>
            <a:r>
              <a:rPr lang="cs-CZ" b="1" dirty="0" err="1" smtClean="0"/>
              <a:t>Universität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err="1"/>
              <a:t>d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 err="1" smtClean="0"/>
              <a:t>Technische</a:t>
            </a:r>
            <a:r>
              <a:rPr lang="cs-CZ" b="1" dirty="0" smtClean="0"/>
              <a:t> </a:t>
            </a:r>
            <a:r>
              <a:rPr lang="cs-CZ" b="1" dirty="0" err="1" smtClean="0"/>
              <a:t>Universität</a:t>
            </a:r>
            <a:endParaRPr lang="cs-CZ" b="1" dirty="0"/>
          </a:p>
        </p:txBody>
      </p:sp>
      <p:pic>
        <p:nvPicPr>
          <p:cNvPr id="4099" name="Picture 3" descr="C:\Users\to\AppData\Local\Microsoft\Windows\Temporary Internet Files\Content.IE5\8D7RY6QC\MP9004393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068960"/>
            <a:ext cx="2768352" cy="213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429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Berlinale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Jedes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 </a:t>
            </a:r>
            <a:r>
              <a:rPr lang="cs-CZ" dirty="0" err="1" smtClean="0"/>
              <a:t>findet</a:t>
            </a:r>
            <a:r>
              <a:rPr lang="cs-CZ" dirty="0" smtClean="0"/>
              <a:t> in der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Hauptstadt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Festival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Februar</a:t>
            </a:r>
            <a:r>
              <a:rPr lang="cs-CZ" dirty="0" smtClean="0"/>
              <a:t> </a:t>
            </a:r>
            <a:r>
              <a:rPr lang="cs-CZ" dirty="0" err="1" smtClean="0"/>
              <a:t>statt</a:t>
            </a:r>
            <a:r>
              <a:rPr lang="cs-CZ" dirty="0" smtClean="0"/>
              <a:t>, </a:t>
            </a:r>
            <a:r>
              <a:rPr lang="cs-CZ" dirty="0" err="1" smtClean="0"/>
              <a:t>das</a:t>
            </a:r>
            <a:r>
              <a:rPr lang="cs-CZ" dirty="0" smtClean="0"/>
              <a:t> nach der</a:t>
            </a:r>
          </a:p>
          <a:p>
            <a:pPr marL="0" indent="0">
              <a:buNone/>
            </a:pPr>
            <a:r>
              <a:rPr lang="cs-CZ" dirty="0" err="1" smtClean="0"/>
              <a:t>Hauptstadt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t – </a:t>
            </a:r>
            <a:r>
              <a:rPr lang="cs-CZ" b="1" dirty="0" err="1" smtClean="0"/>
              <a:t>Berlinale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Es </a:t>
            </a:r>
            <a:r>
              <a:rPr lang="cs-CZ" dirty="0" err="1" smtClean="0"/>
              <a:t>kommen</a:t>
            </a:r>
            <a:r>
              <a:rPr lang="cs-CZ" dirty="0" smtClean="0"/>
              <a:t> </a:t>
            </a:r>
            <a:r>
              <a:rPr lang="cs-CZ" dirty="0" err="1" smtClean="0"/>
              <a:t>Regisseure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err="1" smtClean="0"/>
              <a:t>SchauspielerInnen</a:t>
            </a:r>
            <a:r>
              <a:rPr lang="cs-CZ" dirty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Gäste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a</a:t>
            </a:r>
            <a:r>
              <a:rPr lang="cs-CZ" dirty="0" err="1" smtClean="0"/>
              <a:t>us</a:t>
            </a:r>
            <a:r>
              <a:rPr lang="cs-CZ" dirty="0" smtClean="0"/>
              <a:t> der </a:t>
            </a:r>
            <a:r>
              <a:rPr lang="cs-CZ" dirty="0" err="1" smtClean="0"/>
              <a:t>ganzen</a:t>
            </a:r>
            <a:r>
              <a:rPr lang="cs-CZ" dirty="0" smtClean="0"/>
              <a:t> </a:t>
            </a:r>
            <a:r>
              <a:rPr lang="cs-CZ" dirty="0" err="1" smtClean="0"/>
              <a:t>Welt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besten</a:t>
            </a:r>
            <a:r>
              <a:rPr lang="cs-CZ" dirty="0" smtClean="0"/>
              <a:t> Filme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Leute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a</a:t>
            </a:r>
            <a:r>
              <a:rPr lang="cs-CZ" dirty="0" err="1" smtClean="0"/>
              <a:t>us</a:t>
            </a:r>
            <a:r>
              <a:rPr lang="cs-CZ" dirty="0" smtClean="0"/>
              <a:t> der </a:t>
            </a:r>
            <a:r>
              <a:rPr lang="cs-CZ" dirty="0" err="1" smtClean="0"/>
              <a:t>Branche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b="1" dirty="0" err="1" smtClean="0"/>
              <a:t>goldenen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silbernen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Bären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7" name="Picture 3" descr="C:\Users\to\AppData\Local\Microsoft\Windows\Temporary Internet Files\Content.IE5\JN8LFPBX\MC9000288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060848"/>
            <a:ext cx="3674198" cy="2964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162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Schlussfragen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err="1" smtClean="0"/>
              <a:t>Schlussfragen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Berlin</a:t>
            </a:r>
            <a:r>
              <a:rPr lang="cs-CZ" dirty="0" smtClean="0"/>
              <a:t> ?</a:t>
            </a:r>
          </a:p>
          <a:p>
            <a:pPr>
              <a:buAutoNum type="arabicPeriod" startAt="2"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Einwohner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Berlin</a:t>
            </a:r>
            <a:r>
              <a:rPr lang="cs-CZ" dirty="0" smtClean="0"/>
              <a:t> ?</a:t>
            </a:r>
          </a:p>
          <a:p>
            <a:pPr>
              <a:buAutoNum type="arabicPeriod" startAt="2"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befindet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Zentrum</a:t>
            </a:r>
            <a:r>
              <a:rPr lang="cs-CZ" dirty="0" smtClean="0"/>
              <a:t> von </a:t>
            </a:r>
            <a:r>
              <a:rPr lang="cs-CZ" dirty="0" err="1" smtClean="0"/>
              <a:t>Ostberlin</a:t>
            </a:r>
            <a:r>
              <a:rPr lang="cs-CZ" dirty="0" smtClean="0"/>
              <a:t>? </a:t>
            </a:r>
          </a:p>
          <a:p>
            <a:pPr>
              <a:buAutoNum type="arabicPeriod" startAt="2"/>
            </a:pPr>
            <a:r>
              <a:rPr lang="cs-CZ" dirty="0" err="1" smtClean="0"/>
              <a:t>Nenne</a:t>
            </a:r>
            <a:r>
              <a:rPr lang="cs-CZ" dirty="0" smtClean="0"/>
              <a:t> </a:t>
            </a:r>
            <a:r>
              <a:rPr lang="cs-CZ" dirty="0" err="1" smtClean="0"/>
              <a:t>einige</a:t>
            </a:r>
            <a:r>
              <a:rPr lang="cs-CZ" dirty="0" smtClean="0"/>
              <a:t> </a:t>
            </a:r>
            <a:r>
              <a:rPr lang="cs-CZ" dirty="0" err="1" smtClean="0"/>
              <a:t>Berliner</a:t>
            </a:r>
            <a:r>
              <a:rPr lang="cs-CZ" dirty="0" smtClean="0"/>
              <a:t> </a:t>
            </a:r>
            <a:r>
              <a:rPr lang="cs-CZ" dirty="0" err="1" smtClean="0"/>
              <a:t>Sehenswürdigkeiten</a:t>
            </a:r>
            <a:r>
              <a:rPr lang="cs-CZ" dirty="0" smtClean="0"/>
              <a:t>.</a:t>
            </a:r>
          </a:p>
          <a:p>
            <a:pPr>
              <a:buAutoNum type="arabicPeriod" startAt="2"/>
            </a:pPr>
            <a:r>
              <a:rPr lang="cs-CZ" dirty="0" err="1" smtClean="0"/>
              <a:t>Welches</a:t>
            </a:r>
            <a:r>
              <a:rPr lang="cs-CZ" dirty="0" smtClean="0"/>
              <a:t> Museum in </a:t>
            </a: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findest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interessantesten</a:t>
            </a:r>
            <a:r>
              <a:rPr lang="cs-CZ" dirty="0" smtClean="0"/>
              <a:t> ?</a:t>
            </a:r>
          </a:p>
          <a:p>
            <a:pPr>
              <a:buAutoNum type="arabicPeriod" startAt="2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befindet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ehemaligen</a:t>
            </a:r>
            <a:r>
              <a:rPr lang="cs-CZ" dirty="0" smtClean="0"/>
              <a:t> </a:t>
            </a:r>
            <a:r>
              <a:rPr lang="cs-CZ" dirty="0" err="1"/>
              <a:t>R</a:t>
            </a:r>
            <a:r>
              <a:rPr lang="cs-CZ" dirty="0" err="1" smtClean="0"/>
              <a:t>eichstag</a:t>
            </a:r>
            <a:r>
              <a:rPr lang="cs-CZ" dirty="0" smtClean="0"/>
              <a:t>?</a:t>
            </a:r>
          </a:p>
          <a:p>
            <a:pPr>
              <a:buAutoNum type="arabicPeriod" startAt="2"/>
            </a:pPr>
            <a:r>
              <a:rPr lang="cs-CZ" dirty="0" err="1" smtClean="0"/>
              <a:t>Welches</a:t>
            </a:r>
            <a:r>
              <a:rPr lang="cs-CZ" dirty="0" smtClean="0"/>
              <a:t> Festival </a:t>
            </a:r>
            <a:r>
              <a:rPr lang="cs-CZ" dirty="0" err="1" smtClean="0"/>
              <a:t>findet</a:t>
            </a:r>
            <a:r>
              <a:rPr lang="cs-CZ" dirty="0" smtClean="0"/>
              <a:t> </a:t>
            </a:r>
            <a:r>
              <a:rPr lang="cs-CZ" dirty="0" err="1" smtClean="0"/>
              <a:t>jedes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Februar</a:t>
            </a:r>
            <a:r>
              <a:rPr lang="cs-CZ" dirty="0" smtClean="0"/>
              <a:t> </a:t>
            </a:r>
            <a:r>
              <a:rPr lang="cs-CZ" dirty="0" err="1" smtClean="0"/>
              <a:t>statt</a:t>
            </a:r>
            <a:r>
              <a:rPr lang="cs-CZ" dirty="0" smtClean="0"/>
              <a:t>?</a:t>
            </a:r>
          </a:p>
          <a:p>
            <a:pPr>
              <a:buAutoNum type="arabicPeriod" startAt="2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möchtest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smtClean="0"/>
              <a:t> in Berlin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 ? </a:t>
            </a:r>
          </a:p>
          <a:p>
            <a:pPr>
              <a:buAutoNum type="arabicPeriod" startAt="2"/>
            </a:pPr>
            <a:endParaRPr lang="cs-CZ" dirty="0" smtClean="0"/>
          </a:p>
          <a:p>
            <a:pPr>
              <a:buAutoNum type="arabicPeriod" startAt="2"/>
            </a:pPr>
            <a:endParaRPr lang="cs-CZ" dirty="0" smtClean="0"/>
          </a:p>
          <a:p>
            <a:pPr>
              <a:buAutoNum type="arabicPeriod" startAt="2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612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Všechny použité obrázky a fotografie pocházejí z otevřené galerie Microsoft Office (</a:t>
            </a:r>
            <a:r>
              <a:rPr lang="cs-CZ" dirty="0" err="1"/>
              <a:t>Powerpoint</a:t>
            </a:r>
            <a:r>
              <a:rPr lang="cs-CZ" dirty="0"/>
              <a:t> 2010)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9260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204</TotalTime>
  <Words>544</Words>
  <Application>Microsoft Office PowerPoint</Application>
  <PresentationFormat>Předvádění na obrazovce (4:3)</PresentationFormat>
  <Paragraphs>111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projekt_logo_cent</vt:lpstr>
      <vt:lpstr>Berlin-Die Hauptstadt der BRD</vt:lpstr>
      <vt:lpstr>ANOTACE</vt:lpstr>
      <vt:lpstr>Deutsche Hauptstadt</vt:lpstr>
      <vt:lpstr>Lage der Hauptstadt</vt:lpstr>
      <vt:lpstr>Einwohner von Berlin</vt:lpstr>
      <vt:lpstr>Das Zentrum von Berlin</vt:lpstr>
      <vt:lpstr>Berliner Sehenswürdigkeiten</vt:lpstr>
      <vt:lpstr>Andere Sehenswüdigkeiten</vt:lpstr>
      <vt:lpstr>Die Berliner Museen und Galerien</vt:lpstr>
      <vt:lpstr>Hochschulen in Berlin</vt:lpstr>
      <vt:lpstr> Berlinale</vt:lpstr>
      <vt:lpstr>Schlussfragen  Schlussfragen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31</cp:revision>
  <dcterms:created xsi:type="dcterms:W3CDTF">2012-07-02T08:03:24Z</dcterms:created>
  <dcterms:modified xsi:type="dcterms:W3CDTF">2013-05-28T08:31:06Z</dcterms:modified>
</cp:coreProperties>
</file>