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4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7983276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Jeníková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VY_32_INOVACE_S3_M_07_PJ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50, násobení a dělení, používání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matematických pojmů – činitel, činitel, součin, dělenec,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dělitel, podíl. Násobilka 0, 1, 2, 3, 4, 5.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Žák násobí a dělí v oboru do 50.	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součin, vypočítej podíl.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Prezentace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Červen 2012</a:t>
            </a: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1.	Jeden činitel je 4 a druhý činitel je 3.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		Vypočítej součin.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2.	Dělenec je 15 a dělitel je 3.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	Vypočítej podíl.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	3.	Jeden činitel je 6 a druhý činitel je 5.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Vypočítej </a:t>
            </a:r>
            <a:r>
              <a:rPr lang="cs-CZ" dirty="0">
                <a:solidFill>
                  <a:srgbClr val="FF0000"/>
                </a:solidFill>
              </a:rPr>
              <a:t>součin.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4.	Dělenec </a:t>
            </a:r>
            <a:r>
              <a:rPr lang="cs-CZ" dirty="0">
                <a:solidFill>
                  <a:srgbClr val="00B050"/>
                </a:solidFill>
              </a:rPr>
              <a:t>je </a:t>
            </a:r>
            <a:r>
              <a:rPr lang="cs-CZ" dirty="0" smtClean="0">
                <a:solidFill>
                  <a:srgbClr val="00B050"/>
                </a:solidFill>
              </a:rPr>
              <a:t>21 </a:t>
            </a:r>
            <a:r>
              <a:rPr lang="cs-CZ" dirty="0">
                <a:solidFill>
                  <a:srgbClr val="00B050"/>
                </a:solidFill>
              </a:rPr>
              <a:t>a dělitel je </a:t>
            </a:r>
            <a:r>
              <a:rPr lang="cs-CZ" dirty="0" smtClean="0">
                <a:solidFill>
                  <a:srgbClr val="00B050"/>
                </a:solidFill>
              </a:rPr>
              <a:t>3.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		Vypočítej podíl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5.	Jeden </a:t>
            </a:r>
            <a:r>
              <a:rPr lang="cs-CZ" dirty="0">
                <a:solidFill>
                  <a:srgbClr val="FF0000"/>
                </a:solidFill>
              </a:rPr>
              <a:t>činitel je </a:t>
            </a:r>
            <a:r>
              <a:rPr lang="cs-CZ" dirty="0" smtClean="0">
                <a:solidFill>
                  <a:srgbClr val="FF0000"/>
                </a:solidFill>
              </a:rPr>
              <a:t>7 </a:t>
            </a:r>
            <a:r>
              <a:rPr lang="cs-CZ" dirty="0">
                <a:solidFill>
                  <a:srgbClr val="FF0000"/>
                </a:solidFill>
              </a:rPr>
              <a:t>a druhý činitel je </a:t>
            </a:r>
            <a:r>
              <a:rPr lang="cs-CZ" dirty="0" smtClean="0">
                <a:solidFill>
                  <a:srgbClr val="FF0000"/>
                </a:solidFill>
              </a:rPr>
              <a:t>4.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	Vypočítej součin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>
                <a:solidFill>
                  <a:srgbClr val="00B050"/>
                </a:solidFill>
              </a:rPr>
              <a:t>6.	Dělenec je </a:t>
            </a:r>
            <a:r>
              <a:rPr lang="cs-CZ" dirty="0" smtClean="0">
                <a:solidFill>
                  <a:srgbClr val="00B050"/>
                </a:solidFill>
              </a:rPr>
              <a:t>27 </a:t>
            </a:r>
            <a:r>
              <a:rPr lang="cs-CZ" dirty="0">
                <a:solidFill>
                  <a:srgbClr val="00B050"/>
                </a:solidFill>
              </a:rPr>
              <a:t>a dělitel je 3.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		Vypočítej podíl.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 smtClean="0">
                <a:solidFill>
                  <a:srgbClr val="FF0000"/>
                </a:solidFill>
              </a:rPr>
              <a:t>1.</a:t>
            </a:r>
            <a:r>
              <a:rPr lang="cs-CZ" sz="6500" dirty="0" smtClean="0">
                <a:solidFill>
                  <a:srgbClr val="FF0000"/>
                </a:solidFill>
              </a:rPr>
              <a:t>		4	 .	 3	 =	 </a:t>
            </a:r>
            <a:r>
              <a:rPr lang="cs-CZ" sz="6500" b="1" dirty="0" smtClean="0">
                <a:solidFill>
                  <a:srgbClr val="FF0000"/>
                </a:solidFill>
              </a:rPr>
              <a:t>12</a:t>
            </a:r>
            <a:r>
              <a:rPr lang="cs-CZ" sz="6500" b="1" dirty="0" smtClean="0"/>
              <a:t>	</a:t>
            </a:r>
            <a:r>
              <a:rPr lang="cs-CZ" sz="6500" dirty="0"/>
              <a:t>	</a:t>
            </a:r>
            <a:r>
              <a:rPr lang="cs-CZ" sz="4000" dirty="0" smtClean="0">
                <a:solidFill>
                  <a:srgbClr val="00B050"/>
                </a:solidFill>
              </a:rPr>
              <a:t>2.</a:t>
            </a:r>
            <a:r>
              <a:rPr lang="cs-CZ" sz="6500" dirty="0" smtClean="0">
                <a:solidFill>
                  <a:srgbClr val="00B050"/>
                </a:solidFill>
              </a:rPr>
              <a:t>		15	 :	 3	 =	 </a:t>
            </a:r>
            <a:r>
              <a:rPr lang="cs-CZ" sz="6500" b="1" dirty="0" smtClean="0">
                <a:solidFill>
                  <a:srgbClr val="00B050"/>
                </a:solidFill>
              </a:rPr>
              <a:t>5</a:t>
            </a:r>
          </a:p>
          <a:p>
            <a:pPr marL="0" indent="0">
              <a:buNone/>
            </a:pPr>
            <a:r>
              <a:rPr lang="cs-CZ" sz="6500" dirty="0"/>
              <a:t>	</a:t>
            </a:r>
            <a:r>
              <a:rPr lang="cs-CZ" sz="4000" dirty="0" smtClean="0">
                <a:solidFill>
                  <a:srgbClr val="FF0000"/>
                </a:solidFill>
              </a:rPr>
              <a:t>3.</a:t>
            </a:r>
            <a:r>
              <a:rPr lang="cs-CZ" sz="6500" dirty="0" smtClean="0">
                <a:solidFill>
                  <a:srgbClr val="FF0000"/>
                </a:solidFill>
              </a:rPr>
              <a:t>		6	 .	 5	 =	 </a:t>
            </a:r>
            <a:r>
              <a:rPr lang="cs-CZ" sz="6500" b="1" dirty="0" smtClean="0">
                <a:solidFill>
                  <a:srgbClr val="FF0000"/>
                </a:solidFill>
              </a:rPr>
              <a:t>30</a:t>
            </a:r>
          </a:p>
          <a:p>
            <a:pPr marL="0" indent="0">
              <a:buNone/>
            </a:pPr>
            <a:r>
              <a:rPr lang="cs-CZ" sz="6500" dirty="0"/>
              <a:t>	</a:t>
            </a:r>
            <a:r>
              <a:rPr lang="cs-CZ" sz="4000" dirty="0" smtClean="0">
                <a:solidFill>
                  <a:srgbClr val="00B050"/>
                </a:solidFill>
              </a:rPr>
              <a:t>4.</a:t>
            </a:r>
            <a:r>
              <a:rPr lang="cs-CZ" sz="6500" dirty="0" smtClean="0">
                <a:solidFill>
                  <a:srgbClr val="00B050"/>
                </a:solidFill>
              </a:rPr>
              <a:t>		21	 :	 3	 =	 </a:t>
            </a:r>
            <a:r>
              <a:rPr lang="cs-CZ" sz="6500" b="1" dirty="0" smtClean="0">
                <a:solidFill>
                  <a:srgbClr val="00B050"/>
                </a:solidFill>
              </a:rPr>
              <a:t>7</a:t>
            </a:r>
          </a:p>
          <a:p>
            <a:pPr marL="0" indent="0">
              <a:buNone/>
            </a:pPr>
            <a:r>
              <a:rPr lang="cs-CZ" sz="6500" dirty="0"/>
              <a:t>	</a:t>
            </a:r>
            <a:r>
              <a:rPr lang="cs-CZ" sz="4000" dirty="0" smtClean="0">
                <a:solidFill>
                  <a:srgbClr val="FF0000"/>
                </a:solidFill>
              </a:rPr>
              <a:t>5.</a:t>
            </a:r>
            <a:r>
              <a:rPr lang="cs-CZ" sz="6500" dirty="0" smtClean="0">
                <a:solidFill>
                  <a:srgbClr val="FF0000"/>
                </a:solidFill>
              </a:rPr>
              <a:t>		7	 .	 4	 =	 </a:t>
            </a:r>
            <a:r>
              <a:rPr lang="cs-CZ" sz="6500" b="1" dirty="0" smtClean="0">
                <a:solidFill>
                  <a:srgbClr val="FF0000"/>
                </a:solidFill>
              </a:rPr>
              <a:t>28</a:t>
            </a:r>
          </a:p>
          <a:p>
            <a:pPr marL="0" indent="0">
              <a:buNone/>
            </a:pPr>
            <a:r>
              <a:rPr lang="cs-CZ" sz="6500" dirty="0"/>
              <a:t>	</a:t>
            </a:r>
            <a:r>
              <a:rPr lang="cs-CZ" sz="4000" dirty="0" smtClean="0">
                <a:solidFill>
                  <a:srgbClr val="00B050"/>
                </a:solidFill>
              </a:rPr>
              <a:t>6.</a:t>
            </a:r>
            <a:r>
              <a:rPr lang="cs-CZ" sz="6500" dirty="0" smtClean="0">
                <a:solidFill>
                  <a:srgbClr val="00B050"/>
                </a:solidFill>
              </a:rPr>
              <a:t>	</a:t>
            </a:r>
            <a:r>
              <a:rPr lang="cs-CZ" sz="6500" dirty="0">
                <a:solidFill>
                  <a:srgbClr val="00B050"/>
                </a:solidFill>
              </a:rPr>
              <a:t>	</a:t>
            </a:r>
            <a:r>
              <a:rPr lang="cs-CZ" sz="6500" dirty="0" smtClean="0">
                <a:solidFill>
                  <a:srgbClr val="00B050"/>
                </a:solidFill>
              </a:rPr>
              <a:t>27	 :	 3	 =	</a:t>
            </a:r>
            <a:r>
              <a:rPr lang="cs-CZ" sz="6500" b="1" dirty="0" smtClean="0">
                <a:solidFill>
                  <a:srgbClr val="00B050"/>
                </a:solidFill>
              </a:rPr>
              <a:t> 9</a:t>
            </a:r>
            <a:endParaRPr lang="cs-CZ" sz="65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26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28</cp:revision>
  <cp:lastPrinted>2013-04-21T19:12:58Z</cp:lastPrinted>
  <dcterms:created xsi:type="dcterms:W3CDTF">2013-04-21T17:28:00Z</dcterms:created>
  <dcterms:modified xsi:type="dcterms:W3CDTF">2013-05-23T11:03:27Z</dcterms:modified>
</cp:coreProperties>
</file>