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69" r:id="rId3"/>
    <p:sldId id="274" r:id="rId4"/>
    <p:sldId id="275" r:id="rId5"/>
    <p:sldId id="276" r:id="rId6"/>
    <p:sldId id="277" r:id="rId7"/>
    <p:sldId id="278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82" autoAdjust="0"/>
    <p:restoredTop sz="94660"/>
  </p:normalViewPr>
  <p:slideViewPr>
    <p:cSldViewPr>
      <p:cViewPr varScale="1">
        <p:scale>
          <a:sx n="87" d="100"/>
          <a:sy n="87" d="100"/>
        </p:scale>
        <p:origin x="-115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1760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7346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3177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8910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754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6935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6514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7234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449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886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5843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4380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9" name="obrázek 1" descr="Logolink_horizontal_zaklad_RGB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1647" y="228600"/>
            <a:ext cx="5640705" cy="1341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ovéPole 14"/>
          <p:cNvSpPr txBox="1"/>
          <p:nvPr/>
        </p:nvSpPr>
        <p:spPr>
          <a:xfrm>
            <a:off x="781538" y="1707534"/>
            <a:ext cx="7577715" cy="50475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Název školy: Základní škola a Mateřská škola Libhošť 90, příspěvková organizace</a:t>
            </a:r>
          </a:p>
          <a:p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Autor:			Mgr. Pavla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Jeníková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Název projektu:		Moderní škola</a:t>
            </a:r>
          </a:p>
          <a:p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Registrační číslo projektu:	CZ.1.07/1.4.00/21.3715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Název:			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VY_32_INOVACE_S3_M_10_PJ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Anotace:			Operace s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čísly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		Obor 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č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ísel do 100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, sčítání, odčítání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, násobení, dělení,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		používání	matematických pojmů – 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		sčítanec, sčítanec, součet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		menšenec, menšitel, rozdíl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		činitel, činitel, součin, 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		dělenec, dělitel, podíl. 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		Násobilka 6.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Očekáváné výstupy:		Žák provádí operace s přirozenými čísly, sčítá a odčítá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		v oboro do 100, bez přechodu i s přechodem přes desítku.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		Žák násobí a dělí v oboru násobilky 6.	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Klíčová slova:		Vypočítej součin, podíl, součet, rozdíl.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Druh učebního materiálu:	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Prezentace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Ročník:			3.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Datum ověření:		</a:t>
            </a:r>
            <a:r>
              <a:rPr lang="cs-CZ" sz="1400" smtClean="0">
                <a:latin typeface="Arial" pitchFamily="34" charset="0"/>
                <a:cs typeface="Arial" pitchFamily="34" charset="0"/>
              </a:rPr>
              <a:t>Říjen </a:t>
            </a:r>
            <a:r>
              <a:rPr lang="cs-CZ" sz="1400" smtClean="0">
                <a:latin typeface="Arial" pitchFamily="34" charset="0"/>
                <a:cs typeface="Arial" pitchFamily="34" charset="0"/>
              </a:rPr>
              <a:t>2013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473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900" dirty="0"/>
              <a:t>	</a:t>
            </a:r>
            <a:r>
              <a:rPr lang="cs-CZ" sz="2900" dirty="0" smtClean="0"/>
              <a:t>1.	Jeden sčítanec je 64, druhý je 20. </a:t>
            </a:r>
            <a:br>
              <a:rPr lang="cs-CZ" sz="2900" dirty="0" smtClean="0"/>
            </a:br>
            <a:r>
              <a:rPr lang="cs-CZ" sz="2900" dirty="0" smtClean="0"/>
              <a:t>		Vypočítej </a:t>
            </a:r>
            <a:r>
              <a:rPr lang="cs-CZ" sz="2900" b="1" dirty="0" smtClean="0"/>
              <a:t>součet.</a:t>
            </a:r>
            <a:r>
              <a:rPr lang="cs-CZ" sz="2900" dirty="0" smtClean="0"/>
              <a:t/>
            </a:r>
            <a:br>
              <a:rPr lang="cs-CZ" sz="2900" dirty="0" smtClean="0"/>
            </a:br>
            <a:r>
              <a:rPr lang="cs-CZ" sz="2900" dirty="0" smtClean="0"/>
              <a:t>	2.	Menšenec je 32 a rozdíl je 23.</a:t>
            </a:r>
          </a:p>
          <a:p>
            <a:pPr marL="0" indent="0">
              <a:buNone/>
            </a:pPr>
            <a:r>
              <a:rPr lang="cs-CZ" sz="2900" dirty="0"/>
              <a:t>	</a:t>
            </a:r>
            <a:r>
              <a:rPr lang="cs-CZ" sz="2900" dirty="0" smtClean="0"/>
              <a:t>	Vypočítej </a:t>
            </a:r>
            <a:r>
              <a:rPr lang="cs-CZ" sz="2900" b="1" dirty="0" smtClean="0"/>
              <a:t>menšitele.</a:t>
            </a:r>
            <a:r>
              <a:rPr lang="cs-CZ" sz="2900" dirty="0" smtClean="0"/>
              <a:t/>
            </a:r>
            <a:br>
              <a:rPr lang="cs-CZ" sz="2900" dirty="0" smtClean="0"/>
            </a:br>
            <a:r>
              <a:rPr lang="cs-CZ" sz="2900" dirty="0" smtClean="0"/>
              <a:t>	3.	Jeden činitel je 3, součin je 18.</a:t>
            </a:r>
            <a:br>
              <a:rPr lang="cs-CZ" sz="2900" dirty="0" smtClean="0"/>
            </a:br>
            <a:r>
              <a:rPr lang="cs-CZ" sz="2900" dirty="0" smtClean="0"/>
              <a:t>		Jaký je druhý </a:t>
            </a:r>
            <a:r>
              <a:rPr lang="cs-CZ" sz="2900" b="1" dirty="0" smtClean="0"/>
              <a:t>činitel?</a:t>
            </a:r>
            <a:r>
              <a:rPr lang="cs-CZ" sz="2900" dirty="0" smtClean="0"/>
              <a:t/>
            </a:r>
            <a:br>
              <a:rPr lang="cs-CZ" sz="2900" dirty="0" smtClean="0"/>
            </a:br>
            <a:r>
              <a:rPr lang="cs-CZ" sz="2900" dirty="0" smtClean="0"/>
              <a:t>	4.	Dělitel je 6, podíl je 5.</a:t>
            </a:r>
            <a:endParaRPr lang="cs-CZ" sz="2900" dirty="0"/>
          </a:p>
          <a:p>
            <a:pPr marL="0" indent="0">
              <a:buNone/>
            </a:pPr>
            <a:r>
              <a:rPr lang="cs-CZ" sz="2900" dirty="0"/>
              <a:t>		</a:t>
            </a:r>
            <a:r>
              <a:rPr lang="cs-CZ" sz="2900" dirty="0" smtClean="0"/>
              <a:t>Vypočítej </a:t>
            </a:r>
            <a:r>
              <a:rPr lang="cs-CZ" sz="2900" b="1" dirty="0" smtClean="0"/>
              <a:t>dělenec</a:t>
            </a:r>
            <a:r>
              <a:rPr lang="cs-CZ" sz="2900" dirty="0" smtClean="0"/>
              <a:t>.</a:t>
            </a:r>
          </a:p>
          <a:p>
            <a:pPr marL="0" indent="0">
              <a:buNone/>
            </a:pPr>
            <a:r>
              <a:rPr lang="cs-CZ" sz="2900" dirty="0"/>
              <a:t>	</a:t>
            </a:r>
            <a:r>
              <a:rPr lang="cs-CZ" sz="2900" dirty="0" smtClean="0"/>
              <a:t>5.	7+68+3-20-6+30-32+50=</a:t>
            </a:r>
          </a:p>
          <a:p>
            <a:pPr marL="0" indent="0">
              <a:buNone/>
            </a:pPr>
            <a:r>
              <a:rPr lang="cs-CZ" dirty="0"/>
              <a:t>	6.	</a:t>
            </a:r>
            <a:r>
              <a:rPr lang="cs-CZ" dirty="0" smtClean="0"/>
              <a:t>90 -	(70  -  35) 	 =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 smtClean="0"/>
              <a:t>Matematická rozcvička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242088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</p:spTree>
    <p:extLst>
      <p:ext uri="{BB962C8B-B14F-4D97-AF65-F5344CB8AC3E}">
        <p14:creationId xmlns:p14="http://schemas.microsoft.com/office/powerpoint/2010/main" val="397732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/>
              <a:t>Řešení: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	1.	Jeden sčítanec je 64, druhý je 20. </a:t>
            </a:r>
            <a:br>
              <a:rPr lang="cs-CZ" dirty="0"/>
            </a:br>
            <a:r>
              <a:rPr lang="cs-CZ" dirty="0"/>
              <a:t>		Vypočítej </a:t>
            </a:r>
            <a:r>
              <a:rPr lang="cs-CZ" b="1" dirty="0"/>
              <a:t>součet</a:t>
            </a:r>
            <a:r>
              <a:rPr lang="cs-CZ" b="1" dirty="0" smtClean="0"/>
              <a:t>.</a:t>
            </a:r>
          </a:p>
          <a:p>
            <a:endParaRPr lang="cs-CZ" sz="4800" b="1" dirty="0"/>
          </a:p>
          <a:p>
            <a:pPr marL="1371600" lvl="3" indent="0">
              <a:buNone/>
            </a:pPr>
            <a:r>
              <a:rPr lang="cs-CZ" sz="3600" dirty="0" smtClean="0"/>
              <a:t>	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380781" y="3717032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+		=</a:t>
            </a:r>
            <a:endParaRPr lang="cs-CZ" sz="4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375667" y="3734900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64		</a:t>
            </a:r>
            <a:endParaRPr lang="cs-CZ" sz="4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375667" y="3734900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	20	</a:t>
            </a:r>
            <a:endParaRPr lang="cs-CZ" sz="4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383160" y="3738774"/>
            <a:ext cx="4565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	</a:t>
            </a:r>
            <a:r>
              <a:rPr lang="cs-CZ" sz="4800" dirty="0" smtClean="0"/>
              <a:t>			</a:t>
            </a:r>
            <a:r>
              <a:rPr lang="cs-CZ" sz="4800" b="1" dirty="0" smtClean="0"/>
              <a:t>84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1355979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/>
              <a:t>Řešení: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2.</a:t>
            </a:r>
            <a:r>
              <a:rPr lang="cs-CZ" dirty="0"/>
              <a:t>	</a:t>
            </a:r>
            <a:r>
              <a:rPr lang="cs-CZ" dirty="0" smtClean="0"/>
              <a:t>Menšenec </a:t>
            </a:r>
            <a:r>
              <a:rPr lang="cs-CZ" dirty="0"/>
              <a:t>je 32 a rozdíl je 23.</a:t>
            </a:r>
          </a:p>
          <a:p>
            <a:pPr marL="0" indent="0">
              <a:buNone/>
            </a:pPr>
            <a:r>
              <a:rPr lang="cs-CZ" dirty="0"/>
              <a:t>		Vypočítej </a:t>
            </a:r>
            <a:r>
              <a:rPr lang="cs-CZ" b="1" dirty="0"/>
              <a:t>menšitele.</a:t>
            </a:r>
            <a:endParaRPr lang="cs-CZ" sz="4800" b="1" dirty="0"/>
          </a:p>
          <a:p>
            <a:pPr marL="1371600" lvl="3" indent="0">
              <a:buNone/>
            </a:pPr>
            <a:r>
              <a:rPr lang="cs-CZ" sz="3600" dirty="0" smtClean="0"/>
              <a:t>	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380781" y="3717032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-		=</a:t>
            </a:r>
            <a:endParaRPr lang="cs-CZ" sz="4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375667" y="3734900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32		</a:t>
            </a:r>
            <a:endParaRPr lang="cs-CZ" sz="4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375667" y="3750131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	 </a:t>
            </a:r>
            <a:r>
              <a:rPr lang="cs-CZ" sz="4800" b="1" dirty="0" smtClean="0"/>
              <a:t>9</a:t>
            </a:r>
            <a:r>
              <a:rPr lang="cs-CZ" sz="4800" dirty="0" smtClean="0"/>
              <a:t>	</a:t>
            </a:r>
            <a:endParaRPr lang="cs-CZ" sz="4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348733" y="3750131"/>
            <a:ext cx="4565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			23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689821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/>
              <a:t>Řešení: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3.	Jeden </a:t>
            </a:r>
            <a:r>
              <a:rPr lang="cs-CZ" dirty="0"/>
              <a:t>činitel je 3, součin je 18.</a:t>
            </a:r>
            <a:br>
              <a:rPr lang="cs-CZ" dirty="0"/>
            </a:br>
            <a:r>
              <a:rPr lang="cs-CZ" dirty="0"/>
              <a:t>		Jaký je druhý </a:t>
            </a:r>
            <a:r>
              <a:rPr lang="cs-CZ" b="1" dirty="0"/>
              <a:t>činitel?</a:t>
            </a:r>
            <a:endParaRPr lang="cs-CZ" sz="4800" b="1" dirty="0"/>
          </a:p>
          <a:p>
            <a:pPr marL="1371600" lvl="3" indent="0">
              <a:buNone/>
            </a:pPr>
            <a:r>
              <a:rPr lang="cs-CZ" sz="3600" dirty="0" smtClean="0"/>
              <a:t>	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380781" y="3717032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.		=</a:t>
            </a:r>
            <a:endParaRPr lang="cs-CZ" sz="4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375667" y="3750131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3		</a:t>
            </a:r>
            <a:endParaRPr lang="cs-CZ" sz="4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375667" y="3750131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	</a:t>
            </a:r>
            <a:r>
              <a:rPr lang="cs-CZ" sz="4800" b="1" dirty="0" smtClean="0"/>
              <a:t>6</a:t>
            </a:r>
            <a:r>
              <a:rPr lang="cs-CZ" sz="4800" dirty="0" smtClean="0"/>
              <a:t>	</a:t>
            </a:r>
            <a:endParaRPr lang="cs-CZ" sz="4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383160" y="3750131"/>
            <a:ext cx="4565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	</a:t>
            </a:r>
            <a:r>
              <a:rPr lang="cs-CZ" sz="4800" dirty="0" smtClean="0"/>
              <a:t>			18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754428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/>
              <a:t>Řešení: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4.	</a:t>
            </a:r>
            <a:r>
              <a:rPr lang="cs-CZ" dirty="0"/>
              <a:t>Dělitel je 6, podíl je 5.</a:t>
            </a:r>
          </a:p>
          <a:p>
            <a:pPr marL="0" indent="0">
              <a:buNone/>
            </a:pPr>
            <a:r>
              <a:rPr lang="cs-CZ" dirty="0"/>
              <a:t>		Vypočítej </a:t>
            </a:r>
            <a:r>
              <a:rPr lang="cs-CZ" b="1" dirty="0"/>
              <a:t>dělenec</a:t>
            </a:r>
            <a:r>
              <a:rPr lang="cs-CZ" dirty="0"/>
              <a:t>.</a:t>
            </a:r>
          </a:p>
          <a:p>
            <a:pPr marL="1371600" lvl="3" indent="0">
              <a:buNone/>
            </a:pPr>
            <a:r>
              <a:rPr lang="cs-CZ" sz="3600" dirty="0" smtClean="0"/>
              <a:t>	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380781" y="3717032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 :		=</a:t>
            </a:r>
            <a:endParaRPr lang="cs-CZ" sz="4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375667" y="3750131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30	</a:t>
            </a:r>
            <a:r>
              <a:rPr lang="cs-CZ" sz="4800" dirty="0" smtClean="0"/>
              <a:t>	</a:t>
            </a:r>
            <a:endParaRPr lang="cs-CZ" sz="4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375667" y="3750131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	6	</a:t>
            </a:r>
            <a:endParaRPr lang="cs-CZ" sz="4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383160" y="3750131"/>
            <a:ext cx="4565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	</a:t>
            </a:r>
            <a:r>
              <a:rPr lang="cs-CZ" sz="4800" dirty="0" smtClean="0"/>
              <a:t>			5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212485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/>
              <a:t>Řešení: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855365"/>
            <a:ext cx="8229600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z="4000" dirty="0"/>
              <a:t>	1.	</a:t>
            </a:r>
            <a:r>
              <a:rPr lang="cs-CZ" sz="4000" dirty="0" smtClean="0"/>
              <a:t>64	+	20	=	</a:t>
            </a:r>
            <a:r>
              <a:rPr lang="cs-CZ" sz="4000" b="1" dirty="0" smtClean="0"/>
              <a:t>84</a:t>
            </a: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>	2.	</a:t>
            </a:r>
            <a:r>
              <a:rPr lang="cs-CZ" sz="4000" dirty="0" smtClean="0"/>
              <a:t>32	-	</a:t>
            </a:r>
            <a:r>
              <a:rPr lang="cs-CZ" sz="4000" b="1" dirty="0" smtClean="0"/>
              <a:t>9</a:t>
            </a:r>
            <a:r>
              <a:rPr lang="cs-CZ" sz="4000" dirty="0" smtClean="0"/>
              <a:t>	=	23</a:t>
            </a: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>	3.	</a:t>
            </a:r>
            <a:r>
              <a:rPr lang="cs-CZ" sz="4000" dirty="0" smtClean="0"/>
              <a:t>3	.	</a:t>
            </a:r>
            <a:r>
              <a:rPr lang="cs-CZ" sz="4000" b="1" dirty="0" smtClean="0"/>
              <a:t>6</a:t>
            </a:r>
            <a:r>
              <a:rPr lang="cs-CZ" sz="4000" dirty="0" smtClean="0"/>
              <a:t>	=	18</a:t>
            </a: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>	4.	</a:t>
            </a:r>
            <a:r>
              <a:rPr lang="cs-CZ" sz="4000" b="1" dirty="0" smtClean="0"/>
              <a:t>30</a:t>
            </a:r>
            <a:r>
              <a:rPr lang="cs-CZ" sz="4000" dirty="0" smtClean="0"/>
              <a:t>	:	6	=	5</a:t>
            </a:r>
            <a:endParaRPr lang="cs-CZ" sz="4000" dirty="0"/>
          </a:p>
          <a:p>
            <a:pPr marL="0" indent="0">
              <a:buNone/>
            </a:pPr>
            <a:r>
              <a:rPr lang="cs-CZ" sz="4000" dirty="0"/>
              <a:t>	5.	7+68+3-20-6+30-32+50</a:t>
            </a:r>
            <a:r>
              <a:rPr lang="cs-CZ" sz="4000" dirty="0" smtClean="0"/>
              <a:t>=	</a:t>
            </a:r>
            <a:r>
              <a:rPr lang="cs-CZ" sz="4000" b="1" dirty="0" smtClean="0"/>
              <a:t>100</a:t>
            </a:r>
            <a:endParaRPr lang="cs-CZ" sz="4000" b="1" dirty="0"/>
          </a:p>
          <a:p>
            <a:pPr marL="0" indent="0">
              <a:buNone/>
            </a:pPr>
            <a:r>
              <a:rPr lang="cs-CZ" sz="4000" dirty="0"/>
              <a:t>	6.	90 -	(70  -  35) 	 </a:t>
            </a:r>
            <a:r>
              <a:rPr lang="cs-CZ" sz="4000" dirty="0" smtClean="0"/>
              <a:t>=	</a:t>
            </a:r>
            <a:r>
              <a:rPr lang="cs-CZ" sz="4000" b="1" dirty="0" smtClean="0"/>
              <a:t>55</a:t>
            </a:r>
            <a:endParaRPr lang="cs-CZ" sz="4000" b="1" dirty="0"/>
          </a:p>
          <a:p>
            <a:pPr marL="1371600" lvl="3" indent="0">
              <a:buNone/>
            </a:pPr>
            <a:r>
              <a:rPr lang="cs-CZ" sz="3600" dirty="0" smtClean="0"/>
              <a:t>	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584213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Použité zdroje :	</a:t>
            </a:r>
            <a:br>
              <a:rPr lang="cs-CZ" dirty="0" smtClean="0"/>
            </a:br>
            <a:r>
              <a:rPr lang="cs-CZ" sz="3600" dirty="0" smtClean="0"/>
              <a:t>K vytvoření  učebního materiálu byl použit Microsoft PowerPoint a vlastní nápady. 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056875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41</Words>
  <Application>Microsoft Office PowerPoint</Application>
  <PresentationFormat>Předvádění na obrazovce (4:3)</PresentationFormat>
  <Paragraphs>73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Matematická rozcvička</vt:lpstr>
      <vt:lpstr>Řešení:</vt:lpstr>
      <vt:lpstr>Řešení:</vt:lpstr>
      <vt:lpstr>Řešení:</vt:lpstr>
      <vt:lpstr>Řešení:</vt:lpstr>
      <vt:lpstr>Řešení:</vt:lpstr>
      <vt:lpstr>Použité zdroje :  K vytvoření  učebního materiálu byl použit Microsoft PowerPoint a vlastní nápady.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pavla</dc:creator>
  <cp:lastModifiedBy>Pavla Jeníková</cp:lastModifiedBy>
  <cp:revision>38</cp:revision>
  <cp:lastPrinted>2013-04-21T19:12:58Z</cp:lastPrinted>
  <dcterms:created xsi:type="dcterms:W3CDTF">2013-04-21T17:28:00Z</dcterms:created>
  <dcterms:modified xsi:type="dcterms:W3CDTF">2013-05-23T11:04:55Z</dcterms:modified>
</cp:coreProperties>
</file>