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3" r:id="rId2"/>
    <p:sldId id="269" r:id="rId3"/>
    <p:sldId id="275" r:id="rId4"/>
    <p:sldId id="274" r:id="rId5"/>
    <p:sldId id="277" r:id="rId6"/>
    <p:sldId id="276" r:id="rId7"/>
    <p:sldId id="278" r:id="rId8"/>
    <p:sldId id="265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382" autoAdjust="0"/>
    <p:restoredTop sz="94660"/>
  </p:normalViewPr>
  <p:slideViewPr>
    <p:cSldViewPr>
      <p:cViewPr varScale="1">
        <p:scale>
          <a:sx n="87" d="100"/>
          <a:sy n="87" d="100"/>
        </p:scale>
        <p:origin x="-1158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17606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73461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31770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89104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72754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69357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65144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72347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44977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78865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58434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C2D7EB-02A1-4696-BFCD-AD172257755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43804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9" name="obrázek 1" descr="Logolink_horizontal_zaklad_RGB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51647" y="228600"/>
            <a:ext cx="5640705" cy="134175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" name="TextovéPole 14"/>
          <p:cNvSpPr txBox="1"/>
          <p:nvPr/>
        </p:nvSpPr>
        <p:spPr>
          <a:xfrm>
            <a:off x="781538" y="1628800"/>
            <a:ext cx="7791364" cy="529375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300" dirty="0" smtClean="0">
                <a:latin typeface="Arial" pitchFamily="34" charset="0"/>
                <a:cs typeface="Arial" pitchFamily="34" charset="0"/>
              </a:rPr>
              <a:t>Název školy: Základní škola a Mateřská škola Libhošť 90, příspěvková organizace</a:t>
            </a:r>
          </a:p>
          <a:p>
            <a:endParaRPr lang="cs-CZ" sz="13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300" dirty="0" smtClean="0">
                <a:latin typeface="Arial" pitchFamily="34" charset="0"/>
                <a:cs typeface="Arial" pitchFamily="34" charset="0"/>
              </a:rPr>
              <a:t>Autor:			Mgr. Pavla </a:t>
            </a:r>
            <a:r>
              <a:rPr lang="cs-CZ" sz="1300" dirty="0" smtClean="0">
                <a:latin typeface="Arial" pitchFamily="34" charset="0"/>
                <a:cs typeface="Arial" pitchFamily="34" charset="0"/>
              </a:rPr>
              <a:t>Jeníková</a:t>
            </a:r>
            <a:endParaRPr lang="cs-CZ" sz="1300" dirty="0" smtClean="0">
              <a:latin typeface="Arial" pitchFamily="34" charset="0"/>
              <a:cs typeface="Arial" pitchFamily="34" charset="0"/>
            </a:endParaRPr>
          </a:p>
          <a:p>
            <a:endParaRPr lang="cs-CZ" sz="13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300" dirty="0" smtClean="0">
                <a:latin typeface="Arial" pitchFamily="34" charset="0"/>
                <a:cs typeface="Arial" pitchFamily="34" charset="0"/>
              </a:rPr>
              <a:t>Název projektu:		Moderní škola</a:t>
            </a:r>
          </a:p>
          <a:p>
            <a:endParaRPr lang="cs-CZ" sz="13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300" dirty="0" smtClean="0">
                <a:latin typeface="Arial" pitchFamily="34" charset="0"/>
                <a:cs typeface="Arial" pitchFamily="34" charset="0"/>
              </a:rPr>
              <a:t>Registrační číslo projektu:	CZ.1.07/1.4.00/21.3715</a:t>
            </a:r>
          </a:p>
          <a:p>
            <a:r>
              <a:rPr lang="cs-CZ" sz="1300" dirty="0" smtClean="0">
                <a:latin typeface="Arial" pitchFamily="34" charset="0"/>
                <a:cs typeface="Arial" pitchFamily="34" charset="0"/>
              </a:rPr>
              <a:t>Název:			</a:t>
            </a:r>
            <a:r>
              <a:rPr lang="cs-CZ" sz="1300" dirty="0" smtClean="0">
                <a:latin typeface="Arial" pitchFamily="34" charset="0"/>
                <a:cs typeface="Arial" pitchFamily="34" charset="0"/>
              </a:rPr>
              <a:t>VY_32_INOVACE_S3_M_15_PJ</a:t>
            </a:r>
            <a:endParaRPr lang="cs-CZ" sz="13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300" dirty="0" smtClean="0">
                <a:latin typeface="Arial" pitchFamily="34" charset="0"/>
                <a:cs typeface="Arial" pitchFamily="34" charset="0"/>
              </a:rPr>
              <a:t>Anotace:			Operace </a:t>
            </a:r>
            <a:r>
              <a:rPr lang="cs-CZ" sz="1300" smtClean="0">
                <a:latin typeface="Arial" pitchFamily="34" charset="0"/>
                <a:cs typeface="Arial" pitchFamily="34" charset="0"/>
              </a:rPr>
              <a:t>s </a:t>
            </a:r>
            <a:r>
              <a:rPr lang="cs-CZ" sz="1300" smtClean="0">
                <a:latin typeface="Arial" pitchFamily="34" charset="0"/>
                <a:cs typeface="Arial" pitchFamily="34" charset="0"/>
              </a:rPr>
              <a:t>čísly</a:t>
            </a:r>
            <a:endParaRPr lang="cs-CZ" sz="13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3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1300" dirty="0" smtClean="0">
                <a:latin typeface="Arial" pitchFamily="34" charset="0"/>
                <a:cs typeface="Arial" pitchFamily="34" charset="0"/>
              </a:rPr>
              <a:t>		Obor </a:t>
            </a:r>
            <a:r>
              <a:rPr lang="cs-CZ" sz="1300" dirty="0">
                <a:latin typeface="Arial" pitchFamily="34" charset="0"/>
                <a:cs typeface="Arial" pitchFamily="34" charset="0"/>
              </a:rPr>
              <a:t>č</a:t>
            </a:r>
            <a:r>
              <a:rPr lang="cs-CZ" sz="1300" dirty="0" smtClean="0">
                <a:latin typeface="Arial" pitchFamily="34" charset="0"/>
                <a:cs typeface="Arial" pitchFamily="34" charset="0"/>
              </a:rPr>
              <a:t>ísel do 100,pamětné sčítání a odčítání dvojciferných čísel </a:t>
            </a:r>
          </a:p>
          <a:p>
            <a:r>
              <a:rPr lang="cs-CZ" sz="13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1300" dirty="0" smtClean="0">
                <a:latin typeface="Arial" pitchFamily="34" charset="0"/>
                <a:cs typeface="Arial" pitchFamily="34" charset="0"/>
              </a:rPr>
              <a:t>		bez přechodu přes základ,  </a:t>
            </a:r>
          </a:p>
          <a:p>
            <a:r>
              <a:rPr lang="cs-CZ" sz="13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1300" dirty="0" smtClean="0">
                <a:latin typeface="Arial" pitchFamily="34" charset="0"/>
                <a:cs typeface="Arial" pitchFamily="34" charset="0"/>
              </a:rPr>
              <a:t>		násobení, dělení,</a:t>
            </a:r>
          </a:p>
          <a:p>
            <a:r>
              <a:rPr lang="cs-CZ" sz="13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1300" dirty="0" smtClean="0">
                <a:latin typeface="Arial" pitchFamily="34" charset="0"/>
                <a:cs typeface="Arial" pitchFamily="34" charset="0"/>
              </a:rPr>
              <a:t>		používání matematických pojmů – </a:t>
            </a:r>
          </a:p>
          <a:p>
            <a:r>
              <a:rPr lang="cs-CZ" sz="13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1300" dirty="0" smtClean="0">
                <a:latin typeface="Arial" pitchFamily="34" charset="0"/>
                <a:cs typeface="Arial" pitchFamily="34" charset="0"/>
              </a:rPr>
              <a:t>		sčítanec, sčítanec, součet</a:t>
            </a:r>
          </a:p>
          <a:p>
            <a:r>
              <a:rPr lang="cs-CZ" sz="13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1300" dirty="0" smtClean="0">
                <a:latin typeface="Arial" pitchFamily="34" charset="0"/>
                <a:cs typeface="Arial" pitchFamily="34" charset="0"/>
              </a:rPr>
              <a:t>		menšenec, menšitel, rozdíl</a:t>
            </a:r>
          </a:p>
          <a:p>
            <a:r>
              <a:rPr lang="cs-CZ" sz="13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1300" dirty="0" smtClean="0">
                <a:latin typeface="Arial" pitchFamily="34" charset="0"/>
                <a:cs typeface="Arial" pitchFamily="34" charset="0"/>
              </a:rPr>
              <a:t>		činitel, činitel, součin, </a:t>
            </a:r>
          </a:p>
          <a:p>
            <a:r>
              <a:rPr lang="cs-CZ" sz="13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1300" dirty="0" smtClean="0">
                <a:latin typeface="Arial" pitchFamily="34" charset="0"/>
                <a:cs typeface="Arial" pitchFamily="34" charset="0"/>
              </a:rPr>
              <a:t>		dělenec, dělitel, podíl. </a:t>
            </a:r>
          </a:p>
          <a:p>
            <a:r>
              <a:rPr lang="cs-CZ" sz="13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1300" dirty="0" smtClean="0">
                <a:latin typeface="Arial" pitchFamily="34" charset="0"/>
                <a:cs typeface="Arial" pitchFamily="34" charset="0"/>
              </a:rPr>
              <a:t>		Celý obor malé násobilky(0-10).</a:t>
            </a:r>
          </a:p>
          <a:p>
            <a:r>
              <a:rPr lang="cs-CZ" sz="1300" dirty="0" smtClean="0">
                <a:latin typeface="Arial" pitchFamily="34" charset="0"/>
                <a:cs typeface="Arial" pitchFamily="34" charset="0"/>
              </a:rPr>
              <a:t>Očekáváné výstupy:		Žák provádí operace s přirozenými čísly, sčítá a odčítá dvojciferná</a:t>
            </a:r>
          </a:p>
          <a:p>
            <a:r>
              <a:rPr lang="cs-CZ" sz="13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1300" dirty="0" smtClean="0">
                <a:latin typeface="Arial" pitchFamily="34" charset="0"/>
                <a:cs typeface="Arial" pitchFamily="34" charset="0"/>
              </a:rPr>
              <a:t>		čísla bez přechodu přes základ.</a:t>
            </a:r>
          </a:p>
          <a:p>
            <a:r>
              <a:rPr lang="cs-CZ" sz="13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1300" dirty="0" smtClean="0">
                <a:latin typeface="Arial" pitchFamily="34" charset="0"/>
                <a:cs typeface="Arial" pitchFamily="34" charset="0"/>
              </a:rPr>
              <a:t>		v oboro do 100, bez přechodu i s přechodem přes desítku.</a:t>
            </a:r>
          </a:p>
          <a:p>
            <a:r>
              <a:rPr lang="cs-CZ" sz="13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1300" dirty="0" smtClean="0">
                <a:latin typeface="Arial" pitchFamily="34" charset="0"/>
                <a:cs typeface="Arial" pitchFamily="34" charset="0"/>
              </a:rPr>
              <a:t>		Žák násobí a dělí v oboru celém oboru násobilky.	</a:t>
            </a:r>
          </a:p>
          <a:p>
            <a:r>
              <a:rPr lang="cs-CZ" sz="1300" dirty="0" smtClean="0">
                <a:latin typeface="Arial" pitchFamily="34" charset="0"/>
                <a:cs typeface="Arial" pitchFamily="34" charset="0"/>
              </a:rPr>
              <a:t>Klíčová slova:		Vypočítej součin, podíl, součet, rozdíl.</a:t>
            </a:r>
          </a:p>
          <a:p>
            <a:r>
              <a:rPr lang="cs-CZ" sz="1300" dirty="0" smtClean="0">
                <a:latin typeface="Arial" pitchFamily="34" charset="0"/>
                <a:cs typeface="Arial" pitchFamily="34" charset="0"/>
              </a:rPr>
              <a:t>Druh učebního materiálu:	</a:t>
            </a:r>
            <a:r>
              <a:rPr lang="cs-CZ" sz="1300" dirty="0" smtClean="0">
                <a:latin typeface="Arial" pitchFamily="34" charset="0"/>
                <a:cs typeface="Arial" pitchFamily="34" charset="0"/>
              </a:rPr>
              <a:t>Prezentace</a:t>
            </a:r>
            <a:endParaRPr lang="cs-CZ" sz="13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300" dirty="0" smtClean="0">
                <a:latin typeface="Arial" pitchFamily="34" charset="0"/>
                <a:cs typeface="Arial" pitchFamily="34" charset="0"/>
              </a:rPr>
              <a:t>Ročník:			3.</a:t>
            </a:r>
          </a:p>
          <a:p>
            <a:r>
              <a:rPr lang="cs-CZ" sz="1300" dirty="0" smtClean="0">
                <a:latin typeface="Arial" pitchFamily="34" charset="0"/>
                <a:cs typeface="Arial" pitchFamily="34" charset="0"/>
              </a:rPr>
              <a:t>Datum ověření:		Prosinec </a:t>
            </a:r>
            <a:r>
              <a:rPr lang="cs-CZ" sz="1300" dirty="0" smtClean="0">
                <a:latin typeface="Arial" pitchFamily="34" charset="0"/>
                <a:cs typeface="Arial" pitchFamily="34" charset="0"/>
              </a:rPr>
              <a:t>2013</a:t>
            </a:r>
            <a:endParaRPr lang="cs-CZ" sz="1300" dirty="0" smtClean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747345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96752"/>
            <a:ext cx="8229600" cy="496855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900" dirty="0"/>
              <a:t>	</a:t>
            </a:r>
            <a:r>
              <a:rPr lang="cs-CZ" sz="2900" dirty="0" smtClean="0"/>
              <a:t>1.	</a:t>
            </a:r>
            <a:r>
              <a:rPr lang="cs-CZ" sz="2900" dirty="0"/>
              <a:t>Rozdíl je </a:t>
            </a:r>
            <a:r>
              <a:rPr lang="cs-CZ" sz="2900" dirty="0" smtClean="0"/>
              <a:t>52.Menšenec </a:t>
            </a:r>
            <a:r>
              <a:rPr lang="cs-CZ" sz="2900" dirty="0"/>
              <a:t>je </a:t>
            </a:r>
            <a:r>
              <a:rPr lang="cs-CZ" sz="2900" dirty="0" smtClean="0"/>
              <a:t>96.</a:t>
            </a:r>
            <a:endParaRPr lang="cs-CZ" sz="2900" dirty="0"/>
          </a:p>
          <a:p>
            <a:pPr marL="0" indent="0">
              <a:buNone/>
            </a:pPr>
            <a:r>
              <a:rPr lang="cs-CZ" sz="2900" b="1" dirty="0"/>
              <a:t>		</a:t>
            </a:r>
            <a:r>
              <a:rPr lang="cs-CZ" sz="2900" dirty="0"/>
              <a:t>Jaký je </a:t>
            </a:r>
            <a:r>
              <a:rPr lang="cs-CZ" sz="2900" b="1" dirty="0"/>
              <a:t>menšitel</a:t>
            </a:r>
            <a:r>
              <a:rPr lang="cs-CZ" sz="2900" b="1" dirty="0" smtClean="0"/>
              <a:t>?</a:t>
            </a:r>
            <a:r>
              <a:rPr lang="cs-CZ" sz="2900" dirty="0" smtClean="0"/>
              <a:t/>
            </a:r>
            <a:br>
              <a:rPr lang="cs-CZ" sz="2900" dirty="0" smtClean="0"/>
            </a:br>
            <a:r>
              <a:rPr lang="cs-CZ" sz="2900" dirty="0" smtClean="0"/>
              <a:t>	2.	Jeden sčítanec 78. Součet je 89.</a:t>
            </a:r>
          </a:p>
          <a:p>
            <a:pPr marL="0" indent="0">
              <a:buNone/>
            </a:pPr>
            <a:r>
              <a:rPr lang="cs-CZ" sz="2900" dirty="0"/>
              <a:t>	</a:t>
            </a:r>
            <a:r>
              <a:rPr lang="cs-CZ" sz="2900" dirty="0" smtClean="0"/>
              <a:t>	Jaký je druhý </a:t>
            </a:r>
            <a:r>
              <a:rPr lang="cs-CZ" sz="2900" b="1" dirty="0" smtClean="0"/>
              <a:t>sčítanec</a:t>
            </a:r>
            <a:r>
              <a:rPr lang="cs-CZ" sz="2900" dirty="0" smtClean="0"/>
              <a:t>?	</a:t>
            </a:r>
            <a:br>
              <a:rPr lang="cs-CZ" sz="2900" dirty="0" smtClean="0"/>
            </a:br>
            <a:r>
              <a:rPr lang="cs-CZ" sz="2900" dirty="0" smtClean="0"/>
              <a:t>	3.	Dělitel je 8.Podíl je 4.</a:t>
            </a:r>
          </a:p>
          <a:p>
            <a:pPr marL="0" indent="0">
              <a:buNone/>
            </a:pPr>
            <a:r>
              <a:rPr lang="cs-CZ" sz="2900" dirty="0"/>
              <a:t>	</a:t>
            </a:r>
            <a:r>
              <a:rPr lang="cs-CZ" sz="2900" dirty="0" smtClean="0"/>
              <a:t>	Jaký je </a:t>
            </a:r>
            <a:r>
              <a:rPr lang="cs-CZ" sz="2900" b="1" dirty="0" smtClean="0"/>
              <a:t>dělenec</a:t>
            </a:r>
            <a:r>
              <a:rPr lang="cs-CZ" sz="2900" dirty="0" smtClean="0"/>
              <a:t>?</a:t>
            </a:r>
            <a:endParaRPr lang="cs-CZ" sz="2900" dirty="0"/>
          </a:p>
          <a:p>
            <a:pPr marL="0" indent="0">
              <a:buNone/>
            </a:pPr>
            <a:r>
              <a:rPr lang="cs-CZ" sz="2900" dirty="0"/>
              <a:t>	</a:t>
            </a:r>
            <a:r>
              <a:rPr lang="cs-CZ" sz="2900" dirty="0" smtClean="0"/>
              <a:t>4.	Jeden činitel je 6. Druhý činitel je 7.</a:t>
            </a:r>
          </a:p>
          <a:p>
            <a:pPr marL="0" indent="0">
              <a:buNone/>
            </a:pPr>
            <a:r>
              <a:rPr lang="cs-CZ" sz="2900" dirty="0"/>
              <a:t>	</a:t>
            </a:r>
            <a:r>
              <a:rPr lang="cs-CZ" sz="2900" dirty="0" smtClean="0"/>
              <a:t>	Jaký je </a:t>
            </a:r>
            <a:r>
              <a:rPr lang="cs-CZ" sz="2900" b="1" dirty="0" smtClean="0"/>
              <a:t>součin</a:t>
            </a:r>
            <a:r>
              <a:rPr lang="cs-CZ" sz="2900" dirty="0" smtClean="0"/>
              <a:t>?</a:t>
            </a:r>
          </a:p>
          <a:p>
            <a:pPr marL="0" indent="0">
              <a:buNone/>
            </a:pPr>
            <a:r>
              <a:rPr lang="cs-CZ" sz="2900" dirty="0"/>
              <a:t>	</a:t>
            </a:r>
            <a:r>
              <a:rPr lang="cs-CZ" sz="2900" dirty="0" smtClean="0"/>
              <a:t>5.	32+15-16-7+30+25-13+8	=  </a:t>
            </a:r>
            <a:endParaRPr lang="cs-CZ" sz="2900" b="1" dirty="0" smtClean="0"/>
          </a:p>
          <a:p>
            <a:pPr marL="0" indent="0">
              <a:buNone/>
            </a:pPr>
            <a:r>
              <a:rPr lang="cs-CZ" dirty="0"/>
              <a:t>	6.	</a:t>
            </a:r>
            <a:r>
              <a:rPr lang="cs-CZ" dirty="0" smtClean="0"/>
              <a:t>(</a:t>
            </a:r>
            <a:r>
              <a:rPr lang="cs-CZ" dirty="0"/>
              <a:t>33 + 62) - (44 - 6) </a:t>
            </a:r>
            <a:r>
              <a:rPr lang="cs-CZ" dirty="0" smtClean="0"/>
              <a:t>		=</a:t>
            </a:r>
            <a:endParaRPr lang="cs-CZ" b="1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143000"/>
          </a:xfrm>
        </p:spPr>
        <p:txBody>
          <a:bodyPr/>
          <a:lstStyle/>
          <a:p>
            <a:r>
              <a:rPr lang="cs-CZ" dirty="0" smtClean="0"/>
              <a:t>Matematická rozcvička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380312" y="1772816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          </a:t>
            </a:r>
            <a:endParaRPr lang="cs-CZ" sz="7200" dirty="0"/>
          </a:p>
        </p:txBody>
      </p:sp>
    </p:spTree>
    <p:extLst>
      <p:ext uri="{BB962C8B-B14F-4D97-AF65-F5344CB8AC3E}">
        <p14:creationId xmlns:p14="http://schemas.microsoft.com/office/powerpoint/2010/main" val="39773299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143000"/>
          </a:xfrm>
        </p:spPr>
        <p:txBody>
          <a:bodyPr/>
          <a:lstStyle/>
          <a:p>
            <a:r>
              <a:rPr lang="cs-CZ" dirty="0"/>
              <a:t>Řešení: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5148064" y="5325015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          </a:t>
            </a:r>
            <a:endParaRPr lang="cs-CZ" sz="72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1.</a:t>
            </a:r>
            <a:r>
              <a:rPr lang="cs-CZ" dirty="0"/>
              <a:t>	</a:t>
            </a:r>
            <a:r>
              <a:rPr lang="cs-CZ" dirty="0" smtClean="0"/>
              <a:t>Rozdíl </a:t>
            </a:r>
            <a:r>
              <a:rPr lang="cs-CZ" dirty="0"/>
              <a:t>je 52.Menšenec je 96.</a:t>
            </a:r>
          </a:p>
          <a:p>
            <a:pPr marL="0" indent="0">
              <a:buNone/>
            </a:pPr>
            <a:r>
              <a:rPr lang="cs-CZ" b="1" dirty="0"/>
              <a:t>		</a:t>
            </a:r>
            <a:r>
              <a:rPr lang="cs-CZ" dirty="0"/>
              <a:t>Jaký je </a:t>
            </a:r>
            <a:r>
              <a:rPr lang="cs-CZ" b="1" dirty="0"/>
              <a:t>menšitel? </a:t>
            </a:r>
            <a:r>
              <a:rPr lang="cs-CZ" dirty="0"/>
              <a:t>	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380781" y="3717032"/>
            <a:ext cx="36724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	-		=</a:t>
            </a:r>
            <a:endParaRPr lang="cs-CZ" sz="4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375667" y="3750131"/>
            <a:ext cx="36724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96		</a:t>
            </a:r>
            <a:endParaRPr lang="cs-CZ" sz="4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375667" y="3750131"/>
            <a:ext cx="36724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		 </a:t>
            </a:r>
            <a:r>
              <a:rPr lang="cs-CZ" sz="4800" b="1" dirty="0" smtClean="0"/>
              <a:t>44</a:t>
            </a:r>
            <a:r>
              <a:rPr lang="cs-CZ" sz="4800" dirty="0" smtClean="0"/>
              <a:t>	</a:t>
            </a:r>
            <a:endParaRPr lang="cs-CZ" sz="4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383160" y="3750131"/>
            <a:ext cx="45651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	 	</a:t>
            </a:r>
            <a:r>
              <a:rPr lang="cs-CZ" sz="4800" b="1" dirty="0" smtClean="0"/>
              <a:t>	</a:t>
            </a:r>
            <a:r>
              <a:rPr lang="cs-CZ" sz="4800" dirty="0" smtClean="0"/>
              <a:t>	52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6898210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3" grpId="0"/>
      <p:bldP spid="1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143000"/>
          </a:xfrm>
        </p:spPr>
        <p:txBody>
          <a:bodyPr/>
          <a:lstStyle/>
          <a:p>
            <a:r>
              <a:rPr lang="cs-CZ" dirty="0"/>
              <a:t>Řešení: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5148064" y="5325015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          </a:t>
            </a:r>
            <a:endParaRPr lang="cs-CZ" sz="72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	2.	Jeden </a:t>
            </a:r>
            <a:r>
              <a:rPr lang="cs-CZ" dirty="0"/>
              <a:t>sčítanec 78. Součet je </a:t>
            </a:r>
            <a:r>
              <a:rPr lang="cs-CZ" dirty="0" smtClean="0"/>
              <a:t>89</a:t>
            </a:r>
            <a:r>
              <a:rPr lang="cs-CZ" dirty="0"/>
              <a:t>.</a:t>
            </a:r>
          </a:p>
          <a:p>
            <a:pPr marL="0" indent="0">
              <a:buNone/>
            </a:pPr>
            <a:r>
              <a:rPr lang="cs-CZ" dirty="0"/>
              <a:t>		Jaký je druhý </a:t>
            </a:r>
            <a:r>
              <a:rPr lang="cs-CZ" b="1" dirty="0"/>
              <a:t>sčítanec</a:t>
            </a:r>
            <a:r>
              <a:rPr lang="cs-CZ" dirty="0"/>
              <a:t>?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380781" y="3678123"/>
            <a:ext cx="36724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	+		=</a:t>
            </a:r>
            <a:endParaRPr lang="cs-CZ" sz="4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375667" y="3717032"/>
            <a:ext cx="36724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78		</a:t>
            </a:r>
            <a:endParaRPr lang="cs-CZ" sz="4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411760" y="3717032"/>
            <a:ext cx="36724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		</a:t>
            </a:r>
            <a:r>
              <a:rPr lang="cs-CZ" sz="4800" b="1" dirty="0" smtClean="0"/>
              <a:t>11</a:t>
            </a:r>
            <a:r>
              <a:rPr lang="cs-CZ" sz="4800" dirty="0" smtClean="0"/>
              <a:t>	</a:t>
            </a:r>
            <a:endParaRPr lang="cs-CZ" sz="4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383160" y="3717032"/>
            <a:ext cx="45651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				89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13559792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3" grpId="0"/>
      <p:bldP spid="1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143000"/>
          </a:xfrm>
        </p:spPr>
        <p:txBody>
          <a:bodyPr/>
          <a:lstStyle/>
          <a:p>
            <a:r>
              <a:rPr lang="cs-CZ" dirty="0"/>
              <a:t>Řešení: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5148064" y="5325015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          </a:t>
            </a:r>
            <a:endParaRPr lang="cs-CZ" sz="72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3.	</a:t>
            </a:r>
            <a:r>
              <a:rPr lang="cs-CZ" dirty="0"/>
              <a:t>Dělitel je 8.Podíl je 4.</a:t>
            </a:r>
          </a:p>
          <a:p>
            <a:pPr marL="0" indent="0">
              <a:buNone/>
            </a:pPr>
            <a:r>
              <a:rPr lang="cs-CZ" dirty="0"/>
              <a:t>		Jaký je </a:t>
            </a:r>
            <a:r>
              <a:rPr lang="cs-CZ" b="1" dirty="0"/>
              <a:t>dělenec</a:t>
            </a:r>
            <a:r>
              <a:rPr lang="cs-CZ" dirty="0"/>
              <a:t>?</a:t>
            </a:r>
          </a:p>
          <a:p>
            <a:pPr marL="0" indent="0">
              <a:buNone/>
            </a:pPr>
            <a:r>
              <a:rPr lang="cs-CZ" sz="3600" dirty="0" smtClean="0"/>
              <a:t>	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380781" y="3717032"/>
            <a:ext cx="36724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	 :		=</a:t>
            </a:r>
            <a:endParaRPr lang="cs-CZ" sz="4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375667" y="3750131"/>
            <a:ext cx="36724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32	</a:t>
            </a:r>
            <a:r>
              <a:rPr lang="cs-CZ" sz="4800" dirty="0" smtClean="0"/>
              <a:t>	</a:t>
            </a:r>
            <a:endParaRPr lang="cs-CZ" sz="4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375667" y="3750131"/>
            <a:ext cx="36724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		8	</a:t>
            </a:r>
            <a:endParaRPr lang="cs-CZ" sz="4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383160" y="3750131"/>
            <a:ext cx="45651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/>
              <a:t>	</a:t>
            </a:r>
            <a:r>
              <a:rPr lang="cs-CZ" sz="4800" dirty="0" smtClean="0"/>
              <a:t>			4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22124851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3" grpId="0"/>
      <p:bldP spid="1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143000"/>
          </a:xfrm>
        </p:spPr>
        <p:txBody>
          <a:bodyPr/>
          <a:lstStyle/>
          <a:p>
            <a:r>
              <a:rPr lang="cs-CZ" dirty="0"/>
              <a:t>Řešení: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5148064" y="5325015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          </a:t>
            </a:r>
            <a:endParaRPr lang="cs-CZ" sz="72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4.	</a:t>
            </a:r>
            <a:r>
              <a:rPr lang="cs-CZ" dirty="0"/>
              <a:t>Jeden činitel je 6. Druhý činitel je 7.</a:t>
            </a:r>
          </a:p>
          <a:p>
            <a:pPr marL="0" indent="0">
              <a:buNone/>
            </a:pPr>
            <a:r>
              <a:rPr lang="cs-CZ" dirty="0"/>
              <a:t>		Jaký je </a:t>
            </a:r>
            <a:r>
              <a:rPr lang="cs-CZ" b="1" dirty="0"/>
              <a:t>součin</a:t>
            </a:r>
            <a:r>
              <a:rPr lang="cs-CZ" dirty="0"/>
              <a:t>?</a:t>
            </a:r>
          </a:p>
          <a:p>
            <a:pPr marL="0" indent="0">
              <a:buNone/>
            </a:pPr>
            <a:r>
              <a:rPr lang="cs-CZ" sz="3600" dirty="0" smtClean="0"/>
              <a:t>	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380781" y="3717032"/>
            <a:ext cx="36724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	.		=</a:t>
            </a:r>
            <a:endParaRPr lang="cs-CZ" sz="4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375667" y="3750131"/>
            <a:ext cx="36724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6		</a:t>
            </a:r>
            <a:endParaRPr lang="cs-CZ" sz="4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375667" y="3750131"/>
            <a:ext cx="36724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		7	</a:t>
            </a:r>
            <a:endParaRPr lang="cs-CZ" sz="4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383160" y="3750131"/>
            <a:ext cx="45651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/>
              <a:t>	</a:t>
            </a:r>
            <a:r>
              <a:rPr lang="cs-CZ" sz="4800" dirty="0" smtClean="0"/>
              <a:t>	</a:t>
            </a:r>
            <a:r>
              <a:rPr lang="cs-CZ" sz="4800" b="1" dirty="0" smtClean="0"/>
              <a:t>	</a:t>
            </a:r>
            <a:r>
              <a:rPr lang="cs-CZ" sz="4800" dirty="0" smtClean="0"/>
              <a:t>	</a:t>
            </a:r>
            <a:r>
              <a:rPr lang="cs-CZ" sz="4800" b="1" dirty="0" smtClean="0"/>
              <a:t>42</a:t>
            </a:r>
            <a:endParaRPr lang="cs-CZ" sz="4800" b="1" dirty="0"/>
          </a:p>
        </p:txBody>
      </p:sp>
    </p:spTree>
    <p:extLst>
      <p:ext uri="{BB962C8B-B14F-4D97-AF65-F5344CB8AC3E}">
        <p14:creationId xmlns:p14="http://schemas.microsoft.com/office/powerpoint/2010/main" val="27544284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3" grpId="0"/>
      <p:bldP spid="1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143000"/>
          </a:xfrm>
        </p:spPr>
        <p:txBody>
          <a:bodyPr/>
          <a:lstStyle/>
          <a:p>
            <a:r>
              <a:rPr lang="cs-CZ" dirty="0"/>
              <a:t>Řešení: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5148064" y="5325015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          </a:t>
            </a:r>
            <a:endParaRPr lang="cs-CZ" sz="72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7544" y="1855365"/>
            <a:ext cx="8229600" cy="452596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4000" dirty="0"/>
              <a:t>	1.	</a:t>
            </a:r>
            <a:r>
              <a:rPr lang="cs-CZ" sz="4000" dirty="0" smtClean="0"/>
              <a:t>96	-	</a:t>
            </a:r>
            <a:r>
              <a:rPr lang="cs-CZ" sz="4000" b="1" dirty="0" smtClean="0"/>
              <a:t>44</a:t>
            </a:r>
            <a:r>
              <a:rPr lang="cs-CZ" sz="4000" dirty="0" smtClean="0"/>
              <a:t>	=	52</a:t>
            </a:r>
            <a:r>
              <a:rPr lang="cs-CZ" sz="4000" dirty="0"/>
              <a:t/>
            </a:r>
            <a:br>
              <a:rPr lang="cs-CZ" sz="4000" dirty="0"/>
            </a:br>
            <a:r>
              <a:rPr lang="cs-CZ" sz="4000" dirty="0"/>
              <a:t>	2.	</a:t>
            </a:r>
            <a:r>
              <a:rPr lang="cs-CZ" sz="4000" dirty="0" smtClean="0"/>
              <a:t>78</a:t>
            </a:r>
            <a:r>
              <a:rPr lang="cs-CZ" sz="4000" b="1" dirty="0" smtClean="0"/>
              <a:t>	</a:t>
            </a:r>
            <a:r>
              <a:rPr lang="cs-CZ" sz="4000" dirty="0"/>
              <a:t>+</a:t>
            </a:r>
            <a:r>
              <a:rPr lang="cs-CZ" sz="4000" b="1" dirty="0" smtClean="0"/>
              <a:t>	11</a:t>
            </a:r>
            <a:r>
              <a:rPr lang="cs-CZ" sz="4000" dirty="0" smtClean="0"/>
              <a:t>	=	89</a:t>
            </a:r>
            <a:r>
              <a:rPr lang="cs-CZ" sz="4000" dirty="0"/>
              <a:t/>
            </a:r>
            <a:br>
              <a:rPr lang="cs-CZ" sz="4000" dirty="0"/>
            </a:br>
            <a:r>
              <a:rPr lang="cs-CZ" sz="4000" dirty="0"/>
              <a:t>	3.	</a:t>
            </a:r>
            <a:r>
              <a:rPr lang="cs-CZ" sz="4000" b="1" dirty="0" smtClean="0"/>
              <a:t>32</a:t>
            </a:r>
            <a:r>
              <a:rPr lang="cs-CZ" sz="4000" dirty="0" smtClean="0"/>
              <a:t>	:	8	=	</a:t>
            </a:r>
            <a:r>
              <a:rPr lang="cs-CZ" sz="4000" dirty="0"/>
              <a:t>4</a:t>
            </a:r>
            <a:br>
              <a:rPr lang="cs-CZ" sz="4000" dirty="0"/>
            </a:br>
            <a:r>
              <a:rPr lang="cs-CZ" sz="4000" dirty="0"/>
              <a:t>	4.	</a:t>
            </a:r>
            <a:r>
              <a:rPr lang="cs-CZ" sz="4000" dirty="0" smtClean="0"/>
              <a:t>6	.	7	=	</a:t>
            </a:r>
            <a:r>
              <a:rPr lang="cs-CZ" sz="4000" b="1" dirty="0" smtClean="0"/>
              <a:t>42</a:t>
            </a:r>
            <a:endParaRPr lang="cs-CZ" sz="4000" b="1" dirty="0"/>
          </a:p>
          <a:p>
            <a:pPr marL="0" indent="0">
              <a:buNone/>
            </a:pPr>
            <a:r>
              <a:rPr lang="cs-CZ" sz="4000" dirty="0"/>
              <a:t>	5.	</a:t>
            </a:r>
            <a:r>
              <a:rPr lang="cs-CZ" sz="4000" dirty="0" smtClean="0"/>
              <a:t>32+15-16-7+30+25-13+8=</a:t>
            </a:r>
            <a:r>
              <a:rPr lang="cs-CZ" sz="4000" b="1" dirty="0" smtClean="0"/>
              <a:t>84 </a:t>
            </a:r>
            <a:r>
              <a:rPr lang="cs-CZ" sz="4000" dirty="0"/>
              <a:t>	6.	</a:t>
            </a:r>
            <a:r>
              <a:rPr lang="cs-CZ" sz="4000" dirty="0" smtClean="0"/>
              <a:t>(33 + 62) - (44 - 6)   =</a:t>
            </a:r>
            <a:r>
              <a:rPr lang="cs-CZ" sz="4000" b="1" dirty="0" smtClean="0"/>
              <a:t>30</a:t>
            </a:r>
            <a:endParaRPr lang="cs-CZ" sz="4000" b="1" dirty="0"/>
          </a:p>
          <a:p>
            <a:pPr marL="0" indent="0">
              <a:buNone/>
            </a:pPr>
            <a:r>
              <a:rPr lang="cs-CZ" sz="3600" dirty="0" smtClean="0"/>
              <a:t>	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5842130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96752"/>
            <a:ext cx="8229600" cy="1143000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 smtClean="0"/>
              <a:t>Použité zdroje :	</a:t>
            </a:r>
            <a:br>
              <a:rPr lang="cs-CZ" dirty="0" smtClean="0"/>
            </a:br>
            <a:r>
              <a:rPr lang="cs-CZ" sz="3600" dirty="0" smtClean="0"/>
              <a:t>K vytvoření  učebního materiálu byl použit Microsoft PowerPoint a vlastní nápady. 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0568753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461</TotalTime>
  <Words>40</Words>
  <Application>Microsoft Office PowerPoint</Application>
  <PresentationFormat>Předvádění na obrazovce (4:3)</PresentationFormat>
  <Paragraphs>76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Matematická rozcvička</vt:lpstr>
      <vt:lpstr>Řešení:</vt:lpstr>
      <vt:lpstr>Řešení:</vt:lpstr>
      <vt:lpstr>Řešení:</vt:lpstr>
      <vt:lpstr>Řešení:</vt:lpstr>
      <vt:lpstr>Řešení:</vt:lpstr>
      <vt:lpstr>Použité zdroje :  K vytvoření  učebního materiálu byl použit Microsoft PowerPoint a vlastní nápady. 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pavla</dc:creator>
  <cp:lastModifiedBy>Pavla Jeníková</cp:lastModifiedBy>
  <cp:revision>53</cp:revision>
  <cp:lastPrinted>2013-04-21T19:12:58Z</cp:lastPrinted>
  <dcterms:created xsi:type="dcterms:W3CDTF">2013-04-21T17:28:00Z</dcterms:created>
  <dcterms:modified xsi:type="dcterms:W3CDTF">2013-05-23T11:07:29Z</dcterms:modified>
</cp:coreProperties>
</file>