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9" r:id="rId3"/>
    <p:sldId id="275" r:id="rId4"/>
    <p:sldId id="274" r:id="rId5"/>
    <p:sldId id="277" r:id="rId6"/>
    <p:sldId id="276" r:id="rId7"/>
    <p:sldId id="278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2" autoAdjust="0"/>
    <p:restoredTop sz="94660"/>
  </p:normalViewPr>
  <p:slideViewPr>
    <p:cSldViewPr>
      <p:cViewPr varScale="1">
        <p:scale>
          <a:sx n="87" d="100"/>
          <a:sy n="87" d="100"/>
        </p:scale>
        <p:origin x="-11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628800"/>
            <a:ext cx="7210628" cy="5093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Autor:			Mgr. Pavla 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Jeníková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Název:		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VY_32_INOVACE_S3_M_18_PJ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Anotace:			Operace s 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čísly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Obor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ísel do 1000,pamětné sčítání a odčítání čísel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bez přechodu přes 100,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násobení, dělení,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používání matematických pojmů –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sčítanec, sčítanec, součet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menšenec, menšitel, rozdíl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činitel, činitel, součin,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dělenec, dělitel, podíl.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Celý obor malé násobilky(0-10).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Očekáváné výstupy:		Žák provádí operace s přirozenými čísly v oboru do 1000,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sčítá a odčítá  čísla bez přechodu přes 100.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Žák násobí a dělí v oboru celém oboru násobilky.	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Klíčová slova:		Vypočítej součin, podíl, součet, rozdíl.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Druh učebního materiálu: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Prezentace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Ročník:			3.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Datum ověření:		</a:t>
            </a:r>
            <a:r>
              <a:rPr lang="cs-CZ" sz="1300" smtClean="0">
                <a:latin typeface="Arial" pitchFamily="34" charset="0"/>
                <a:cs typeface="Arial" pitchFamily="34" charset="0"/>
              </a:rPr>
              <a:t>Březen </a:t>
            </a:r>
            <a:r>
              <a:rPr lang="cs-CZ" sz="1300" smtClean="0">
                <a:latin typeface="Arial" pitchFamily="34" charset="0"/>
                <a:cs typeface="Arial" pitchFamily="34" charset="0"/>
              </a:rPr>
              <a:t>2013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7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1.	Rozdíl je 800. Menšenec je 1000.</a:t>
            </a:r>
          </a:p>
          <a:p>
            <a:pPr marL="0" indent="0">
              <a:buNone/>
            </a:pPr>
            <a:r>
              <a:rPr lang="cs-CZ" sz="2900" b="1" dirty="0" smtClean="0"/>
              <a:t>		</a:t>
            </a:r>
            <a:r>
              <a:rPr lang="cs-CZ" sz="2900" dirty="0" smtClean="0"/>
              <a:t>Jaký je </a:t>
            </a:r>
            <a:r>
              <a:rPr lang="cs-CZ" sz="2900" b="1" dirty="0" smtClean="0"/>
              <a:t>menšitel?</a:t>
            </a:r>
            <a:r>
              <a:rPr lang="cs-CZ" sz="2900" dirty="0" smtClean="0"/>
              <a:t/>
            </a:r>
            <a:br>
              <a:rPr lang="cs-CZ" sz="2900" dirty="0" smtClean="0"/>
            </a:br>
            <a:r>
              <a:rPr lang="cs-CZ" sz="2900" dirty="0" smtClean="0"/>
              <a:t>	2.	Jeden sčítanec je 700. Součet je 1000.		Vypočítej druhý </a:t>
            </a:r>
            <a:r>
              <a:rPr lang="cs-CZ" sz="2900" b="1" dirty="0" smtClean="0"/>
              <a:t>sčítanec</a:t>
            </a:r>
            <a:r>
              <a:rPr lang="cs-CZ" sz="2900" dirty="0" smtClean="0"/>
              <a:t>.	</a:t>
            </a:r>
            <a:br>
              <a:rPr lang="cs-CZ" sz="2900" dirty="0" smtClean="0"/>
            </a:br>
            <a:r>
              <a:rPr lang="cs-CZ" sz="2900" dirty="0" smtClean="0"/>
              <a:t>	3.	Dělitel je 40.Podíl je 4.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	Jaký je </a:t>
            </a:r>
            <a:r>
              <a:rPr lang="cs-CZ" sz="2900" b="1" dirty="0" smtClean="0"/>
              <a:t>dělenec</a:t>
            </a:r>
            <a:r>
              <a:rPr lang="cs-CZ" sz="2900" dirty="0" smtClean="0"/>
              <a:t>?</a:t>
            </a:r>
            <a:endParaRPr lang="cs-CZ" sz="2900" dirty="0"/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4.	Jeden činitel je 7. Součin je 420.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	Jaký je druhý </a:t>
            </a:r>
            <a:r>
              <a:rPr lang="cs-CZ" sz="2900" b="1" dirty="0" smtClean="0"/>
              <a:t>činitel</a:t>
            </a:r>
            <a:r>
              <a:rPr lang="cs-CZ" sz="2900" dirty="0" smtClean="0"/>
              <a:t>?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5.	40 : 10 . 7 : 4 . 8 : 0 . 9 . </a:t>
            </a:r>
            <a:r>
              <a:rPr lang="cs-CZ" sz="2900" smtClean="0"/>
              <a:t>7=  </a:t>
            </a:r>
            <a:endParaRPr lang="cs-CZ" sz="2900" b="1" dirty="0" smtClean="0"/>
          </a:p>
          <a:p>
            <a:pPr marL="0" indent="0">
              <a:buNone/>
            </a:pPr>
            <a:r>
              <a:rPr lang="cs-CZ" dirty="0"/>
              <a:t>	6.	</a:t>
            </a:r>
            <a:r>
              <a:rPr lang="cs-CZ" dirty="0" smtClean="0"/>
              <a:t>(20 . 8) - (210 : 3) 	=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80312" y="177281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351309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</a:t>
            </a:r>
            <a:r>
              <a:rPr lang="cs-CZ" dirty="0"/>
              <a:t>	</a:t>
            </a:r>
            <a:r>
              <a:rPr lang="cs-CZ" dirty="0" smtClean="0"/>
              <a:t>Rozdíl </a:t>
            </a:r>
            <a:r>
              <a:rPr lang="cs-CZ" dirty="0"/>
              <a:t>je 800. Menšenec je 1000.</a:t>
            </a:r>
          </a:p>
          <a:p>
            <a:pPr marL="0" indent="0">
              <a:buNone/>
            </a:pPr>
            <a:r>
              <a:rPr lang="cs-CZ" b="1" dirty="0"/>
              <a:t>		</a:t>
            </a:r>
            <a:r>
              <a:rPr lang="cs-CZ" dirty="0"/>
              <a:t>Jaký je </a:t>
            </a:r>
            <a:r>
              <a:rPr lang="cs-CZ" b="1" dirty="0"/>
              <a:t>menšitel?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80780" y="3717032"/>
            <a:ext cx="4279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 -		</a:t>
            </a:r>
            <a:r>
              <a:rPr lang="cs-CZ" sz="4800" dirty="0"/>
              <a:t> </a:t>
            </a:r>
            <a:r>
              <a:rPr lang="cs-CZ" sz="4800" dirty="0" smtClean="0"/>
              <a:t>   =</a:t>
            </a:r>
            <a:endParaRPr lang="cs-CZ" sz="4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63688" y="3750131"/>
            <a:ext cx="5328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1000</a:t>
            </a:r>
            <a:r>
              <a:rPr lang="cs-CZ" sz="4800" b="1" dirty="0" smtClean="0"/>
              <a:t>	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11760" y="3803556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200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43200" y="3789040"/>
            <a:ext cx="6293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800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68982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2.	</a:t>
            </a:r>
            <a:r>
              <a:rPr lang="cs-CZ" dirty="0"/>
              <a:t>Jeden sčítanec je 700. Součet je </a:t>
            </a:r>
            <a:r>
              <a:rPr lang="cs-CZ" dirty="0" smtClean="0"/>
              <a:t>			1000. Vypočítej </a:t>
            </a:r>
            <a:r>
              <a:rPr lang="cs-CZ" dirty="0"/>
              <a:t>druhý </a:t>
            </a:r>
            <a:r>
              <a:rPr lang="cs-CZ" b="1" dirty="0"/>
              <a:t>sčítanec</a:t>
            </a:r>
            <a:r>
              <a:rPr lang="cs-CZ" dirty="0"/>
              <a:t>.		</a:t>
            </a:r>
            <a:endParaRPr lang="cs-CZ" sz="3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380780" y="3717032"/>
            <a:ext cx="4279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 </a:t>
            </a:r>
            <a:r>
              <a:rPr lang="cs-CZ" sz="4800" dirty="0"/>
              <a:t>+</a:t>
            </a:r>
            <a:r>
              <a:rPr lang="cs-CZ" sz="4800" dirty="0" smtClean="0"/>
              <a:t>		</a:t>
            </a:r>
            <a:r>
              <a:rPr lang="cs-CZ" sz="4800" dirty="0"/>
              <a:t> </a:t>
            </a:r>
            <a:r>
              <a:rPr lang="cs-CZ" sz="4800" dirty="0" smtClean="0"/>
              <a:t>   =</a:t>
            </a:r>
            <a:endParaRPr lang="cs-CZ" sz="4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763688" y="3789040"/>
            <a:ext cx="5328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700</a:t>
            </a:r>
            <a:endParaRPr lang="cs-CZ" sz="4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375667" y="3803556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300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743200" y="3750131"/>
            <a:ext cx="6293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1000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35597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3.	</a:t>
            </a:r>
            <a:r>
              <a:rPr lang="cs-CZ" dirty="0"/>
              <a:t>Dělitel je 40</a:t>
            </a:r>
            <a:r>
              <a:rPr lang="cs-CZ" dirty="0" smtClean="0"/>
              <a:t>. Podíl </a:t>
            </a:r>
            <a:r>
              <a:rPr lang="cs-CZ" dirty="0"/>
              <a:t>je 4.</a:t>
            </a:r>
          </a:p>
          <a:p>
            <a:pPr marL="0" indent="0">
              <a:buNone/>
            </a:pPr>
            <a:r>
              <a:rPr lang="cs-CZ" dirty="0"/>
              <a:t>		Jaký je </a:t>
            </a:r>
            <a:r>
              <a:rPr lang="cs-CZ" b="1" dirty="0"/>
              <a:t>dělenec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80780" y="3717032"/>
            <a:ext cx="4279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 :		</a:t>
            </a:r>
            <a:r>
              <a:rPr lang="cs-CZ" sz="4800" dirty="0"/>
              <a:t> </a:t>
            </a:r>
            <a:r>
              <a:rPr lang="cs-CZ" sz="4800" dirty="0" smtClean="0"/>
              <a:t>   =</a:t>
            </a:r>
            <a:endParaRPr lang="cs-CZ" sz="4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63688" y="3789040"/>
            <a:ext cx="5328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160	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375667" y="378904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40	</a:t>
            </a:r>
            <a:endParaRPr lang="cs-CZ" sz="4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43200" y="3822139"/>
            <a:ext cx="6293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4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21248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4.	</a:t>
            </a:r>
            <a:r>
              <a:rPr lang="cs-CZ" dirty="0"/>
              <a:t>Jeden činitel je 7. Součin je 420.</a:t>
            </a:r>
          </a:p>
          <a:p>
            <a:pPr marL="0" indent="0">
              <a:buNone/>
            </a:pPr>
            <a:r>
              <a:rPr lang="cs-CZ" dirty="0"/>
              <a:t>		Jaký je druhý </a:t>
            </a:r>
            <a:r>
              <a:rPr lang="cs-CZ" b="1" dirty="0"/>
              <a:t>činitel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80780" y="3717032"/>
            <a:ext cx="4279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 .		</a:t>
            </a:r>
            <a:r>
              <a:rPr lang="cs-CZ" sz="4800" dirty="0"/>
              <a:t> </a:t>
            </a:r>
            <a:r>
              <a:rPr lang="cs-CZ" sz="4800" dirty="0" smtClean="0"/>
              <a:t>   =</a:t>
            </a:r>
            <a:endParaRPr lang="cs-CZ" sz="4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63688" y="3717032"/>
            <a:ext cx="5328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7</a:t>
            </a:r>
            <a:r>
              <a:rPr lang="cs-CZ" sz="4800" b="1" dirty="0" smtClean="0"/>
              <a:t>	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60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43200" y="3750131"/>
            <a:ext cx="6293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420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75442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855365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dirty="0"/>
              <a:t>	1.	</a:t>
            </a:r>
            <a:r>
              <a:rPr lang="cs-CZ" sz="4000" dirty="0" smtClean="0"/>
              <a:t>1000-	</a:t>
            </a:r>
            <a:r>
              <a:rPr lang="cs-CZ" sz="4000" b="1" dirty="0" smtClean="0"/>
              <a:t>200</a:t>
            </a:r>
            <a:r>
              <a:rPr lang="cs-CZ" sz="4000" dirty="0" smtClean="0"/>
              <a:t>	=	</a:t>
            </a:r>
            <a:r>
              <a:rPr lang="cs-CZ" sz="4000" b="1" i="1" dirty="0" smtClean="0"/>
              <a:t>800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2.	</a:t>
            </a:r>
            <a:r>
              <a:rPr lang="cs-CZ" sz="4000" dirty="0" smtClean="0"/>
              <a:t>700</a:t>
            </a:r>
            <a:r>
              <a:rPr lang="cs-CZ" sz="4000" b="1" dirty="0" smtClean="0"/>
              <a:t>	 </a:t>
            </a:r>
            <a:r>
              <a:rPr lang="cs-CZ" sz="4000" dirty="0" smtClean="0"/>
              <a:t>+</a:t>
            </a:r>
            <a:r>
              <a:rPr lang="cs-CZ" sz="4000" b="1" dirty="0" smtClean="0"/>
              <a:t>	300</a:t>
            </a:r>
            <a:r>
              <a:rPr lang="cs-CZ" sz="4000" dirty="0" smtClean="0"/>
              <a:t>	=	1000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3.	</a:t>
            </a:r>
            <a:r>
              <a:rPr lang="cs-CZ" sz="4000" b="1" dirty="0" smtClean="0"/>
              <a:t>160</a:t>
            </a:r>
            <a:r>
              <a:rPr lang="cs-CZ" sz="4000" dirty="0" smtClean="0"/>
              <a:t>	 :	40	=	4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4.	</a:t>
            </a:r>
            <a:r>
              <a:rPr lang="cs-CZ" sz="4000" dirty="0" smtClean="0"/>
              <a:t>7	 .	</a:t>
            </a:r>
            <a:r>
              <a:rPr lang="cs-CZ" sz="4000" b="1" dirty="0" smtClean="0"/>
              <a:t>60</a:t>
            </a:r>
            <a:r>
              <a:rPr lang="cs-CZ" sz="4000" dirty="0" smtClean="0"/>
              <a:t>	=	420</a:t>
            </a:r>
            <a:endParaRPr lang="cs-CZ" sz="4000" dirty="0"/>
          </a:p>
          <a:p>
            <a:pPr marL="0" indent="0">
              <a:buNone/>
            </a:pPr>
            <a:r>
              <a:rPr lang="cs-CZ" sz="4000" dirty="0"/>
              <a:t>	5.	 40 : 10 . 7 : 4 . 8 : </a:t>
            </a:r>
            <a:r>
              <a:rPr lang="cs-CZ" sz="4000" dirty="0" smtClean="0"/>
              <a:t>0 </a:t>
            </a:r>
            <a:r>
              <a:rPr lang="cs-CZ" sz="4000" dirty="0"/>
              <a:t>. 9 . 7</a:t>
            </a:r>
            <a:r>
              <a:rPr lang="cs-CZ" sz="4000" dirty="0" smtClean="0"/>
              <a:t>= </a:t>
            </a:r>
            <a:r>
              <a:rPr lang="cs-CZ" sz="4000" b="1" dirty="0" smtClean="0"/>
              <a:t>0</a:t>
            </a:r>
          </a:p>
          <a:p>
            <a:pPr marL="0" indent="0">
              <a:buNone/>
            </a:pPr>
            <a:r>
              <a:rPr lang="cs-CZ" sz="4000" dirty="0"/>
              <a:t>	</a:t>
            </a:r>
            <a:r>
              <a:rPr lang="cs-CZ" sz="4000" dirty="0" smtClean="0"/>
              <a:t>6</a:t>
            </a:r>
            <a:r>
              <a:rPr lang="cs-CZ" sz="4000" dirty="0"/>
              <a:t>.	(20 . 8) - (210 : 3) 	</a:t>
            </a:r>
            <a:r>
              <a:rPr lang="cs-CZ" sz="4000" dirty="0" smtClean="0"/>
              <a:t>=</a:t>
            </a:r>
            <a:r>
              <a:rPr lang="cs-CZ" sz="4000" b="1" dirty="0" smtClean="0"/>
              <a:t>		 90</a:t>
            </a:r>
            <a:r>
              <a:rPr lang="cs-CZ" sz="3600" dirty="0" smtClean="0"/>
              <a:t>	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58421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42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Matematická rozcvička</vt:lpstr>
      <vt:lpstr>Řešení:</vt:lpstr>
      <vt:lpstr>Řešení:</vt:lpstr>
      <vt:lpstr>Řešení:</vt:lpstr>
      <vt:lpstr>Řešení:</vt:lpstr>
      <vt:lpstr>Řešení: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64</cp:revision>
  <cp:lastPrinted>2013-04-21T19:12:58Z</cp:lastPrinted>
  <dcterms:created xsi:type="dcterms:W3CDTF">2013-04-21T17:28:00Z</dcterms:created>
  <dcterms:modified xsi:type="dcterms:W3CDTF">2013-05-23T11:08:57Z</dcterms:modified>
</cp:coreProperties>
</file>