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3" r:id="rId2"/>
    <p:sldId id="269" r:id="rId3"/>
    <p:sldId id="275" r:id="rId4"/>
    <p:sldId id="274" r:id="rId5"/>
    <p:sldId id="277" r:id="rId6"/>
    <p:sldId id="276" r:id="rId7"/>
    <p:sldId id="27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3382" autoAdjust="0"/>
    <p:restoredTop sz="94660"/>
  </p:normalViewPr>
  <p:slideViewPr>
    <p:cSldViewPr>
      <p:cViewPr varScale="1">
        <p:scale>
          <a:sx n="87" d="100"/>
          <a:sy n="87" d="100"/>
        </p:scale>
        <p:origin x="-115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7606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734613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770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9104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754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269357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65144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72347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4497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78865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558434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C2D7EB-02A1-4696-BFCD-AD172257755C}" type="datetimeFigureOut">
              <a:rPr lang="cs-CZ" smtClean="0"/>
              <a:t>23.5.2013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4E3846-82EA-4220-AAAC-FE377C7331B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43804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9" name="obrázek 1" descr="Logolink_horizontal_zaklad_RGB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51647" y="228600"/>
            <a:ext cx="5640705" cy="13417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" name="TextovéPole 14"/>
          <p:cNvSpPr txBox="1"/>
          <p:nvPr/>
        </p:nvSpPr>
        <p:spPr>
          <a:xfrm>
            <a:off x="781538" y="1628800"/>
            <a:ext cx="7210628" cy="509370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školy: Základní škola a Mateřská škola Libhošť 90, příspěvková organizace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Autor:			Mgr. Pavla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Jeníková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 projektu:		Moderní škola</a:t>
            </a:r>
          </a:p>
          <a:p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Registrační číslo projektu:	CZ.1.07/1.4.00/21.3715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Název:		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VY_32_INOVACE_S3_M_19_PJ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Anotace:			Operace s 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čísly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Obor </a:t>
            </a:r>
            <a:r>
              <a:rPr lang="cs-CZ" sz="1300" dirty="0">
                <a:latin typeface="Arial" pitchFamily="34" charset="0"/>
                <a:cs typeface="Arial" pitchFamily="34" charset="0"/>
              </a:rPr>
              <a:t>č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ísel do 1000,pamětné sčítání a odčítání čísel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 přechodem přes 100,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násobení, dělení,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používání matematických pojmů –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sčítanec, sčítanec, součet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menšenec, menšitel, rozdíl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činitel, činitel, součin,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dělenec, dělitel, podíl. 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Násobení a dělení do 1000.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Očekáváné výstupy:		Žák provádí operace s přirozenými čísly v oboru do 1000,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sčítá a odčítá  čísla s přechodem přes 100.</a:t>
            </a:r>
          </a:p>
          <a:p>
            <a:r>
              <a:rPr lang="cs-CZ" sz="13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		Žák násobí a dělí čísly 10,20,30…90.	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Klíčová slova:		Vypočítej součin, podíl, součet, rozdíl.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Druh učebního materiálu:	</a:t>
            </a:r>
            <a:r>
              <a:rPr lang="cs-CZ" sz="1300" dirty="0" smtClean="0">
                <a:latin typeface="Arial" pitchFamily="34" charset="0"/>
                <a:cs typeface="Arial" pitchFamily="34" charset="0"/>
              </a:rPr>
              <a:t>Prezentace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Ročník:			3.</a:t>
            </a:r>
          </a:p>
          <a:p>
            <a:r>
              <a:rPr lang="cs-CZ" sz="1300" dirty="0" smtClean="0">
                <a:latin typeface="Arial" pitchFamily="34" charset="0"/>
                <a:cs typeface="Arial" pitchFamily="34" charset="0"/>
              </a:rPr>
              <a:t>Datum ověření:		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Duben </a:t>
            </a:r>
            <a:r>
              <a:rPr lang="cs-CZ" sz="1300" smtClean="0">
                <a:latin typeface="Arial" pitchFamily="34" charset="0"/>
                <a:cs typeface="Arial" pitchFamily="34" charset="0"/>
              </a:rPr>
              <a:t>2013</a:t>
            </a:r>
            <a:endParaRPr lang="cs-CZ" sz="1300" dirty="0" smtClean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4734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496855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1.	Rozdíl je 370. Menšenec je 460.</a:t>
            </a:r>
          </a:p>
          <a:p>
            <a:pPr marL="0" indent="0">
              <a:buNone/>
            </a:pPr>
            <a:r>
              <a:rPr lang="cs-CZ" sz="2900" b="1" dirty="0" smtClean="0"/>
              <a:t>		</a:t>
            </a:r>
            <a:r>
              <a:rPr lang="cs-CZ" sz="2900" dirty="0" smtClean="0"/>
              <a:t>Jaký je </a:t>
            </a:r>
            <a:r>
              <a:rPr lang="cs-CZ" sz="2900" b="1" dirty="0" smtClean="0"/>
              <a:t>menšitel?</a:t>
            </a:r>
            <a:r>
              <a:rPr lang="cs-CZ" sz="2900" dirty="0" smtClean="0"/>
              <a:t/>
            </a:r>
            <a:br>
              <a:rPr lang="cs-CZ" sz="2900" dirty="0" smtClean="0"/>
            </a:br>
            <a:r>
              <a:rPr lang="cs-CZ" sz="2900" dirty="0" smtClean="0"/>
              <a:t>	2.	Jeden sčítanec je 280. Součet je 325.			Vypočítej druhý </a:t>
            </a:r>
            <a:r>
              <a:rPr lang="cs-CZ" sz="2900" b="1" dirty="0" smtClean="0"/>
              <a:t>sčítanec</a:t>
            </a:r>
            <a:r>
              <a:rPr lang="cs-CZ" sz="2900" dirty="0" smtClean="0"/>
              <a:t>.	</a:t>
            </a:r>
            <a:br>
              <a:rPr lang="cs-CZ" sz="2900" dirty="0" smtClean="0"/>
            </a:br>
            <a:r>
              <a:rPr lang="cs-CZ" sz="2900" dirty="0" smtClean="0"/>
              <a:t>	3.	Dělitel je 9.Podíl je 60.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</a:t>
            </a:r>
            <a:r>
              <a:rPr lang="cs-CZ" sz="2900" b="1" dirty="0" smtClean="0"/>
              <a:t>dělenec</a:t>
            </a:r>
            <a:r>
              <a:rPr lang="cs-CZ" sz="2900" dirty="0" smtClean="0"/>
              <a:t>?</a:t>
            </a:r>
            <a:endParaRPr lang="cs-CZ" sz="2900" dirty="0"/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4.	Jeden činitel je 3. Součin je 240.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	Jaký je druhý </a:t>
            </a:r>
            <a:r>
              <a:rPr lang="cs-CZ" sz="2900" b="1" dirty="0" smtClean="0"/>
              <a:t>činitel</a:t>
            </a:r>
            <a:r>
              <a:rPr lang="cs-CZ" sz="2900" dirty="0" smtClean="0"/>
              <a:t>?</a:t>
            </a:r>
          </a:p>
          <a:p>
            <a:pPr marL="0" indent="0">
              <a:buNone/>
            </a:pPr>
            <a:r>
              <a:rPr lang="cs-CZ" sz="2900" dirty="0"/>
              <a:t>	</a:t>
            </a:r>
            <a:r>
              <a:rPr lang="cs-CZ" sz="2900" dirty="0" smtClean="0"/>
              <a:t>5.	400 : 8 . 2 : 10 : 2 . 7 : 5 . 3 =  </a:t>
            </a:r>
            <a:endParaRPr lang="cs-CZ" sz="2900" b="1" dirty="0" smtClean="0"/>
          </a:p>
          <a:p>
            <a:pPr marL="0" indent="0">
              <a:buNone/>
            </a:pPr>
            <a:r>
              <a:rPr lang="cs-CZ" dirty="0"/>
              <a:t>	6.	</a:t>
            </a:r>
            <a:r>
              <a:rPr lang="cs-CZ" dirty="0" smtClean="0"/>
              <a:t>640 : (8 . 10) 	=</a:t>
            </a:r>
            <a:endParaRPr lang="cs-CZ" b="1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 smtClean="0"/>
              <a:t>Matematická rozcvička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380312" y="1772816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9773299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351309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	1.</a:t>
            </a:r>
            <a:r>
              <a:rPr lang="cs-CZ" dirty="0"/>
              <a:t>	</a:t>
            </a:r>
            <a:r>
              <a:rPr lang="cs-CZ" dirty="0" smtClean="0"/>
              <a:t>Rozdíl </a:t>
            </a:r>
            <a:r>
              <a:rPr lang="cs-CZ" dirty="0"/>
              <a:t>je 370. Menšenec je 460.</a:t>
            </a:r>
          </a:p>
          <a:p>
            <a:pPr marL="0" indent="0">
              <a:buNone/>
            </a:pPr>
            <a:r>
              <a:rPr lang="cs-CZ" b="1" dirty="0"/>
              <a:t>		</a:t>
            </a:r>
            <a:r>
              <a:rPr lang="cs-CZ" dirty="0"/>
              <a:t>Jaký je </a:t>
            </a:r>
            <a:r>
              <a:rPr lang="cs-CZ" b="1" dirty="0"/>
              <a:t>menšitel?</a:t>
            </a:r>
            <a:endParaRPr lang="cs-CZ" sz="36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-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460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11760" y="3789040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90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370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9821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6" grpId="0"/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2.	Jeden </a:t>
            </a:r>
            <a:r>
              <a:rPr lang="cs-CZ" dirty="0"/>
              <a:t>sčítanec je 280. Součet je 325.		</a:t>
            </a:r>
            <a:r>
              <a:rPr lang="cs-CZ" dirty="0" smtClean="0"/>
              <a:t>Vypočítej </a:t>
            </a:r>
            <a:r>
              <a:rPr lang="cs-CZ" dirty="0"/>
              <a:t>druhý </a:t>
            </a:r>
            <a:r>
              <a:rPr lang="cs-CZ" b="1" dirty="0"/>
              <a:t>sčítanec</a:t>
            </a:r>
            <a:r>
              <a:rPr lang="cs-CZ" dirty="0"/>
              <a:t>. 		</a:t>
            </a:r>
            <a:endParaRPr lang="cs-CZ" sz="36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</a:t>
            </a:r>
            <a:r>
              <a:rPr lang="cs-CZ" sz="4800" dirty="0"/>
              <a:t>+</a:t>
            </a:r>
            <a:r>
              <a:rPr lang="cs-CZ" sz="4800" dirty="0" smtClean="0"/>
              <a:t>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280</a:t>
            </a:r>
            <a:endParaRPr lang="cs-CZ" sz="4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45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325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1355979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3.	</a:t>
            </a:r>
            <a:r>
              <a:rPr lang="cs-CZ" dirty="0"/>
              <a:t>Dělitel je 9.Podíl je 60.</a:t>
            </a:r>
          </a:p>
          <a:p>
            <a:pPr marL="0" indent="0">
              <a:buNone/>
            </a:pPr>
            <a:r>
              <a:rPr lang="cs-CZ" dirty="0"/>
              <a:t>		Jaký je </a:t>
            </a:r>
            <a:r>
              <a:rPr lang="cs-CZ" b="1" dirty="0"/>
              <a:t>dělenec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: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b="1" dirty="0" smtClean="0"/>
              <a:t>540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9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60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212485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4.	</a:t>
            </a:r>
            <a:r>
              <a:rPr lang="cs-CZ" dirty="0"/>
              <a:t>Jeden činitel je </a:t>
            </a:r>
            <a:r>
              <a:rPr lang="cs-CZ" dirty="0" smtClean="0"/>
              <a:t>3. </a:t>
            </a:r>
            <a:r>
              <a:rPr lang="cs-CZ" dirty="0"/>
              <a:t>Součin je 240.</a:t>
            </a:r>
          </a:p>
          <a:p>
            <a:pPr marL="0" indent="0">
              <a:buNone/>
            </a:pPr>
            <a:r>
              <a:rPr lang="cs-CZ" dirty="0"/>
              <a:t>		Jaký je druhý </a:t>
            </a:r>
            <a:r>
              <a:rPr lang="cs-CZ" b="1" dirty="0"/>
              <a:t>činitel</a:t>
            </a:r>
            <a:r>
              <a:rPr lang="cs-CZ" dirty="0"/>
              <a:t>?</a:t>
            </a:r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0780" y="3717032"/>
            <a:ext cx="427945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 .		</a:t>
            </a:r>
            <a:r>
              <a:rPr lang="cs-CZ" sz="4800" dirty="0"/>
              <a:t> </a:t>
            </a:r>
            <a:r>
              <a:rPr lang="cs-CZ" sz="4800" dirty="0" smtClean="0"/>
              <a:t>   =</a:t>
            </a:r>
            <a:endParaRPr lang="cs-CZ" sz="4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763688" y="3750131"/>
            <a:ext cx="532859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3</a:t>
            </a:r>
            <a:r>
              <a:rPr lang="cs-CZ" sz="4800" b="1" dirty="0" smtClean="0"/>
              <a:t>	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375667" y="3750131"/>
            <a:ext cx="36724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 smtClean="0"/>
              <a:t>		</a:t>
            </a:r>
            <a:r>
              <a:rPr lang="cs-CZ" sz="4800" b="1" dirty="0" smtClean="0"/>
              <a:t>80</a:t>
            </a:r>
            <a:r>
              <a:rPr lang="cs-CZ" sz="4800" dirty="0" smtClean="0"/>
              <a:t>	</a:t>
            </a:r>
            <a:endParaRPr lang="cs-CZ" sz="4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743200" y="3750131"/>
            <a:ext cx="62932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800" dirty="0"/>
              <a:t>	</a:t>
            </a:r>
            <a:r>
              <a:rPr lang="cs-CZ" sz="4800" dirty="0" smtClean="0"/>
              <a:t>			240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27544284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r>
              <a:rPr lang="cs-CZ" dirty="0"/>
              <a:t>Řešení:</a:t>
            </a:r>
          </a:p>
        </p:txBody>
      </p:sp>
      <p:sp>
        <p:nvSpPr>
          <p:cNvPr id="19" name="TextovéPole 18"/>
          <p:cNvSpPr txBox="1"/>
          <p:nvPr/>
        </p:nvSpPr>
        <p:spPr>
          <a:xfrm>
            <a:off x="5148064" y="532501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 </a:t>
            </a:r>
            <a:r>
              <a:rPr lang="cs-CZ" dirty="0" smtClean="0"/>
              <a:t>          </a:t>
            </a:r>
            <a:endParaRPr lang="cs-CZ" sz="7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855365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sz="4000" dirty="0"/>
              <a:t>	1.	</a:t>
            </a:r>
            <a:r>
              <a:rPr lang="cs-CZ" sz="4000" dirty="0" smtClean="0"/>
              <a:t>460	-	</a:t>
            </a:r>
            <a:r>
              <a:rPr lang="cs-CZ" sz="4000" b="1" dirty="0" smtClean="0"/>
              <a:t>90</a:t>
            </a:r>
            <a:r>
              <a:rPr lang="cs-CZ" sz="4000" dirty="0" smtClean="0"/>
              <a:t>	=	370</a:t>
            </a:r>
            <a:r>
              <a:rPr lang="cs-CZ" sz="4000" dirty="0"/>
              <a:t>	</a:t>
            </a:r>
            <a:endParaRPr lang="cs-CZ" sz="4000" dirty="0" smtClean="0"/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2</a:t>
            </a:r>
            <a:r>
              <a:rPr lang="cs-CZ" sz="4000" dirty="0"/>
              <a:t>.	</a:t>
            </a:r>
            <a:r>
              <a:rPr lang="cs-CZ" sz="4000" dirty="0" smtClean="0"/>
              <a:t>280</a:t>
            </a:r>
            <a:r>
              <a:rPr lang="cs-CZ" sz="4000" b="1" dirty="0" smtClean="0"/>
              <a:t>	 </a:t>
            </a:r>
            <a:r>
              <a:rPr lang="cs-CZ" sz="4000" dirty="0" smtClean="0"/>
              <a:t>+</a:t>
            </a:r>
            <a:r>
              <a:rPr lang="cs-CZ" sz="4000" b="1" dirty="0" smtClean="0"/>
              <a:t>	45</a:t>
            </a:r>
            <a:r>
              <a:rPr lang="cs-CZ" sz="4000" dirty="0" smtClean="0"/>
              <a:t>	=	325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3.	</a:t>
            </a:r>
            <a:r>
              <a:rPr lang="cs-CZ" sz="4000" b="1" dirty="0" smtClean="0"/>
              <a:t>540</a:t>
            </a:r>
            <a:r>
              <a:rPr lang="cs-CZ" sz="4000" dirty="0" smtClean="0"/>
              <a:t>	 :	  9	=	60</a:t>
            </a:r>
            <a:r>
              <a:rPr lang="cs-CZ" sz="4000" dirty="0"/>
              <a:t/>
            </a:r>
            <a:br>
              <a:rPr lang="cs-CZ" sz="4000" dirty="0"/>
            </a:br>
            <a:r>
              <a:rPr lang="cs-CZ" sz="4000" dirty="0"/>
              <a:t>	4.	</a:t>
            </a:r>
            <a:r>
              <a:rPr lang="cs-CZ" sz="4000" dirty="0" smtClean="0"/>
              <a:t>3	 .	</a:t>
            </a:r>
            <a:r>
              <a:rPr lang="cs-CZ" sz="4000" b="1" dirty="0" smtClean="0"/>
              <a:t>80</a:t>
            </a:r>
            <a:r>
              <a:rPr lang="cs-CZ" sz="4000" dirty="0" smtClean="0"/>
              <a:t>	=	240</a:t>
            </a:r>
            <a:endParaRPr lang="cs-CZ" sz="4000" dirty="0"/>
          </a:p>
          <a:p>
            <a:pPr marL="0" indent="0">
              <a:buNone/>
            </a:pPr>
            <a:r>
              <a:rPr lang="cs-CZ" sz="4000" dirty="0"/>
              <a:t>	5.	</a:t>
            </a:r>
            <a:r>
              <a:rPr lang="cs-CZ" sz="4000" dirty="0" smtClean="0"/>
              <a:t>400 </a:t>
            </a:r>
            <a:r>
              <a:rPr lang="cs-CZ" sz="4000" dirty="0"/>
              <a:t>: 8 . 2 : 10 : 2 . 7 : 5 . 3 =  </a:t>
            </a:r>
            <a:r>
              <a:rPr lang="cs-CZ" sz="4000" b="1" dirty="0" smtClean="0"/>
              <a:t>21</a:t>
            </a:r>
            <a:endParaRPr lang="cs-CZ" sz="4000" b="1" dirty="0"/>
          </a:p>
          <a:p>
            <a:pPr marL="0" indent="0">
              <a:buNone/>
            </a:pPr>
            <a:r>
              <a:rPr lang="cs-CZ" sz="4000" dirty="0"/>
              <a:t>	</a:t>
            </a:r>
            <a:r>
              <a:rPr lang="cs-CZ" sz="4000" dirty="0" smtClean="0"/>
              <a:t>6</a:t>
            </a:r>
            <a:r>
              <a:rPr lang="cs-CZ" sz="4000" dirty="0"/>
              <a:t>.	640 : (8 . 10) 	</a:t>
            </a:r>
            <a:r>
              <a:rPr lang="cs-CZ" sz="4000" dirty="0" smtClean="0"/>
              <a:t>= </a:t>
            </a:r>
            <a:r>
              <a:rPr lang="cs-CZ" sz="4000" b="1" dirty="0" smtClean="0"/>
              <a:t>8</a:t>
            </a:r>
            <a:endParaRPr lang="cs-CZ" sz="4000" b="1" dirty="0"/>
          </a:p>
          <a:p>
            <a:pPr marL="0" indent="0">
              <a:buNone/>
            </a:pPr>
            <a:r>
              <a:rPr lang="cs-CZ" sz="3600" dirty="0" smtClean="0"/>
              <a:t>	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584213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Použité zdroje :	</a:t>
            </a:r>
            <a:br>
              <a:rPr lang="cs-CZ" dirty="0" smtClean="0"/>
            </a:br>
            <a:r>
              <a:rPr lang="cs-CZ" sz="3600" dirty="0" smtClean="0"/>
              <a:t>K vytvoření  učebního materiálu byl použit Microsoft PowerPoint a vlastní nápady.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0568753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597</TotalTime>
  <Words>42</Words>
  <Application>Microsoft Office PowerPoint</Application>
  <PresentationFormat>Předvádění na obrazovce (4:3)</PresentationFormat>
  <Paragraphs>77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Matematická rozcvička</vt:lpstr>
      <vt:lpstr>Řešení:</vt:lpstr>
      <vt:lpstr>Řešení:</vt:lpstr>
      <vt:lpstr>Řešení:</vt:lpstr>
      <vt:lpstr>Řešení:</vt:lpstr>
      <vt:lpstr>Řešení:</vt:lpstr>
      <vt:lpstr>Použité zdroje :  K vytvoření  učebního materiálu byl použit Microsoft PowerPoint a vlastní nápady. 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pavla</dc:creator>
  <cp:lastModifiedBy>Pavla Jeníková</cp:lastModifiedBy>
  <cp:revision>69</cp:revision>
  <cp:lastPrinted>2013-04-21T19:12:58Z</cp:lastPrinted>
  <dcterms:created xsi:type="dcterms:W3CDTF">2013-04-21T17:28:00Z</dcterms:created>
  <dcterms:modified xsi:type="dcterms:W3CDTF">2013-05-23T11:09:19Z</dcterms:modified>
</cp:coreProperties>
</file>