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1" r:id="rId4"/>
    <p:sldId id="262" r:id="rId5"/>
    <p:sldId id="263" r:id="rId6"/>
    <p:sldId id="272" r:id="rId7"/>
    <p:sldId id="266" r:id="rId8"/>
    <p:sldId id="269" r:id="rId9"/>
    <p:sldId id="270" r:id="rId10"/>
    <p:sldId id="271" r:id="rId11"/>
    <p:sldId id="265" r:id="rId12"/>
    <p:sldId id="264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C00"/>
    <a:srgbClr val="CCFF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3" d="100"/>
          <a:sy n="63" d="100"/>
        </p:scale>
        <p:origin x="-1512" y="-14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VY_32_INOVACE_13_ Pověst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a MŠ Čestlice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a MŠ Čestlice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VY_32_INOVACE_13_ Pověst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ffice.microsoft.com/" TargetMode="External"/><Relationship Id="rId2" Type="http://schemas.openxmlformats.org/officeDocument/2006/relationships/hyperlink" Target="http://cs.wikipedia.org/wiki/Soubor:Horomerice_CoA_CZ.sv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Soubor:Jan_Vil%C3%ADmek_-_Alois_Jir%C3%A1sek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435849089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Materiál slouží k použití na interaktivní tabuli</a:t>
            </a:r>
          </a:p>
          <a:p>
            <a:pPr marL="0" indent="0">
              <a:buNone/>
            </a:pPr>
            <a:r>
              <a:rPr lang="cs-CZ" dirty="0" smtClean="0"/>
              <a:t>Český jazyk-literární výchova-Pověst</a:t>
            </a:r>
          </a:p>
          <a:p>
            <a:pPr marL="0" indent="0">
              <a:buNone/>
            </a:pPr>
            <a:r>
              <a:rPr lang="cs-CZ" dirty="0" smtClean="0"/>
              <a:t>Pro 4. a 5.ročník ZŠ</a:t>
            </a:r>
          </a:p>
          <a:p>
            <a:pPr marL="0" indent="0">
              <a:buNone/>
            </a:pPr>
            <a:r>
              <a:rPr lang="cs-CZ" dirty="0" smtClean="0"/>
              <a:t>Znaky </a:t>
            </a:r>
            <a:r>
              <a:rPr lang="cs-CZ" dirty="0" err="1" smtClean="0"/>
              <a:t>pověsti,hrdinové</a:t>
            </a:r>
            <a:r>
              <a:rPr lang="cs-CZ" dirty="0" smtClean="0"/>
              <a:t> ,četba-ukázka-rozbor </a:t>
            </a:r>
            <a:r>
              <a:rPr lang="cs-CZ" dirty="0" err="1" smtClean="0"/>
              <a:t>textu,seznámení</a:t>
            </a:r>
            <a:r>
              <a:rPr lang="cs-CZ" dirty="0" smtClean="0"/>
              <a:t> s knihami - autory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Šipka nahoru 3"/>
          <p:cNvSpPr/>
          <p:nvPr/>
        </p:nvSpPr>
        <p:spPr>
          <a:xfrm>
            <a:off x="755576" y="1700808"/>
            <a:ext cx="7488832" cy="3600400"/>
          </a:xfrm>
          <a:prstGeom prst="upArrow">
            <a:avLst>
              <a:gd name="adj1" fmla="val 50000"/>
              <a:gd name="adj2" fmla="val 47651"/>
            </a:avLst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cs-CZ" dirty="0" smtClean="0"/>
              <a:t>Pověst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CCFF99"/>
          </a:solidFill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</a:t>
            </a:r>
          </a:p>
          <a:p>
            <a:r>
              <a:rPr lang="cs-CZ" dirty="0" smtClean="0"/>
              <a:t>                     - vyprávění o události,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o lidech, o místě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- volně zpracované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podle </a:t>
            </a:r>
            <a:r>
              <a:rPr lang="cs-CZ" dirty="0"/>
              <a:t>f</a:t>
            </a:r>
            <a:r>
              <a:rPr lang="cs-CZ" dirty="0" smtClean="0"/>
              <a:t>antazie autora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 </a:t>
            </a:r>
            <a:endParaRPr lang="cs-CZ" dirty="0"/>
          </a:p>
          <a:p>
            <a:endParaRPr lang="cs-CZ" dirty="0"/>
          </a:p>
        </p:txBody>
      </p:sp>
      <p:pic>
        <p:nvPicPr>
          <p:cNvPr id="4098" name="Picture 2" descr="C:\Users\vonicka\AppData\Local\Microsoft\Windows\Temporary Internet Files\Content.IE5\2PRM99UH\MM900288867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548680"/>
            <a:ext cx="923925" cy="723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vonicka\AppData\Local\Microsoft\Windows\Temporary Internet Files\Content.IE5\C7146IGW\MC90034912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4077072"/>
            <a:ext cx="1945843" cy="1768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vonicka\AppData\Local\Microsoft\Windows\Temporary Internet Files\Content.IE5\C7146IGW\MC90040641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12143" y="4411662"/>
            <a:ext cx="1250950" cy="1965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616488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6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1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cs-CZ" dirty="0" smtClean="0"/>
              <a:t>Pověst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bg1">
              <a:lumMod val="85000"/>
            </a:schemeClr>
          </a:solidFill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Mohou být částečně pravdivé</a:t>
            </a:r>
          </a:p>
          <a:p>
            <a:r>
              <a:rPr lang="cs-CZ" dirty="0">
                <a:solidFill>
                  <a:srgbClr val="00B050"/>
                </a:solidFill>
              </a:rPr>
              <a:t>Ú</a:t>
            </a:r>
            <a:r>
              <a:rPr lang="cs-CZ" dirty="0" smtClean="0">
                <a:solidFill>
                  <a:srgbClr val="00B050"/>
                </a:solidFill>
              </a:rPr>
              <a:t>stním převypravováním </a:t>
            </a:r>
            <a:r>
              <a:rPr lang="cs-CZ" dirty="0">
                <a:solidFill>
                  <a:srgbClr val="00B050"/>
                </a:solidFill>
              </a:rPr>
              <a:t>je příběh kvůli dramatičnosti a líbivosti značně </a:t>
            </a:r>
            <a:r>
              <a:rPr lang="cs-CZ" dirty="0" smtClean="0">
                <a:solidFill>
                  <a:srgbClr val="00B050"/>
                </a:solidFill>
              </a:rPr>
              <a:t>upravován, </a:t>
            </a:r>
            <a:r>
              <a:rPr lang="cs-CZ" dirty="0">
                <a:solidFill>
                  <a:srgbClr val="00B050"/>
                </a:solidFill>
              </a:rPr>
              <a:t>proto ztrácí na </a:t>
            </a:r>
            <a:r>
              <a:rPr lang="cs-CZ" dirty="0" smtClean="0">
                <a:solidFill>
                  <a:srgbClr val="00B050"/>
                </a:solidFill>
              </a:rPr>
              <a:t>věrohodnosti </a:t>
            </a:r>
          </a:p>
          <a:p>
            <a:r>
              <a:rPr lang="cs-CZ" dirty="0" smtClean="0">
                <a:solidFill>
                  <a:srgbClr val="C00000"/>
                </a:solidFill>
              </a:rPr>
              <a:t>Bývají </a:t>
            </a:r>
            <a:r>
              <a:rPr lang="cs-CZ" dirty="0">
                <a:solidFill>
                  <a:srgbClr val="C00000"/>
                </a:solidFill>
              </a:rPr>
              <a:t>považovány za pravdivé - tím se liší od </a:t>
            </a:r>
            <a:r>
              <a:rPr lang="cs-CZ" dirty="0" smtClean="0">
                <a:solidFill>
                  <a:srgbClr val="C00000"/>
                </a:solidFill>
              </a:rPr>
              <a:t>pohádek</a:t>
            </a:r>
          </a:p>
          <a:p>
            <a:endParaRPr lang="cs-CZ" dirty="0"/>
          </a:p>
        </p:txBody>
      </p:sp>
      <p:pic>
        <p:nvPicPr>
          <p:cNvPr id="5122" name="Picture 2" descr="C:\Users\vonicka\AppData\Local\Microsoft\Windows\Temporary Internet Files\Content.IE5\1SCLKOJX\MC90042630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4419600"/>
            <a:ext cx="1501775" cy="1981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859320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Vývojový diagram: paměť se sekvenčním přístupem 3"/>
          <p:cNvSpPr/>
          <p:nvPr/>
        </p:nvSpPr>
        <p:spPr>
          <a:xfrm>
            <a:off x="611560" y="1412776"/>
            <a:ext cx="6984776" cy="2088232"/>
          </a:xfrm>
          <a:prstGeom prst="flowChartMagneticTape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36322" y="34712"/>
            <a:ext cx="8229600" cy="1143000"/>
          </a:xfrm>
          <a:solidFill>
            <a:schemeClr val="bg1">
              <a:lumMod val="50000"/>
            </a:schemeClr>
          </a:solidFill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Šemík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03882" y="1238026"/>
            <a:ext cx="8229600" cy="4525963"/>
          </a:xfrm>
          <a:solidFill>
            <a:srgbClr val="FFCC00"/>
          </a:solidFill>
        </p:spPr>
        <p:txBody>
          <a:bodyPr/>
          <a:lstStyle/>
          <a:p>
            <a:r>
              <a:rPr lang="cs-CZ" b="1" dirty="0"/>
              <a:t>Šemík</a:t>
            </a:r>
            <a:r>
              <a:rPr lang="cs-CZ" dirty="0"/>
              <a:t> je bájný </a:t>
            </a:r>
            <a:r>
              <a:rPr lang="cs-CZ" dirty="0" smtClean="0"/>
              <a:t>kůň </a:t>
            </a:r>
            <a:r>
              <a:rPr lang="cs-CZ" dirty="0"/>
              <a:t>z českých historických pověstí. Jeho pánem </a:t>
            </a:r>
            <a:r>
              <a:rPr lang="cs-CZ" dirty="0" smtClean="0"/>
              <a:t>byl Horymír , kterého </a:t>
            </a:r>
            <a:r>
              <a:rPr lang="cs-CZ" dirty="0"/>
              <a:t>Šemík zachránil před jistou smrtí odvážným skokem ze skály u </a:t>
            </a:r>
            <a:r>
              <a:rPr lang="cs-CZ" dirty="0" smtClean="0"/>
              <a:t>Vyšehradu</a:t>
            </a:r>
            <a:r>
              <a:rPr lang="cs-CZ" dirty="0"/>
              <a:t>. </a:t>
            </a:r>
          </a:p>
        </p:txBody>
      </p:sp>
      <p:pic>
        <p:nvPicPr>
          <p:cNvPr id="6148" name="Picture 4" descr="http://upload.wikimedia.org/wikipedia/commons/thumb/5/5f/Horomerice_CoA_CZ.svg/330px-Horomerice_CoA_CZ.svg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3663901"/>
            <a:ext cx="2095500" cy="24860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6" name="Přímá spojnice se šipkou 5"/>
          <p:cNvCxnSpPr/>
          <p:nvPr/>
        </p:nvCxnSpPr>
        <p:spPr>
          <a:xfrm>
            <a:off x="1691680" y="2132856"/>
            <a:ext cx="2412268" cy="264259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 flipH="1">
            <a:off x="5148064" y="2456892"/>
            <a:ext cx="576064" cy="1764196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8424" y="3663901"/>
            <a:ext cx="2074292" cy="24328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79512" y="6108081"/>
            <a:ext cx="623946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Alois Jirásek-Staré pověsti české 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28787383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C:\Users\Dana\Desktop\100_4776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95536" y="5517232"/>
            <a:ext cx="6434518" cy="830997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800" dirty="0" smtClean="0"/>
              <a:t>Drama-scénář-herec-role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28140783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Dana\Desktop\100_4774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3999" cy="6859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3302500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Dana\Desktop\certifikát 004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" y="0"/>
            <a:ext cx="9144003" cy="36378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Dana\Desktop\certifikát 003.jp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8143"/>
          <a:stretch/>
        </p:blipFill>
        <p:spPr bwMode="auto">
          <a:xfrm rot="10800000">
            <a:off x="-3" y="3637858"/>
            <a:ext cx="9143999" cy="32201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527300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Users\Dana\Desktop\certifikát 003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6245"/>
          <a:stretch/>
        </p:blipFill>
        <p:spPr bwMode="auto">
          <a:xfrm rot="10800000">
            <a:off x="-1" y="22247"/>
            <a:ext cx="9144175" cy="68357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833435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260648"/>
            <a:ext cx="8964488" cy="56938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s</a:t>
            </a:r>
            <a:r>
              <a:rPr lang="cs-CZ" sz="2800" dirty="0" smtClean="0"/>
              <a:t>e někdo cizí dostal nad hlubinu a začal tonout, marně volal o pomoc, protože rybáři ani plavci se do zákrutů proudu neodvážili . Váhali, čekali, vynoří-li  se nešťastník aspoň o kousek níž po proudu, ale do víru nad hlubinou za ním neskočil nikdo. Báli se připravit Peruna o jeho oběť, neboť věděli, že by je pak potrestal stejně. 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  A také se vypráví, že v tom místě si Perun žádal každým rokem alespoň jednu oběť; teprve když ji dostal, víry se ztišily a hlubina zůstala načas bezpečná. 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Léta plynula jako pěna na vodě v řece, na Peruna lidé dávno zapomněli, ale nemohou zapomenout na starý meč ukrytý v kvádrech mostu.  A tak vznikl nový příběh-o Bruncvíkovi.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7657514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pisek se šipkou dolů 8"/>
          <p:cNvSpPr/>
          <p:nvPr/>
        </p:nvSpPr>
        <p:spPr>
          <a:xfrm>
            <a:off x="5998393" y="764704"/>
            <a:ext cx="2933799" cy="936104"/>
          </a:xfrm>
          <a:prstGeom prst="downArrowCallou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Popisek se šipkou dolů 7"/>
          <p:cNvSpPr/>
          <p:nvPr/>
        </p:nvSpPr>
        <p:spPr>
          <a:xfrm>
            <a:off x="611560" y="764704"/>
            <a:ext cx="2880320" cy="936104"/>
          </a:xfrm>
          <a:prstGeom prst="downArrowCallou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590872" y="0"/>
            <a:ext cx="8229600" cy="1143000"/>
          </a:xfrm>
          <a:solidFill>
            <a:srgbClr val="92D050"/>
          </a:solidFill>
        </p:spPr>
        <p:txBody>
          <a:bodyPr/>
          <a:lstStyle/>
          <a:p>
            <a:r>
              <a:rPr lang="cs-CZ" dirty="0" smtClean="0"/>
              <a:t>Opakujeme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467544" y="2348880"/>
            <a:ext cx="4028256" cy="3777283"/>
          </a:xfrm>
        </p:spPr>
        <p:txBody>
          <a:bodyPr>
            <a:normAutofit/>
          </a:bodyPr>
          <a:lstStyle/>
          <a:p>
            <a:r>
              <a:rPr lang="cs-CZ" dirty="0" smtClean="0"/>
              <a:t>Kdo byl Perun?</a:t>
            </a:r>
          </a:p>
          <a:p>
            <a:r>
              <a:rPr lang="cs-CZ" dirty="0" smtClean="0"/>
              <a:t>Vysvětli-pohanská víra!</a:t>
            </a:r>
          </a:p>
          <a:p>
            <a:r>
              <a:rPr lang="cs-CZ" dirty="0" smtClean="0"/>
              <a:t>Proč je tento </a:t>
            </a:r>
            <a:r>
              <a:rPr lang="cs-CZ" smtClean="0"/>
              <a:t>příběh pověstí?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</a:t>
            </a:r>
          </a:p>
          <a:p>
            <a:endParaRPr lang="cs-CZ" dirty="0" smtClean="0"/>
          </a:p>
          <a:p>
            <a:endParaRPr lang="cs-CZ" dirty="0" smtClean="0"/>
          </a:p>
          <a:p>
            <a:pPr marL="0" indent="0">
              <a:buNone/>
            </a:pPr>
            <a:endParaRPr lang="cs-CZ" dirty="0" smtClean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644008" y="2420888"/>
            <a:ext cx="4042792" cy="370527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rgbClr val="00B050"/>
                </a:solidFill>
              </a:rPr>
              <a:t>Vyprávěj………..</a:t>
            </a:r>
          </a:p>
          <a:p>
            <a:r>
              <a:rPr lang="cs-CZ" dirty="0" smtClean="0"/>
              <a:t>Místo příběhu</a:t>
            </a:r>
          </a:p>
          <a:p>
            <a:r>
              <a:rPr lang="cs-CZ" dirty="0" smtClean="0"/>
              <a:t>Perun</a:t>
            </a:r>
          </a:p>
          <a:p>
            <a:r>
              <a:rPr lang="cs-CZ" dirty="0" smtClean="0"/>
              <a:t>Meč</a:t>
            </a:r>
          </a:p>
          <a:p>
            <a:r>
              <a:rPr lang="cs-CZ" dirty="0" smtClean="0"/>
              <a:t>Tůň</a:t>
            </a:r>
          </a:p>
          <a:p>
            <a:r>
              <a:rPr lang="cs-CZ" dirty="0" smtClean="0"/>
              <a:t>Oběti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Co je skutečné?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457423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4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cs.wikipedia.org/wiki/Soubor:Horomerice_CoA_CZ.svg</a:t>
            </a:r>
            <a:endParaRPr lang="cs-CZ" dirty="0" smtClean="0"/>
          </a:p>
          <a:p>
            <a:r>
              <a:rPr lang="en-GB" dirty="0" smtClean="0">
                <a:solidFill>
                  <a:srgbClr val="CCCCFF"/>
                </a:solidFill>
                <a:latin typeface="Trebuchet MS" pitchFamily="32" charset="0"/>
                <a:cs typeface="Arial Unicode MS" charset="0"/>
                <a:hlinkClick r:id="rId3"/>
              </a:rPr>
              <a:t>WWW.OFFICE.MICROSOFT.COM</a:t>
            </a:r>
            <a:endParaRPr lang="cs-CZ" dirty="0" smtClean="0">
              <a:solidFill>
                <a:srgbClr val="CCCCFF"/>
              </a:solidFill>
              <a:latin typeface="Trebuchet MS" pitchFamily="32" charset="0"/>
              <a:cs typeface="Arial Unicode MS" charset="0"/>
              <a:hlinkClick r:id="rId3"/>
            </a:endParaRPr>
          </a:p>
          <a:p>
            <a:r>
              <a:rPr lang="cs-CZ" dirty="0">
                <a:hlinkClick r:id="rId4"/>
              </a:rPr>
              <a:t>http://cs.wikipedia.org/wiki/Soubor:Jan_Vil%C3%ADmek_-_</a:t>
            </a:r>
            <a:r>
              <a:rPr lang="cs-CZ" dirty="0" smtClean="0">
                <a:hlinkClick r:id="rId4"/>
              </a:rPr>
              <a:t>Alois_Jir%C3%A1sek.jpg</a:t>
            </a:r>
            <a:endParaRPr lang="cs-CZ" dirty="0" smtClean="0"/>
          </a:p>
          <a:p>
            <a:r>
              <a:rPr lang="cs-CZ" dirty="0" smtClean="0"/>
              <a:t>Václav Cibula-Pražské </a:t>
            </a:r>
            <a:r>
              <a:rPr lang="cs-CZ" dirty="0" err="1" smtClean="0"/>
              <a:t>pověsti,nakladatelství</a:t>
            </a:r>
            <a:r>
              <a:rPr lang="cs-CZ" dirty="0" smtClean="0"/>
              <a:t> </a:t>
            </a:r>
            <a:r>
              <a:rPr lang="cs-CZ" dirty="0" err="1" smtClean="0"/>
              <a:t>Orbis,Praha</a:t>
            </a:r>
            <a:r>
              <a:rPr lang="cs-CZ" dirty="0" smtClean="0"/>
              <a:t> 1977</a:t>
            </a:r>
          </a:p>
          <a:p>
            <a:r>
              <a:rPr lang="cs-CZ" dirty="0" smtClean="0"/>
              <a:t>Jiří </a:t>
            </a:r>
            <a:r>
              <a:rPr lang="cs-CZ" dirty="0" err="1" smtClean="0"/>
              <a:t>Černý,Miloslav</a:t>
            </a:r>
            <a:r>
              <a:rPr lang="cs-CZ" dirty="0" smtClean="0"/>
              <a:t> Šteiner-Pověsti z Čech a Moravy </a:t>
            </a:r>
            <a:r>
              <a:rPr lang="cs-CZ" dirty="0" err="1" smtClean="0"/>
              <a:t>I,nakladatelství</a:t>
            </a:r>
            <a:r>
              <a:rPr lang="cs-CZ" dirty="0" smtClean="0"/>
              <a:t> Alter 1995</a:t>
            </a:r>
          </a:p>
          <a:p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324855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244</TotalTime>
  <Words>319</Words>
  <Application>Microsoft Office PowerPoint</Application>
  <PresentationFormat>Předvádění na obrazovce (4:3)</PresentationFormat>
  <Paragraphs>50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Prezentace aplikace PowerPoint</vt:lpstr>
      <vt:lpstr>ANOTACE</vt:lpstr>
      <vt:lpstr>Pověst</vt:lpstr>
      <vt:lpstr>Pověst</vt:lpstr>
      <vt:lpstr>Šemík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Opakujeme</vt:lpstr>
      <vt:lpstr>Použité zdroje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Dana</cp:lastModifiedBy>
  <cp:revision>36</cp:revision>
  <dcterms:created xsi:type="dcterms:W3CDTF">2011-06-20T10:40:08Z</dcterms:created>
  <dcterms:modified xsi:type="dcterms:W3CDTF">2013-06-18T11:38:33Z</dcterms:modified>
</cp:coreProperties>
</file>