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VY_32_INOVACE_16_Rozbor básně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VY_32_INOVACE_16_Rozbor básně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2.wmf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3324054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použití na interaktivní tabuli</a:t>
            </a:r>
          </a:p>
          <a:p>
            <a:r>
              <a:rPr lang="cs-CZ" dirty="0" smtClean="0"/>
              <a:t>Český jazyk-literární výchova-Rozbor básně</a:t>
            </a:r>
          </a:p>
          <a:p>
            <a:r>
              <a:rPr lang="cs-CZ" dirty="0" smtClean="0"/>
              <a:t>Emanuel Frynta-Podzim</a:t>
            </a:r>
          </a:p>
          <a:p>
            <a:r>
              <a:rPr lang="cs-CZ" dirty="0" smtClean="0"/>
              <a:t>Pro 4.-5.ročník ZŠ</a:t>
            </a:r>
          </a:p>
          <a:p>
            <a:r>
              <a:rPr lang="cs-CZ" dirty="0" smtClean="0"/>
              <a:t>Rozbor </a:t>
            </a:r>
            <a:r>
              <a:rPr lang="cs-CZ" dirty="0" err="1" smtClean="0"/>
              <a:t>básně,řazení</a:t>
            </a:r>
            <a:r>
              <a:rPr lang="cs-CZ" dirty="0" smtClean="0"/>
              <a:t> slok, vysvětlení </a:t>
            </a:r>
            <a:r>
              <a:rPr lang="cs-CZ" dirty="0" err="1" smtClean="0"/>
              <a:t>pojmů,rozbor</a:t>
            </a:r>
            <a:r>
              <a:rPr lang="cs-CZ" dirty="0" smtClean="0"/>
              <a:t> básně-</a:t>
            </a:r>
            <a:r>
              <a:rPr lang="cs-CZ" dirty="0" err="1" smtClean="0"/>
              <a:t>sloka,verš,rým</a:t>
            </a:r>
            <a:r>
              <a:rPr lang="cs-CZ" dirty="0" smtClean="0"/>
              <a:t>,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vislý svitek 3"/>
          <p:cNvSpPr/>
          <p:nvPr/>
        </p:nvSpPr>
        <p:spPr>
          <a:xfrm>
            <a:off x="179512" y="1556792"/>
            <a:ext cx="5544616" cy="4680520"/>
          </a:xfrm>
          <a:prstGeom prst="vertic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0"/>
            <a:ext cx="8229600" cy="476672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/>
              <a:t>Báseň- dokážeš správně seřadit sloky?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476672"/>
            <a:ext cx="9090466" cy="6381328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25000" lnSpcReduction="20000"/>
          </a:bodyPr>
          <a:lstStyle/>
          <a:p>
            <a:pPr marL="0" indent="0" hangingPunct="0">
              <a:buNone/>
            </a:pPr>
            <a:r>
              <a:rPr lang="cs-CZ" sz="9600" dirty="0" smtClean="0">
                <a:solidFill>
                  <a:srgbClr val="FF0000"/>
                </a:solidFill>
              </a:rPr>
              <a:t>      Emanuel Frynta-Podzim</a:t>
            </a:r>
          </a:p>
          <a:p>
            <a:pPr marL="0" indent="0" hangingPunct="0">
              <a:buNone/>
            </a:pPr>
            <a:endParaRPr lang="cs-CZ" sz="8000" dirty="0"/>
          </a:p>
          <a:p>
            <a:pPr marL="0" indent="0" hangingPunct="0">
              <a:buNone/>
            </a:pPr>
            <a:r>
              <a:rPr lang="cs-CZ" sz="8000" dirty="0" smtClean="0"/>
              <a:t> </a:t>
            </a:r>
            <a:r>
              <a:rPr lang="cs-CZ" sz="7200" b="1" dirty="0"/>
              <a:t> </a:t>
            </a:r>
            <a:r>
              <a:rPr lang="cs-CZ" sz="7200" b="1" dirty="0" smtClean="0"/>
              <a:t>              </a:t>
            </a:r>
            <a:r>
              <a:rPr lang="cs-CZ" sz="8000" b="1" dirty="0" smtClean="0"/>
              <a:t>Jak je ta zima </a:t>
            </a:r>
            <a:r>
              <a:rPr lang="cs-CZ" sz="8000" b="1" dirty="0" smtClean="0">
                <a:solidFill>
                  <a:srgbClr val="0070C0"/>
                </a:solidFill>
              </a:rPr>
              <a:t>krutá</a:t>
            </a:r>
            <a:r>
              <a:rPr lang="cs-CZ" sz="8000" b="1" dirty="0" smtClean="0"/>
              <a:t>,                        Jak je ta vesna </a:t>
            </a:r>
            <a:r>
              <a:rPr lang="cs-CZ" sz="8000" b="1" dirty="0" smtClean="0">
                <a:solidFill>
                  <a:srgbClr val="0070C0"/>
                </a:solidFill>
              </a:rPr>
              <a:t>děsná</a:t>
            </a:r>
            <a:r>
              <a:rPr lang="cs-CZ" sz="8000" b="1" dirty="0" smtClean="0"/>
              <a:t> – </a:t>
            </a:r>
          </a:p>
          <a:p>
            <a:pPr marL="0" indent="0" hangingPunct="0">
              <a:buNone/>
            </a:pPr>
            <a:r>
              <a:rPr lang="cs-CZ" sz="8000" b="1" dirty="0" smtClean="0"/>
              <a:t>            je tma, jen táhne</a:t>
            </a:r>
            <a:r>
              <a:rPr lang="cs-CZ" sz="8000" b="1" dirty="0" smtClean="0">
                <a:solidFill>
                  <a:srgbClr val="0070C0"/>
                </a:solidFill>
              </a:rPr>
              <a:t> čtvrtá</a:t>
            </a:r>
            <a:r>
              <a:rPr lang="cs-CZ" sz="8000" b="1" dirty="0" smtClean="0"/>
              <a:t>,                     jezevce budí </a:t>
            </a:r>
            <a:r>
              <a:rPr lang="cs-CZ" sz="8000" b="1" dirty="0" smtClean="0">
                <a:solidFill>
                  <a:srgbClr val="0070C0"/>
                </a:solidFill>
              </a:rPr>
              <a:t>ze </a:t>
            </a:r>
            <a:r>
              <a:rPr lang="cs-CZ" sz="8000" b="1" dirty="0" err="1" smtClean="0">
                <a:solidFill>
                  <a:srgbClr val="0070C0"/>
                </a:solidFill>
              </a:rPr>
              <a:t>sna</a:t>
            </a:r>
            <a:r>
              <a:rPr lang="cs-CZ" sz="8000" b="1" dirty="0" smtClean="0">
                <a:solidFill>
                  <a:srgbClr val="0070C0"/>
                </a:solidFill>
              </a:rPr>
              <a:t> </a:t>
            </a:r>
            <a:r>
              <a:rPr lang="cs-CZ" sz="8000" b="1" dirty="0" smtClean="0"/>
              <a:t>,</a:t>
            </a:r>
          </a:p>
          <a:p>
            <a:pPr marL="0" indent="0" hangingPunct="0">
              <a:buNone/>
            </a:pPr>
            <a:r>
              <a:rPr lang="cs-CZ" sz="8000" b="1" dirty="0" smtClean="0"/>
              <a:t>             vážeme  si šály </a:t>
            </a:r>
            <a:r>
              <a:rPr lang="cs-CZ" sz="8000" b="1" dirty="0" smtClean="0">
                <a:solidFill>
                  <a:srgbClr val="C00000"/>
                </a:solidFill>
              </a:rPr>
              <a:t>na uzly                       </a:t>
            </a:r>
            <a:r>
              <a:rPr lang="cs-CZ" sz="8000" b="1" dirty="0" smtClean="0"/>
              <a:t>otvírá hrdla </a:t>
            </a:r>
            <a:r>
              <a:rPr lang="cs-CZ" sz="8000" b="1" dirty="0" smtClean="0">
                <a:solidFill>
                  <a:srgbClr val="C00000"/>
                </a:solidFill>
              </a:rPr>
              <a:t>skřivanů</a:t>
            </a:r>
            <a:r>
              <a:rPr lang="cs-CZ" sz="8000" b="1" dirty="0" smtClean="0"/>
              <a:t>,</a:t>
            </a:r>
          </a:p>
          <a:p>
            <a:pPr marL="0" indent="0" hangingPunct="0">
              <a:buNone/>
            </a:pPr>
            <a:r>
              <a:rPr lang="cs-CZ" sz="8000" b="1" dirty="0" smtClean="0"/>
              <a:t>             rybník je celý </a:t>
            </a:r>
            <a:r>
              <a:rPr lang="cs-CZ" sz="8000" b="1" dirty="0" smtClean="0">
                <a:solidFill>
                  <a:srgbClr val="C00000"/>
                </a:solidFill>
              </a:rPr>
              <a:t>zamrzlý</a:t>
            </a:r>
            <a:r>
              <a:rPr lang="cs-CZ" sz="8000" b="1" dirty="0" smtClean="0"/>
              <a:t>                         oráče honí </a:t>
            </a:r>
            <a:r>
              <a:rPr lang="cs-CZ" sz="8000" b="1" dirty="0" smtClean="0">
                <a:solidFill>
                  <a:srgbClr val="C00000"/>
                </a:solidFill>
              </a:rPr>
              <a:t>z divanů</a:t>
            </a:r>
          </a:p>
          <a:p>
            <a:pPr marL="0" indent="0" hangingPunct="0">
              <a:buNone/>
            </a:pPr>
            <a:r>
              <a:rPr lang="cs-CZ" sz="8000" b="1" dirty="0" smtClean="0"/>
              <a:t>               a mračna</a:t>
            </a:r>
            <a:r>
              <a:rPr lang="cs-CZ" sz="8000" b="1" dirty="0" smtClean="0">
                <a:solidFill>
                  <a:srgbClr val="0070C0"/>
                </a:solidFill>
              </a:rPr>
              <a:t> šedožlutá</a:t>
            </a:r>
            <a:r>
              <a:rPr lang="cs-CZ" sz="8000" b="1" dirty="0" smtClean="0"/>
              <a:t>.                        a ztuhlé včely </a:t>
            </a:r>
            <a:r>
              <a:rPr lang="cs-CZ" sz="8000" b="1" dirty="0" smtClean="0">
                <a:solidFill>
                  <a:srgbClr val="0070C0"/>
                </a:solidFill>
              </a:rPr>
              <a:t>z česna.</a:t>
            </a:r>
          </a:p>
          <a:p>
            <a:pPr marL="0" indent="0" hangingPunct="0">
              <a:buNone/>
            </a:pPr>
            <a:r>
              <a:rPr lang="cs-CZ" sz="8000" b="1" dirty="0"/>
              <a:t> </a:t>
            </a:r>
            <a:r>
              <a:rPr lang="cs-CZ" sz="8000" b="1" dirty="0" smtClean="0"/>
              <a:t>          </a:t>
            </a:r>
          </a:p>
          <a:p>
            <a:pPr marL="0" indent="0" hangingPunct="0">
              <a:buNone/>
            </a:pPr>
            <a:r>
              <a:rPr lang="cs-CZ" sz="8000" b="1" dirty="0" smtClean="0"/>
              <a:t>         A v tom je také</a:t>
            </a:r>
            <a:r>
              <a:rPr lang="cs-CZ" sz="8000" b="1" dirty="0" smtClean="0">
                <a:solidFill>
                  <a:srgbClr val="C00000"/>
                </a:solidFill>
              </a:rPr>
              <a:t> řešení                              </a:t>
            </a:r>
            <a:r>
              <a:rPr lang="cs-CZ" sz="8000" b="1" dirty="0" smtClean="0"/>
              <a:t>Jak je to léto </a:t>
            </a:r>
            <a:r>
              <a:rPr lang="cs-CZ" sz="8000" b="1" dirty="0" smtClean="0">
                <a:solidFill>
                  <a:srgbClr val="0070C0"/>
                </a:solidFill>
              </a:rPr>
              <a:t>strašné-</a:t>
            </a:r>
          </a:p>
          <a:p>
            <a:pPr marL="0" indent="0" hangingPunct="0">
              <a:buNone/>
            </a:pPr>
            <a:r>
              <a:rPr lang="cs-CZ" sz="8000" b="1" dirty="0" smtClean="0"/>
              <a:t>           a smysl této </a:t>
            </a:r>
            <a:r>
              <a:rPr lang="cs-CZ" sz="8000" b="1" dirty="0" smtClean="0">
                <a:solidFill>
                  <a:srgbClr val="C00000"/>
                </a:solidFill>
              </a:rPr>
              <a:t>básně</a:t>
            </a:r>
            <a:r>
              <a:rPr lang="cs-CZ" sz="8000" b="1" dirty="0" smtClean="0"/>
              <a:t> -                               vysychá voda</a:t>
            </a:r>
            <a:r>
              <a:rPr lang="cs-CZ" sz="8000" b="1" dirty="0" smtClean="0">
                <a:solidFill>
                  <a:srgbClr val="0070C0"/>
                </a:solidFill>
              </a:rPr>
              <a:t> v kašně</a:t>
            </a:r>
            <a:r>
              <a:rPr lang="cs-CZ" sz="8000" b="1" dirty="0" smtClean="0"/>
              <a:t>,   </a:t>
            </a:r>
          </a:p>
          <a:p>
            <a:pPr marL="0" indent="0" hangingPunct="0">
              <a:buNone/>
            </a:pPr>
            <a:r>
              <a:rPr lang="cs-CZ" sz="8000" b="1" dirty="0" smtClean="0"/>
              <a:t>          že i když se to </a:t>
            </a:r>
            <a:r>
              <a:rPr lang="cs-CZ" sz="8000" b="1" dirty="0" smtClean="0">
                <a:solidFill>
                  <a:srgbClr val="0070C0"/>
                </a:solidFill>
              </a:rPr>
              <a:t>necení</a:t>
            </a:r>
            <a:r>
              <a:rPr lang="cs-CZ" sz="8000" b="1" dirty="0" smtClean="0"/>
              <a:t>,                              musí se sklízet </a:t>
            </a:r>
            <a:r>
              <a:rPr lang="cs-CZ" sz="8000" b="1" dirty="0" smtClean="0">
                <a:solidFill>
                  <a:srgbClr val="C00000"/>
                </a:solidFill>
              </a:rPr>
              <a:t>obilí</a:t>
            </a:r>
            <a:r>
              <a:rPr lang="cs-CZ" sz="8000" b="1" dirty="0" smtClean="0"/>
              <a:t>,  </a:t>
            </a:r>
          </a:p>
          <a:p>
            <a:pPr marL="0" indent="0" hangingPunct="0">
              <a:buNone/>
            </a:pPr>
            <a:r>
              <a:rPr lang="cs-CZ" sz="8000" b="1" dirty="0" smtClean="0"/>
              <a:t>         je na podzim i </a:t>
            </a:r>
            <a:r>
              <a:rPr lang="cs-CZ" sz="8000" b="1" dirty="0" smtClean="0">
                <a:solidFill>
                  <a:srgbClr val="0070C0"/>
                </a:solidFill>
              </a:rPr>
              <a:t>v jeseni                            </a:t>
            </a:r>
            <a:r>
              <a:rPr lang="cs-CZ" sz="8000" b="1" dirty="0" smtClean="0"/>
              <a:t>vlaštovky žerou </a:t>
            </a:r>
            <a:r>
              <a:rPr lang="cs-CZ" sz="8000" b="1" dirty="0" smtClean="0">
                <a:solidFill>
                  <a:srgbClr val="C00000"/>
                </a:solidFill>
              </a:rPr>
              <a:t>motýly</a:t>
            </a:r>
          </a:p>
          <a:p>
            <a:pPr marL="0" indent="0" hangingPunct="0">
              <a:buNone/>
            </a:pPr>
            <a:r>
              <a:rPr lang="cs-CZ" sz="8000" b="1" dirty="0" smtClean="0"/>
              <a:t>      </a:t>
            </a:r>
            <a:r>
              <a:rPr lang="cs-CZ" sz="8000" b="1" dirty="0" err="1" smtClean="0"/>
              <a:t>prachsakramentsky</a:t>
            </a:r>
            <a:r>
              <a:rPr lang="cs-CZ" sz="8000" b="1" dirty="0" smtClean="0"/>
              <a:t> </a:t>
            </a:r>
            <a:r>
              <a:rPr lang="cs-CZ" sz="8000" b="1" dirty="0" smtClean="0">
                <a:solidFill>
                  <a:srgbClr val="C00000"/>
                </a:solidFill>
              </a:rPr>
              <a:t>krásně</a:t>
            </a:r>
            <a:r>
              <a:rPr lang="cs-CZ" sz="8000" b="1" dirty="0" smtClean="0"/>
              <a:t>.                       a silnice jsou </a:t>
            </a:r>
            <a:r>
              <a:rPr lang="cs-CZ" sz="8000" b="1" dirty="0" smtClean="0">
                <a:solidFill>
                  <a:srgbClr val="0070C0"/>
                </a:solidFill>
              </a:rPr>
              <a:t>prašné</a:t>
            </a:r>
            <a:r>
              <a:rPr lang="cs-CZ" sz="8000" b="1" dirty="0" smtClean="0"/>
              <a:t>.</a:t>
            </a:r>
          </a:p>
          <a:p>
            <a:pPr marL="0" indent="0" hangingPunct="0">
              <a:buNone/>
            </a:pPr>
            <a:r>
              <a:rPr lang="cs-CZ" sz="8000" b="1" dirty="0" smtClean="0"/>
              <a:t> </a:t>
            </a:r>
          </a:p>
          <a:p>
            <a:pPr marL="0" indent="0" hangingPunct="0">
              <a:buNone/>
            </a:pPr>
            <a:r>
              <a:rPr lang="cs-CZ" sz="8000" b="1" dirty="0" smtClean="0"/>
              <a:t>                        </a:t>
            </a:r>
          </a:p>
          <a:p>
            <a:pPr marL="0" indent="0" hangingPunct="0">
              <a:buNone/>
            </a:pPr>
            <a:r>
              <a:rPr lang="cs-CZ" sz="8000" b="1" dirty="0" smtClean="0"/>
              <a:t>                                     Jak je ten podzim</a:t>
            </a:r>
            <a:r>
              <a:rPr lang="cs-CZ" sz="8000" b="1" dirty="0" smtClean="0">
                <a:solidFill>
                  <a:srgbClr val="0070C0"/>
                </a:solidFill>
              </a:rPr>
              <a:t> smutný</a:t>
            </a:r>
            <a:r>
              <a:rPr lang="cs-CZ" sz="8000" b="1" dirty="0" smtClean="0"/>
              <a:t>,  </a:t>
            </a:r>
          </a:p>
          <a:p>
            <a:pPr marL="0" indent="0" hangingPunct="0">
              <a:buNone/>
            </a:pPr>
            <a:r>
              <a:rPr lang="cs-CZ" sz="8000" b="1" dirty="0" smtClean="0"/>
              <a:t>                                          teskný a </a:t>
            </a:r>
            <a:r>
              <a:rPr lang="cs-CZ" sz="8000" b="1" dirty="0" smtClean="0">
                <a:solidFill>
                  <a:srgbClr val="0070C0"/>
                </a:solidFill>
              </a:rPr>
              <a:t>přeukrutný</a:t>
            </a:r>
            <a:r>
              <a:rPr lang="cs-CZ" sz="8000" b="1" dirty="0" smtClean="0"/>
              <a:t> -       </a:t>
            </a:r>
          </a:p>
          <a:p>
            <a:pPr marL="0" indent="0" hangingPunct="0">
              <a:buNone/>
            </a:pPr>
            <a:r>
              <a:rPr lang="cs-CZ" sz="8000" b="1" dirty="0" smtClean="0"/>
              <a:t>                                              rve listí z </a:t>
            </a:r>
            <a:r>
              <a:rPr lang="cs-CZ" sz="8000" b="1" dirty="0" smtClean="0">
                <a:solidFill>
                  <a:srgbClr val="C00000"/>
                </a:solidFill>
              </a:rPr>
              <a:t>akátů</a:t>
            </a:r>
            <a:r>
              <a:rPr lang="cs-CZ" sz="8000" b="1" dirty="0" smtClean="0"/>
              <a:t>,   </a:t>
            </a:r>
          </a:p>
          <a:p>
            <a:pPr marL="0" indent="0" hangingPunct="0">
              <a:buNone/>
            </a:pPr>
            <a:r>
              <a:rPr lang="cs-CZ" sz="8000" b="1" dirty="0" smtClean="0"/>
              <a:t>                                          zvedáme límce </a:t>
            </a:r>
            <a:r>
              <a:rPr lang="cs-CZ" sz="8000" b="1" dirty="0" smtClean="0">
                <a:solidFill>
                  <a:srgbClr val="C00000"/>
                </a:solidFill>
              </a:rPr>
              <a:t>kabátů</a:t>
            </a:r>
            <a:r>
              <a:rPr lang="cs-CZ" sz="8000" b="1" dirty="0" smtClean="0"/>
              <a:t>     </a:t>
            </a:r>
          </a:p>
          <a:p>
            <a:pPr marL="0" indent="0" hangingPunct="0">
              <a:buNone/>
            </a:pPr>
            <a:r>
              <a:rPr lang="cs-CZ" sz="8000" b="1" dirty="0" smtClean="0"/>
              <a:t>                                              a lije jako z </a:t>
            </a:r>
            <a:r>
              <a:rPr lang="cs-CZ" sz="8000" b="1" dirty="0" smtClean="0">
                <a:solidFill>
                  <a:srgbClr val="0070C0"/>
                </a:solidFill>
              </a:rPr>
              <a:t>putny</a:t>
            </a:r>
            <a:r>
              <a:rPr lang="cs-CZ" sz="8000" b="1" dirty="0" smtClean="0"/>
              <a:t>.                                   </a:t>
            </a:r>
          </a:p>
          <a:p>
            <a:pPr marL="0" indent="0" hangingPunct="0">
              <a:buNone/>
            </a:pPr>
            <a:r>
              <a:rPr lang="cs-CZ" sz="4900" b="1" dirty="0" smtClean="0"/>
              <a:t>                                                                                 </a:t>
            </a:r>
          </a:p>
          <a:p>
            <a:pPr marL="0" indent="0" hangingPunct="0">
              <a:buNone/>
            </a:pPr>
            <a:r>
              <a:rPr lang="cs-CZ" sz="4900" b="1" dirty="0" smtClean="0"/>
              <a:t> </a:t>
            </a:r>
            <a:endParaRPr lang="cs-CZ" sz="5400" b="1" dirty="0" smtClean="0">
              <a:solidFill>
                <a:srgbClr val="FF0000"/>
              </a:solidFill>
            </a:endParaRPr>
          </a:p>
          <a:p>
            <a:pPr hangingPunct="0"/>
            <a:endParaRPr lang="cs-CZ" sz="4900" b="1" dirty="0"/>
          </a:p>
        </p:txBody>
      </p:sp>
      <p:pic>
        <p:nvPicPr>
          <p:cNvPr id="1026" name="Picture 2" descr="C:\Users\Miky\AppData\Local\Microsoft\Windows\Temporary Internet Files\Content.IE5\S19TXGR8\MC9000196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5112" y="797557"/>
            <a:ext cx="1758888" cy="1518469"/>
          </a:xfrm>
          <a:prstGeom prst="rect">
            <a:avLst/>
          </a:prstGeom>
          <a:noFill/>
        </p:spPr>
      </p:pic>
      <p:pic>
        <p:nvPicPr>
          <p:cNvPr id="1029" name="Picture 5" descr="C:\Users\Miky\AppData\Local\Microsoft\Windows\Temporary Internet Files\Content.IE5\LVP6JSNB\MC90029889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1783" y="4941168"/>
            <a:ext cx="1808683" cy="1735531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338645" y="1050619"/>
            <a:ext cx="36004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79512" y="2773534"/>
            <a:ext cx="36004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910465" y="1050619"/>
            <a:ext cx="36004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090485" y="2788701"/>
            <a:ext cx="36004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763688" y="4949379"/>
            <a:ext cx="36004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0886" y="0"/>
            <a:ext cx="8352820" cy="1143000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Vysvětlete slova-</a:t>
            </a:r>
            <a:r>
              <a:rPr lang="cs-CZ" sz="3200" dirty="0" err="1" smtClean="0"/>
              <a:t>doplňte,odpovězte</a:t>
            </a:r>
            <a:r>
              <a:rPr lang="cs-CZ" sz="3200" dirty="0" smtClean="0"/>
              <a:t> na otázky.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marL="0" indent="0" hangingPunct="0">
              <a:buNone/>
            </a:pPr>
            <a:r>
              <a:rPr lang="cs-CZ" sz="2000" b="1" i="1" dirty="0" smtClean="0">
                <a:latin typeface="Arial Black" pitchFamily="34" charset="0"/>
              </a:rPr>
              <a:t>  akát               putna                divan                jeseň</a:t>
            </a:r>
          </a:p>
          <a:p>
            <a:pPr marL="0" indent="0" hangingPunct="0">
              <a:buNone/>
            </a:pPr>
            <a:endParaRPr lang="cs-CZ" sz="2000" b="1" i="1" dirty="0">
              <a:latin typeface="Arial Black" pitchFamily="34" charset="0"/>
            </a:endParaRPr>
          </a:p>
          <a:p>
            <a:pPr marL="0" indent="0" hangingPunct="0">
              <a:buNone/>
            </a:pPr>
            <a:r>
              <a:rPr lang="cs-CZ" sz="2000" b="1" i="1" dirty="0" smtClean="0">
                <a:latin typeface="Arial Black" pitchFamily="34" charset="0"/>
              </a:rPr>
              <a:t> </a:t>
            </a:r>
          </a:p>
          <a:p>
            <a:pPr marL="0" indent="0" hangingPunct="0">
              <a:buNone/>
            </a:pPr>
            <a:r>
              <a:rPr lang="cs-CZ" sz="2000" b="1" i="1" dirty="0" smtClean="0">
                <a:latin typeface="Arial Black" pitchFamily="34" charset="0"/>
              </a:rPr>
              <a:t>Autor …………….</a:t>
            </a:r>
            <a:endParaRPr lang="cs-CZ" sz="2000" b="1" i="1" dirty="0">
              <a:latin typeface="Arial Black" pitchFamily="34" charset="0"/>
            </a:endParaRPr>
          </a:p>
          <a:p>
            <a:pPr marL="0" indent="0" hangingPunct="0">
              <a:buNone/>
            </a:pPr>
            <a:r>
              <a:rPr lang="cs-CZ" sz="2000" b="1" i="1" dirty="0" smtClean="0">
                <a:latin typeface="Arial Black" pitchFamily="34" charset="0"/>
              </a:rPr>
              <a:t>Název básně …………….</a:t>
            </a:r>
            <a:endParaRPr lang="cs-CZ" sz="2000" b="1" i="1" dirty="0">
              <a:latin typeface="Arial Black" pitchFamily="34" charset="0"/>
            </a:endParaRPr>
          </a:p>
          <a:p>
            <a:pPr marL="0" indent="0" hangingPunct="0">
              <a:buNone/>
            </a:pPr>
            <a:endParaRPr lang="cs-CZ" sz="2000" b="1" i="1" dirty="0" smtClean="0">
              <a:latin typeface="Arial Black" pitchFamily="34" charset="0"/>
            </a:endParaRPr>
          </a:p>
          <a:p>
            <a:pPr marL="0" indent="0" hangingPunct="0">
              <a:buNone/>
            </a:pPr>
            <a:r>
              <a:rPr lang="cs-CZ" sz="2000" b="1" i="1" dirty="0" smtClean="0">
                <a:latin typeface="Arial Black" pitchFamily="34" charset="0"/>
              </a:rPr>
              <a:t>Báseň má …………….slok.</a:t>
            </a:r>
          </a:p>
          <a:p>
            <a:pPr marL="0" indent="0" hangingPunct="0">
              <a:buNone/>
            </a:pPr>
            <a:r>
              <a:rPr lang="cs-CZ" sz="2000" b="1" i="1" dirty="0">
                <a:latin typeface="Arial Black" pitchFamily="34" charset="0"/>
              </a:rPr>
              <a:t>J</a:t>
            </a:r>
            <a:r>
              <a:rPr lang="cs-CZ" sz="2000" b="1" i="1" dirty="0" smtClean="0">
                <a:latin typeface="Arial Black" pitchFamily="34" charset="0"/>
              </a:rPr>
              <a:t>edna sloka má ………………veršů.</a:t>
            </a:r>
          </a:p>
          <a:p>
            <a:pPr marL="0" indent="0" hangingPunct="0">
              <a:buNone/>
            </a:pPr>
            <a:endParaRPr lang="cs-CZ" sz="2000" b="1" i="1" dirty="0" smtClean="0">
              <a:latin typeface="Arial Black" pitchFamily="34" charset="0"/>
            </a:endParaRPr>
          </a:p>
          <a:p>
            <a:pPr marL="0" indent="0" hangingPunct="0">
              <a:buNone/>
            </a:pPr>
            <a:r>
              <a:rPr lang="cs-CZ" sz="2000" b="1" i="1" dirty="0" smtClean="0">
                <a:latin typeface="Arial Black" pitchFamily="34" charset="0"/>
              </a:rPr>
              <a:t>Jak básník popisuje roční období?</a:t>
            </a:r>
          </a:p>
          <a:p>
            <a:pPr marL="0" indent="0" hangingPunct="0">
              <a:buNone/>
            </a:pPr>
            <a:endParaRPr lang="cs-CZ" sz="2000" b="1" i="1" dirty="0" smtClean="0">
              <a:latin typeface="Arial Black" pitchFamily="34" charset="0"/>
            </a:endParaRPr>
          </a:p>
          <a:p>
            <a:pPr marL="0" indent="0" hangingPunct="0">
              <a:buNone/>
            </a:pPr>
            <a:r>
              <a:rPr lang="cs-CZ" sz="2000" b="1" i="1" dirty="0" smtClean="0">
                <a:latin typeface="Arial Black" pitchFamily="34" charset="0"/>
              </a:rPr>
              <a:t>Co chtěl básník sdělit ?</a:t>
            </a:r>
          </a:p>
          <a:p>
            <a:pPr marL="0" indent="0" hangingPunct="0">
              <a:buNone/>
            </a:pPr>
            <a:endParaRPr lang="cs-CZ" sz="2000" b="1" i="1" dirty="0">
              <a:latin typeface="Arial Black" pitchFamily="34" charset="0"/>
            </a:endParaRPr>
          </a:p>
          <a:p>
            <a:pPr marL="0" indent="0" hangingPunct="0">
              <a:buNone/>
            </a:pPr>
            <a:r>
              <a:rPr lang="cs-CZ" sz="2000" b="1" i="1" dirty="0" smtClean="0">
                <a:latin typeface="Arial Black" pitchFamily="34" charset="0"/>
              </a:rPr>
              <a:t> </a:t>
            </a:r>
          </a:p>
          <a:p>
            <a:pPr marL="0" indent="0" hangingPunct="0">
              <a:buNone/>
            </a:pPr>
            <a:endParaRPr lang="cs-CZ" sz="2000" b="1" i="1" dirty="0">
              <a:latin typeface="Arial Black" pitchFamily="34" charset="0"/>
            </a:endParaRPr>
          </a:p>
          <a:p>
            <a:pPr marL="0" indent="0" hangingPunct="0">
              <a:buNone/>
            </a:pPr>
            <a:endParaRPr lang="cs-CZ" sz="2000" b="1" i="1" dirty="0" smtClean="0">
              <a:latin typeface="Arial Black" pitchFamily="34" charset="0"/>
            </a:endParaRPr>
          </a:p>
          <a:p>
            <a:pPr marL="0" indent="0" hangingPunct="0">
              <a:buNone/>
            </a:pPr>
            <a:endParaRPr lang="cs-CZ" sz="1400" b="1" i="1" dirty="0" smtClean="0">
              <a:latin typeface="Arial Black" pitchFamily="34" charset="0"/>
            </a:endParaRPr>
          </a:p>
          <a:p>
            <a:pPr hangingPunct="0">
              <a:buNone/>
            </a:pPr>
            <a:endParaRPr lang="cs-CZ" sz="1400" b="1" dirty="0"/>
          </a:p>
        </p:txBody>
      </p:sp>
      <p:pic>
        <p:nvPicPr>
          <p:cNvPr id="2051" name="Picture 3" descr="C:\Users\Miky\AppData\Local\Microsoft\Windows\Temporary Internet Files\Content.IE5\S19TXGR8\MC90031955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5208055"/>
            <a:ext cx="1811426" cy="1631290"/>
          </a:xfrm>
          <a:prstGeom prst="rect">
            <a:avLst/>
          </a:prstGeom>
          <a:noFill/>
        </p:spPr>
      </p:pic>
      <p:pic>
        <p:nvPicPr>
          <p:cNvPr id="2052" name="Picture 4" descr="C:\Users\Miky\AppData\Local\Microsoft\Windows\Temporary Internet Files\Content.IE5\PL9C3YWN\MC90032643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21636">
            <a:off x="7182838" y="2501222"/>
            <a:ext cx="1548033" cy="1548033"/>
          </a:xfrm>
          <a:prstGeom prst="rect">
            <a:avLst/>
          </a:prstGeom>
          <a:noFill/>
        </p:spPr>
      </p:pic>
      <p:sp>
        <p:nvSpPr>
          <p:cNvPr id="4" name="Veselý obličej 3"/>
          <p:cNvSpPr/>
          <p:nvPr/>
        </p:nvSpPr>
        <p:spPr>
          <a:xfrm>
            <a:off x="5545214" y="4573786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6660232" y="4573786"/>
            <a:ext cx="914400" cy="914400"/>
          </a:xfrm>
          <a:prstGeom prst="smileyFace">
            <a:avLst>
              <a:gd name="adj" fmla="val -465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allAtOnce" animBg="1"/>
      <p:bldP spid="4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1417638"/>
          </a:xfrm>
          <a:solidFill>
            <a:schemeClr val="accent6">
              <a:lumMod val="75000"/>
            </a:schemeClr>
          </a:solidFill>
        </p:spPr>
        <p:txBody>
          <a:bodyPr>
            <a:noAutofit/>
          </a:bodyPr>
          <a:lstStyle/>
          <a:p>
            <a:pPr lvl="0"/>
            <a:r>
              <a:rPr lang="cs-CZ" sz="3200" i="1" dirty="0" smtClean="0">
                <a:solidFill>
                  <a:schemeClr val="bg1"/>
                </a:solidFill>
                <a:latin typeface="Arial Black" pitchFamily="34" charset="0"/>
              </a:rPr>
              <a:t>Vytvoř verše na jedno roční období</a:t>
            </a:r>
            <a:r>
              <a:rPr lang="cs-CZ" sz="3200" dirty="0" smtClean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cs-CZ" sz="3200" dirty="0" smtClean="0">
                <a:solidFill>
                  <a:schemeClr val="bg1"/>
                </a:solidFill>
                <a:latin typeface="Arial Black" pitchFamily="34" charset="0"/>
              </a:rPr>
            </a:br>
            <a:endParaRPr lang="cs-CZ" sz="32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3610744" cy="4525963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32500" lnSpcReduction="20000"/>
          </a:bodyPr>
          <a:lstStyle/>
          <a:p>
            <a:pPr hangingPunct="0"/>
            <a:r>
              <a:rPr lang="cs-CZ" sz="4900" b="1" i="1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                                  </a:t>
            </a:r>
          </a:p>
          <a:p>
            <a:pPr hangingPunct="0"/>
            <a:r>
              <a:rPr lang="cs-CZ" sz="4900" b="1" i="1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Vyber si roční období </a:t>
            </a:r>
            <a:endParaRPr lang="cs-CZ" sz="4900" b="1" dirty="0" smtClean="0"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 </a:t>
            </a: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 </a:t>
            </a:r>
          </a:p>
          <a:p>
            <a:pPr hangingPunct="0"/>
            <a:r>
              <a:rPr lang="cs-CZ" sz="4000" b="1" i="1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Co se vám na něm líbí? </a:t>
            </a:r>
            <a:endParaRPr lang="cs-CZ" sz="4000" b="1" dirty="0" smtClean="0"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 </a:t>
            </a: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……………………………………………………………</a:t>
            </a: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 </a:t>
            </a: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……………………………………………………………</a:t>
            </a: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 </a:t>
            </a: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……………………………………………………………</a:t>
            </a: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  </a:t>
            </a: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 </a:t>
            </a:r>
          </a:p>
          <a:p>
            <a:pPr hangingPunct="0"/>
            <a:r>
              <a:rPr lang="cs-CZ" sz="4000" b="1" i="1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Co na něm nemáte rádi? </a:t>
            </a:r>
            <a:endParaRPr lang="cs-CZ" sz="4000" b="1" dirty="0" smtClean="0"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 </a:t>
            </a: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………………………………………………………………</a:t>
            </a: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 </a:t>
            </a: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………………………………………………………………</a:t>
            </a: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 </a:t>
            </a:r>
          </a:p>
          <a:p>
            <a:pPr hangingPunct="0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………………………………………………………………</a:t>
            </a:r>
          </a:p>
          <a:p>
            <a:pPr hangingPunct="0"/>
            <a:r>
              <a:rPr lang="cs-CZ" dirty="0" smtClean="0"/>
              <a:t> </a:t>
            </a:r>
          </a:p>
          <a:p>
            <a:endParaRPr lang="cs-CZ" dirty="0"/>
          </a:p>
        </p:txBody>
      </p:sp>
      <p:pic>
        <p:nvPicPr>
          <p:cNvPr id="3074" name="Picture 2" descr="C:\Users\Miky\AppData\Local\Microsoft\Windows\Temporary Internet Files\Content.IE5\S19TXGR8\MC90028032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869160"/>
            <a:ext cx="1344440" cy="1662820"/>
          </a:xfrm>
          <a:prstGeom prst="rect">
            <a:avLst/>
          </a:prstGeom>
          <a:noFill/>
        </p:spPr>
      </p:pic>
      <p:pic>
        <p:nvPicPr>
          <p:cNvPr id="3075" name="Picture 3" descr="C:\Users\Miky\AppData\Local\Microsoft\Windows\Temporary Internet Files\Content.IE5\PL9C3YWN\MC90023218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3884" y="1484784"/>
            <a:ext cx="1875576" cy="1782024"/>
          </a:xfrm>
          <a:prstGeom prst="rect">
            <a:avLst/>
          </a:prstGeom>
          <a:noFill/>
        </p:spPr>
      </p:pic>
      <p:pic>
        <p:nvPicPr>
          <p:cNvPr id="3076" name="Picture 4" descr="C:\Users\Miky\AppData\Local\Microsoft\Windows\Temporary Internet Files\Content.IE5\LVP6JSNB\MC90002286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4437112"/>
            <a:ext cx="1618488" cy="1804111"/>
          </a:xfrm>
          <a:prstGeom prst="rect">
            <a:avLst/>
          </a:prstGeom>
          <a:noFill/>
        </p:spPr>
      </p:pic>
      <p:pic>
        <p:nvPicPr>
          <p:cNvPr id="3077" name="Picture 5" descr="C:\Users\Miky\AppData\Local\Microsoft\Windows\Temporary Internet Files\Content.IE5\4Z1XTV54\MC90001967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5" y="4109675"/>
            <a:ext cx="1925705" cy="1662484"/>
          </a:xfrm>
          <a:prstGeom prst="rect">
            <a:avLst/>
          </a:prstGeom>
          <a:noFill/>
        </p:spPr>
      </p:pic>
      <p:pic>
        <p:nvPicPr>
          <p:cNvPr id="1027" name="Picture 3" descr="C:\Users\Dana\AppData\Local\Microsoft\Windows\Temporary Internet Files\Content.IE5\P2JVWHH3\MP90044847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755855"/>
            <a:ext cx="1709936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ULRYCHOVÁ, I. </a:t>
            </a:r>
            <a:r>
              <a:rPr lang="cs-CZ" i="1" dirty="0" smtClean="0"/>
              <a:t>Čteme si a hrajeme si 3 - texty pro literární výchovu a tvořivou gramatiku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1. vydání, Praha , </a:t>
            </a:r>
            <a:r>
              <a:rPr lang="cs-CZ" dirty="0"/>
              <a:t>n</a:t>
            </a:r>
            <a:r>
              <a:rPr lang="cs-CZ" dirty="0" smtClean="0"/>
              <a:t>akladatelství </a:t>
            </a:r>
            <a:r>
              <a:rPr lang="cs-CZ" dirty="0" err="1" smtClean="0"/>
              <a:t>Pansofia</a:t>
            </a:r>
            <a:r>
              <a:rPr lang="cs-CZ" dirty="0" smtClean="0"/>
              <a:t> 1996,     ISBN 8085804-76-X. s. 28.</a:t>
            </a:r>
          </a:p>
          <a:p>
            <a:r>
              <a:rPr lang="cs-CZ" dirty="0" smtClean="0"/>
              <a:t>www.microsoft.office.com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144</Words>
  <Application>Microsoft Office PowerPoint</Application>
  <PresentationFormat>Předvádění na obrazovce (4:3)</PresentationFormat>
  <Paragraphs>77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Báseň- dokážeš správně seřadit sloky?</vt:lpstr>
      <vt:lpstr>Vysvětlete slova-doplňte,odpovězte na otázky.</vt:lpstr>
      <vt:lpstr>Vytvoř verše na jedno roční období 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31</cp:revision>
  <dcterms:created xsi:type="dcterms:W3CDTF">2011-06-20T10:40:08Z</dcterms:created>
  <dcterms:modified xsi:type="dcterms:W3CDTF">2013-06-18T11:59:49Z</dcterms:modified>
</cp:coreProperties>
</file>