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8" r:id="rId1"/>
  </p:sldMasterIdLst>
  <p:sldIdLst>
    <p:sldId id="272" r:id="rId2"/>
    <p:sldId id="256" r:id="rId3"/>
    <p:sldId id="281" r:id="rId4"/>
    <p:sldId id="282" r:id="rId5"/>
    <p:sldId id="291" r:id="rId6"/>
    <p:sldId id="292" r:id="rId7"/>
    <p:sldId id="293" r:id="rId8"/>
    <p:sldId id="294" r:id="rId9"/>
    <p:sldId id="295" r:id="rId10"/>
    <p:sldId id="285" r:id="rId11"/>
    <p:sldId id="296" r:id="rId12"/>
    <p:sldId id="297" r:id="rId13"/>
    <p:sldId id="298" r:id="rId14"/>
    <p:sldId id="299" r:id="rId15"/>
    <p:sldId id="300" r:id="rId16"/>
    <p:sldId id="304" r:id="rId17"/>
    <p:sldId id="301" r:id="rId18"/>
    <p:sldId id="303" r:id="rId19"/>
    <p:sldId id="270" r:id="rId2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SfglIyI9eFQxKqOOYZwCbQ==" hashData="YnfzMI4JwM090rPZFMpsTOLnLG3bx9G0kAKcXu7/qu1H5RP1RZAKyPV9fje351UVX0rCt14E+OJ8NXK9JM6g2w=="/>
  <p:extLst>
    <p:ext uri="{EFAFB233-063F-42B5-8137-9DF3F51BA10A}">
      <p15:sldGuideLst xmlns:p15="http://schemas.microsoft.com/office/powerpoint/2012/main">
        <p15:guide id="1" orient="horz" pos="278" userDrawn="1">
          <p15:clr>
            <a:srgbClr val="A4A3A4"/>
          </p15:clr>
        </p15:guide>
        <p15:guide id="2" pos="742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5179" autoAdjust="0"/>
  </p:normalViewPr>
  <p:slideViewPr>
    <p:cSldViewPr snapToGrid="0">
      <p:cViewPr>
        <p:scale>
          <a:sx n="66" d="100"/>
          <a:sy n="66" d="100"/>
        </p:scale>
        <p:origin x="816" y="48"/>
      </p:cViewPr>
      <p:guideLst>
        <p:guide orient="horz" pos="278"/>
        <p:guide pos="742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402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186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585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356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783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069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94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959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51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444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504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53229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1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285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520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66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197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08CB8BC-17C6-4011-956D-2693A26166E0}" type="datetimeFigureOut">
              <a:rPr lang="cs-CZ" smtClean="0"/>
              <a:t>18. 6. 2013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E0D62-12DF-41A2-80C2-0F57466C3B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1211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5561" y="404664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2615070" y="1243004"/>
            <a:ext cx="5703806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32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Digitální učební materiál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5812664"/>
              </p:ext>
            </p:extLst>
          </p:nvPr>
        </p:nvGraphicFramePr>
        <p:xfrm>
          <a:off x="2063552" y="1844824"/>
          <a:ext cx="8064896" cy="295148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CZ.1.07/1.5.00/34.0891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VYS_32_INOVACE_10_Seznámení_s_programem_Photoshop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Vyšší odborná škola, Střední průmyslová škola a Střední odborná</a:t>
                      </a:r>
                      <a:r>
                        <a:rPr lang="cs-CZ" sz="1200" baseline="0" dirty="0" smtClean="0"/>
                        <a:t> škola řemesel a služeb, Strakonice, Zvolenská 934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dirty="0" err="1" smtClean="0"/>
                        <a:t>Ramil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Šambazov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Počítačová grafika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18. </a:t>
                      </a:r>
                      <a:r>
                        <a:rPr lang="cs-CZ" dirty="0" smtClean="0"/>
                        <a:t>6. 2013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68009" y="332656"/>
            <a:ext cx="3800475" cy="78105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8098387"/>
              </p:ext>
            </p:extLst>
          </p:nvPr>
        </p:nvGraphicFramePr>
        <p:xfrm>
          <a:off x="2063552" y="4725144"/>
          <a:ext cx="8064896" cy="18722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032448"/>
                <a:gridCol w="4032448"/>
              </a:tblGrid>
              <a:tr h="288032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Metodický pokyn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1567408">
                <a:tc>
                  <a:txBody>
                    <a:bodyPr/>
                    <a:lstStyle/>
                    <a:p>
                      <a:pPr algn="l"/>
                      <a:r>
                        <a:rPr lang="cs-CZ" sz="16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</a:t>
                      </a:r>
                      <a:r>
                        <a:rPr lang="cs-CZ" sz="16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seznamuje s prostředím programu </a:t>
                      </a:r>
                      <a:r>
                        <a:rPr lang="cs-CZ" sz="1600" b="0" i="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Photoshop</a:t>
                      </a:r>
                      <a:endParaRPr lang="cs-CZ" sz="105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Jednotlivé snímky </a:t>
                      </a:r>
                      <a:r>
                        <a:rPr lang="cs-CZ" sz="1400" baseline="0" dirty="0" smtClean="0"/>
                        <a:t> je vhodné doplnit konkrétními </a:t>
                      </a:r>
                      <a:r>
                        <a:rPr lang="cs-CZ" sz="1400" baseline="0" dirty="0" smtClean="0"/>
                        <a:t>ukázkami.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7460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Photoshop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seznámení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/>
          <a:srcRect l="9834" t="12912"/>
          <a:stretch/>
        </p:blipFill>
        <p:spPr>
          <a:xfrm>
            <a:off x="7353300" y="3112590"/>
            <a:ext cx="3319448" cy="31533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84269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Základní funkce tohoto programu jsou zaměřeny na vytváření a úpravy bitmapové (rastrové</a:t>
            </a:r>
            <a:r>
              <a:rPr lang="cs-CZ" dirty="0" smtClean="0"/>
              <a:t>) grafiky</a:t>
            </a:r>
            <a:endParaRPr lang="cs-CZ" dirty="0"/>
          </a:p>
          <a:p>
            <a:r>
              <a:rPr lang="cs-CZ" dirty="0"/>
              <a:t>S obrázkem zde můžete dělat téměř cokoliv </a:t>
            </a:r>
            <a:r>
              <a:rPr lang="cs-CZ" dirty="0" smtClean="0"/>
              <a:t>od změn </a:t>
            </a:r>
            <a:r>
              <a:rPr lang="cs-CZ" dirty="0"/>
              <a:t>velikosti a rozlišení, přes barevné úpravy až po použití speciálních </a:t>
            </a:r>
            <a:r>
              <a:rPr lang="cs-CZ" dirty="0" smtClean="0"/>
              <a:t>efektů </a:t>
            </a:r>
            <a:r>
              <a:rPr lang="cs-CZ" dirty="0"/>
              <a:t>a </a:t>
            </a:r>
            <a:r>
              <a:rPr lang="cs-CZ" dirty="0" smtClean="0"/>
              <a:t>retušo­vání. </a:t>
            </a:r>
          </a:p>
          <a:p>
            <a:r>
              <a:rPr lang="cs-CZ" dirty="0"/>
              <a:t>Ve stínu ale </a:t>
            </a:r>
            <a:r>
              <a:rPr lang="cs-CZ" dirty="0" smtClean="0"/>
              <a:t>nezůstává ani </a:t>
            </a:r>
            <a:r>
              <a:rPr lang="cs-CZ" dirty="0"/>
              <a:t>zpracování </a:t>
            </a:r>
            <a:r>
              <a:rPr lang="cs-CZ" dirty="0" smtClean="0"/>
              <a:t>vektorové a 3D </a:t>
            </a:r>
            <a:r>
              <a:rPr lang="cs-CZ" dirty="0"/>
              <a:t>grafiky</a:t>
            </a:r>
            <a:r>
              <a:rPr lang="cs-CZ" dirty="0" smtClean="0"/>
              <a:t>.</a:t>
            </a:r>
          </a:p>
          <a:p>
            <a:r>
              <a:rPr lang="cs-CZ" dirty="0"/>
              <a:t>Osobní počítače jsou dnes již </a:t>
            </a:r>
            <a:r>
              <a:rPr lang="cs-CZ" dirty="0" smtClean="0"/>
              <a:t>na </a:t>
            </a:r>
            <a:r>
              <a:rPr lang="cs-CZ" dirty="0"/>
              <a:t>takové technické úrovni, že si doma </a:t>
            </a:r>
            <a:r>
              <a:rPr lang="cs-CZ" dirty="0" smtClean="0"/>
              <a:t>můžete dopřát </a:t>
            </a:r>
            <a:r>
              <a:rPr lang="cs-CZ" dirty="0"/>
              <a:t>stejný komfort, jaký je běžný v grafických studiích, a k tomu patří i používáni </a:t>
            </a:r>
            <a:r>
              <a:rPr lang="cs-CZ" dirty="0" smtClean="0"/>
              <a:t>kvalitního programu</a:t>
            </a:r>
            <a:r>
              <a:rPr lang="cs-CZ" dirty="0"/>
              <a:t>, jakým Adobe </a:t>
            </a:r>
            <a:r>
              <a:rPr lang="cs-CZ" dirty="0" err="1"/>
              <a:t>Photoshop</a:t>
            </a:r>
            <a:r>
              <a:rPr lang="cs-CZ" dirty="0"/>
              <a:t> ve </a:t>
            </a:r>
            <a:r>
              <a:rPr lang="cs-CZ" dirty="0" err="1" smtClean="0"/>
              <a:t>všch</a:t>
            </a:r>
            <a:r>
              <a:rPr lang="cs-CZ" dirty="0" smtClean="0"/>
              <a:t> </a:t>
            </a:r>
            <a:r>
              <a:rPr lang="cs-CZ" dirty="0"/>
              <a:t>směrech je.</a:t>
            </a:r>
            <a:endParaRPr lang="cs-CZ" dirty="0" smtClean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/>
          <a:srcRect l="9834" t="12912"/>
          <a:stretch/>
        </p:blipFill>
        <p:spPr>
          <a:xfrm>
            <a:off x="10049853" y="292811"/>
            <a:ext cx="1642639" cy="15604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67866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Pracovní plocha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/>
          <a:srcRect b="5169"/>
          <a:stretch/>
        </p:blipFill>
        <p:spPr>
          <a:xfrm>
            <a:off x="227013" y="260349"/>
            <a:ext cx="11761997" cy="6271079"/>
          </a:xfrm>
          <a:prstGeom prst="rect">
            <a:avLst/>
          </a:prstGeom>
        </p:spPr>
      </p:pic>
      <p:sp>
        <p:nvSpPr>
          <p:cNvPr id="10" name="Čárový bublinový popisek 1 9"/>
          <p:cNvSpPr/>
          <p:nvPr/>
        </p:nvSpPr>
        <p:spPr>
          <a:xfrm>
            <a:off x="1146626" y="1152983"/>
            <a:ext cx="1640115" cy="341988"/>
          </a:xfrm>
          <a:prstGeom prst="borderCallout1">
            <a:avLst/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16200000" scaled="1"/>
            <a:tileRect/>
          </a:gra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ruh nástrojů</a:t>
            </a:r>
            <a:endParaRPr lang="cs-CZ" dirty="0"/>
          </a:p>
        </p:txBody>
      </p:sp>
      <p:sp>
        <p:nvSpPr>
          <p:cNvPr id="11" name="Čárový bublinový popisek 1 10"/>
          <p:cNvSpPr/>
          <p:nvPr/>
        </p:nvSpPr>
        <p:spPr>
          <a:xfrm>
            <a:off x="5348472" y="281724"/>
            <a:ext cx="1640115" cy="341988"/>
          </a:xfrm>
          <a:prstGeom prst="borderCallout1">
            <a:avLst>
              <a:gd name="adj1" fmla="val 18750"/>
              <a:gd name="adj2" fmla="val -8333"/>
              <a:gd name="adj3" fmla="val 82791"/>
              <a:gd name="adj4" fmla="val -33909"/>
            </a:avLst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16200000" scaled="1"/>
            <a:tileRect/>
          </a:gra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lišta nabídek</a:t>
            </a:r>
            <a:endParaRPr lang="cs-CZ" dirty="0"/>
          </a:p>
        </p:txBody>
      </p:sp>
      <p:sp>
        <p:nvSpPr>
          <p:cNvPr id="12" name="Čárový bublinový popisek 1 11"/>
          <p:cNvSpPr/>
          <p:nvPr/>
        </p:nvSpPr>
        <p:spPr>
          <a:xfrm>
            <a:off x="8294872" y="281724"/>
            <a:ext cx="1923185" cy="341988"/>
          </a:xfrm>
          <a:prstGeom prst="borderCallout1">
            <a:avLst>
              <a:gd name="adj1" fmla="val 18750"/>
              <a:gd name="adj2" fmla="val -8333"/>
              <a:gd name="adj3" fmla="val 150697"/>
              <a:gd name="adj4" fmla="val -54263"/>
            </a:avLst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16200000" scaled="1"/>
            <a:tileRect/>
          </a:gra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nástrojová lišta</a:t>
            </a:r>
            <a:endParaRPr lang="cs-CZ" dirty="0"/>
          </a:p>
        </p:txBody>
      </p:sp>
      <p:sp>
        <p:nvSpPr>
          <p:cNvPr id="13" name="Čárový bublinový popisek 1 12"/>
          <p:cNvSpPr/>
          <p:nvPr/>
        </p:nvSpPr>
        <p:spPr>
          <a:xfrm>
            <a:off x="8195496" y="1488988"/>
            <a:ext cx="1855338" cy="364260"/>
          </a:xfrm>
          <a:prstGeom prst="borderCallout1">
            <a:avLst>
              <a:gd name="adj1" fmla="val 30704"/>
              <a:gd name="adj2" fmla="val 103536"/>
              <a:gd name="adj3" fmla="val 130606"/>
              <a:gd name="adj4" fmla="val 120986"/>
            </a:avLst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16200000" scaled="1"/>
            <a:tileRect/>
          </a:gra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panel nástrojů</a:t>
            </a:r>
            <a:endParaRPr lang="cs-CZ" dirty="0"/>
          </a:p>
        </p:txBody>
      </p:sp>
      <p:sp>
        <p:nvSpPr>
          <p:cNvPr id="14" name="Čárový bublinový popisek 1 13"/>
          <p:cNvSpPr/>
          <p:nvPr/>
        </p:nvSpPr>
        <p:spPr>
          <a:xfrm>
            <a:off x="1764729" y="2553513"/>
            <a:ext cx="2044023" cy="413757"/>
          </a:xfrm>
          <a:prstGeom prst="borderCallout1">
            <a:avLst>
              <a:gd name="adj1" fmla="val 18750"/>
              <a:gd name="adj2" fmla="val -8333"/>
              <a:gd name="adj3" fmla="val 82791"/>
              <a:gd name="adj4" fmla="val -33909"/>
            </a:avLst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16200000" scaled="1"/>
            <a:tileRect/>
          </a:gra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pracovní plocha</a:t>
            </a:r>
            <a:endParaRPr lang="cs-CZ" dirty="0"/>
          </a:p>
        </p:txBody>
      </p:sp>
      <p:sp>
        <p:nvSpPr>
          <p:cNvPr id="15" name="Čárový bublinový popisek 1 14"/>
          <p:cNvSpPr/>
          <p:nvPr/>
        </p:nvSpPr>
        <p:spPr>
          <a:xfrm>
            <a:off x="2504958" y="6117671"/>
            <a:ext cx="2044023" cy="413757"/>
          </a:xfrm>
          <a:prstGeom prst="borderCallout1">
            <a:avLst>
              <a:gd name="adj1" fmla="val 18750"/>
              <a:gd name="adj2" fmla="val -8333"/>
              <a:gd name="adj3" fmla="val 82791"/>
              <a:gd name="adj4" fmla="val -33909"/>
            </a:avLst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lin ang="16200000" scaled="1"/>
            <a:tileRect/>
          </a:gradFill>
          <a:ln w="28575"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stavový řádek</a:t>
            </a:r>
          </a:p>
        </p:txBody>
      </p:sp>
    </p:spTree>
    <p:extLst>
      <p:ext uri="{BB962C8B-B14F-4D97-AF65-F5344CB8AC3E}">
        <p14:creationId xmlns:p14="http://schemas.microsoft.com/office/powerpoint/2010/main" val="572488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Nabídky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horní časti </a:t>
            </a:r>
            <a:r>
              <a:rPr lang="cs-CZ" dirty="0"/>
              <a:t>se </a:t>
            </a:r>
            <a:r>
              <a:rPr lang="cs-CZ" dirty="0" smtClean="0"/>
              <a:t>nachází </a:t>
            </a:r>
            <a:r>
              <a:rPr lang="cs-CZ" dirty="0"/>
              <a:t>lišta </a:t>
            </a:r>
            <a:r>
              <a:rPr lang="cs-CZ" dirty="0" smtClean="0"/>
              <a:t>nabídek. Tato lišta je </a:t>
            </a:r>
            <a:r>
              <a:rPr lang="cs-CZ" dirty="0"/>
              <a:t>vždy </a:t>
            </a:r>
            <a:r>
              <a:rPr lang="cs-CZ" dirty="0" smtClean="0"/>
              <a:t>viditelná) </a:t>
            </a:r>
            <a:br>
              <a:rPr lang="cs-CZ" dirty="0" smtClean="0"/>
            </a:br>
            <a:r>
              <a:rPr lang="cs-CZ" dirty="0" smtClean="0"/>
              <a:t>a skrývá všechny </a:t>
            </a:r>
            <a:r>
              <a:rPr lang="cs-CZ" dirty="0"/>
              <a:t>potřebné </a:t>
            </a:r>
            <a:r>
              <a:rPr lang="cs-CZ" dirty="0" smtClean="0"/>
              <a:t>příkazy </a:t>
            </a:r>
            <a:r>
              <a:rPr lang="cs-CZ" dirty="0"/>
              <a:t>pro </a:t>
            </a:r>
            <a:r>
              <a:rPr lang="cs-CZ" dirty="0" smtClean="0"/>
              <a:t>práci </a:t>
            </a:r>
            <a:r>
              <a:rPr lang="cs-CZ" dirty="0"/>
              <a:t>s programem. Příkazy jsou přehledně seřazeny </a:t>
            </a:r>
            <a:r>
              <a:rPr lang="cs-CZ" dirty="0" smtClean="0"/>
              <a:t>do skupin </a:t>
            </a:r>
            <a:r>
              <a:rPr lang="cs-CZ" dirty="0"/>
              <a:t>podle jejich zaměření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Soubor </a:t>
            </a:r>
            <a:r>
              <a:rPr lang="cs-CZ" b="1" dirty="0"/>
              <a:t>(</a:t>
            </a:r>
            <a:r>
              <a:rPr lang="cs-CZ" b="1" dirty="0" err="1"/>
              <a:t>File</a:t>
            </a:r>
            <a:r>
              <a:rPr lang="cs-CZ" b="1" dirty="0" smtClean="0"/>
              <a:t>). </a:t>
            </a:r>
            <a:r>
              <a:rPr lang="cs-CZ" dirty="0"/>
              <a:t>Zde se nacházejí příkazy pro práci se soubory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dokumenty, jako jsou vytvoření </a:t>
            </a:r>
            <a:r>
              <a:rPr lang="cs-CZ" dirty="0" smtClean="0"/>
              <a:t>nového dokumentu</a:t>
            </a:r>
            <a:r>
              <a:rPr lang="cs-CZ" dirty="0"/>
              <a:t>, otevřeni </a:t>
            </a:r>
            <a:r>
              <a:rPr lang="cs-CZ" dirty="0" smtClean="0"/>
              <a:t>existujícího </a:t>
            </a:r>
            <a:r>
              <a:rPr lang="cs-CZ" dirty="0"/>
              <a:t>dokumentu, </a:t>
            </a:r>
            <a:r>
              <a:rPr lang="cs-CZ" dirty="0" smtClean="0"/>
              <a:t>ukládání, </a:t>
            </a:r>
            <a:r>
              <a:rPr lang="cs-CZ" dirty="0"/>
              <a:t>skenování, tisk, ale i </a:t>
            </a:r>
            <a:r>
              <a:rPr lang="cs-CZ" dirty="0" smtClean="0"/>
              <a:t>příkaz pro ukončeni </a:t>
            </a:r>
            <a:r>
              <a:rPr lang="cs-CZ" dirty="0"/>
              <a:t>programu</a:t>
            </a:r>
            <a:r>
              <a:rPr lang="cs-CZ" dirty="0" smtClean="0"/>
              <a:t>.</a:t>
            </a:r>
          </a:p>
          <a:p>
            <a:r>
              <a:rPr lang="cs-CZ" b="1" dirty="0"/>
              <a:t>Úpravy (Edit</a:t>
            </a:r>
            <a:r>
              <a:rPr lang="cs-CZ" b="1" dirty="0" smtClean="0"/>
              <a:t>). </a:t>
            </a:r>
            <a:r>
              <a:rPr lang="cs-CZ" dirty="0" smtClean="0"/>
              <a:t>Zde </a:t>
            </a:r>
            <a:r>
              <a:rPr lang="cs-CZ" dirty="0"/>
              <a:t>naleznete </a:t>
            </a:r>
            <a:r>
              <a:rPr lang="cs-CZ" dirty="0" smtClean="0"/>
              <a:t>příkazy, </a:t>
            </a:r>
            <a:r>
              <a:rPr lang="cs-CZ" dirty="0"/>
              <a:t>které se již týkají </a:t>
            </a:r>
            <a:r>
              <a:rPr lang="cs-CZ" dirty="0" smtClean="0"/>
              <a:t>práce </a:t>
            </a:r>
            <a:br>
              <a:rPr lang="cs-CZ" dirty="0" smtClean="0"/>
            </a:br>
            <a:r>
              <a:rPr lang="cs-CZ" dirty="0" smtClean="0"/>
              <a:t>s </a:t>
            </a:r>
            <a:r>
              <a:rPr lang="cs-CZ" dirty="0"/>
              <a:t>obsahem dokumentu. Jsou to kroky </a:t>
            </a:r>
            <a:r>
              <a:rPr lang="cs-CZ" dirty="0" smtClean="0"/>
              <a:t>zpět po </a:t>
            </a:r>
            <a:r>
              <a:rPr lang="cs-CZ" dirty="0"/>
              <a:t>provedení nějakých úprav, </a:t>
            </a:r>
            <a:r>
              <a:rPr lang="cs-CZ" dirty="0" smtClean="0"/>
              <a:t>kopírování </a:t>
            </a:r>
            <a:r>
              <a:rPr lang="cs-CZ" dirty="0"/>
              <a:t>a vkládání části dokumentu, úpravy </a:t>
            </a:r>
            <a:r>
              <a:rPr lang="cs-CZ" dirty="0" smtClean="0"/>
              <a:t>výplně </a:t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ohraničeni, transformace objektů.</a:t>
            </a:r>
            <a:endParaRPr lang="cs-CZ" dirty="0" smtClean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/>
          <a:srcRect l="9834" t="12912"/>
          <a:stretch/>
        </p:blipFill>
        <p:spPr>
          <a:xfrm>
            <a:off x="10049853" y="292811"/>
            <a:ext cx="1642639" cy="15604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/>
          <a:srcRect t="3125" r="60932" b="94296"/>
          <a:stretch/>
        </p:blipFill>
        <p:spPr>
          <a:xfrm>
            <a:off x="1103312" y="1560017"/>
            <a:ext cx="10589180" cy="39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828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Nabídky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Obraz </a:t>
            </a:r>
            <a:r>
              <a:rPr lang="cs-CZ" b="1" dirty="0"/>
              <a:t>(Image</a:t>
            </a:r>
            <a:r>
              <a:rPr lang="cs-CZ" b="1" dirty="0" smtClean="0"/>
              <a:t>). </a:t>
            </a:r>
            <a:r>
              <a:rPr lang="cs-CZ" dirty="0" smtClean="0"/>
              <a:t>Zde </a:t>
            </a:r>
            <a:r>
              <a:rPr lang="cs-CZ" dirty="0"/>
              <a:t>jsou </a:t>
            </a:r>
            <a:r>
              <a:rPr lang="cs-CZ" dirty="0" smtClean="0"/>
              <a:t>příkazy </a:t>
            </a:r>
            <a:r>
              <a:rPr lang="cs-CZ" dirty="0"/>
              <a:t>pro volbu barevných režimů dokumentu, nastavení a úpravy barev, </a:t>
            </a:r>
            <a:r>
              <a:rPr lang="cs-CZ" dirty="0" smtClean="0"/>
              <a:t>změny velikosti </a:t>
            </a:r>
            <a:r>
              <a:rPr lang="cs-CZ" dirty="0"/>
              <a:t>a rozlišení dokumentu, </a:t>
            </a:r>
            <a:r>
              <a:rPr lang="cs-CZ" dirty="0" smtClean="0"/>
              <a:t>otáčení </a:t>
            </a:r>
            <a:r>
              <a:rPr lang="cs-CZ" dirty="0"/>
              <a:t>dokumentu a vyříznutí určité části dokumentu</a:t>
            </a:r>
            <a:r>
              <a:rPr lang="cs-CZ" dirty="0" smtClean="0"/>
              <a:t>.</a:t>
            </a:r>
          </a:p>
          <a:p>
            <a:r>
              <a:rPr lang="cs-CZ" b="1" dirty="0"/>
              <a:t>Vrstva (</a:t>
            </a:r>
            <a:r>
              <a:rPr lang="cs-CZ" b="1" dirty="0" err="1"/>
              <a:t>Layer</a:t>
            </a:r>
            <a:r>
              <a:rPr lang="cs-CZ" b="1" dirty="0" smtClean="0"/>
              <a:t>). </a:t>
            </a:r>
            <a:r>
              <a:rPr lang="cs-CZ" dirty="0" smtClean="0"/>
              <a:t>Zde </a:t>
            </a:r>
            <a:r>
              <a:rPr lang="cs-CZ" dirty="0"/>
              <a:t>j</a:t>
            </a:r>
            <a:r>
              <a:rPr lang="cs-CZ" dirty="0" smtClean="0"/>
              <a:t>sou </a:t>
            </a:r>
            <a:r>
              <a:rPr lang="cs-CZ" dirty="0"/>
              <a:t>k dispozici </a:t>
            </a:r>
            <a:r>
              <a:rPr lang="cs-CZ" dirty="0" smtClean="0"/>
              <a:t>příkazy, bez kterých </a:t>
            </a:r>
            <a:r>
              <a:rPr lang="cs-CZ" dirty="0"/>
              <a:t>se při práci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 </a:t>
            </a:r>
            <a:r>
              <a:rPr lang="cs-CZ" dirty="0"/>
              <a:t>vrstvami neobejdete. Jsou to vytvoření nové vrstvy, duplikování </a:t>
            </a:r>
            <a:r>
              <a:rPr lang="cs-CZ" dirty="0" smtClean="0"/>
              <a:t>vrstev</a:t>
            </a:r>
            <a:r>
              <a:rPr lang="cs-CZ" dirty="0"/>
              <a:t>, odstranění vrstvy, nastavení vlastností vrstev přidáváni a odebíráni masky, </a:t>
            </a:r>
            <a:r>
              <a:rPr lang="cs-CZ" dirty="0" smtClean="0"/>
              <a:t>změny u </a:t>
            </a:r>
            <a:r>
              <a:rPr lang="cs-CZ" dirty="0"/>
              <a:t>textových vrstev, pořadí a zarovnáni vrstev, uzamčení vrstev a jejich spojováni.</a:t>
            </a:r>
            <a:endParaRPr lang="cs-CZ" dirty="0" smtClean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/>
          <a:srcRect l="9834" t="12912"/>
          <a:stretch/>
        </p:blipFill>
        <p:spPr>
          <a:xfrm>
            <a:off x="10049853" y="292811"/>
            <a:ext cx="1642639" cy="15604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/>
          <a:srcRect t="3125" r="60932" b="94296"/>
          <a:stretch/>
        </p:blipFill>
        <p:spPr>
          <a:xfrm>
            <a:off x="1103312" y="1560017"/>
            <a:ext cx="10589180" cy="39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953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Nabídky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Výběr (</a:t>
            </a:r>
            <a:r>
              <a:rPr lang="cs-CZ" b="1" dirty="0" err="1"/>
              <a:t>Select</a:t>
            </a:r>
            <a:r>
              <a:rPr lang="cs-CZ" b="1" dirty="0" smtClean="0"/>
              <a:t>). </a:t>
            </a:r>
            <a:r>
              <a:rPr lang="cs-CZ" dirty="0" smtClean="0"/>
              <a:t>Zde </a:t>
            </a:r>
            <a:r>
              <a:rPr lang="cs-CZ" dirty="0"/>
              <a:t>máme </a:t>
            </a:r>
            <a:r>
              <a:rPr lang="cs-CZ" dirty="0" smtClean="0"/>
              <a:t>příkazy </a:t>
            </a:r>
            <a:r>
              <a:rPr lang="cs-CZ" dirty="0"/>
              <a:t>potřebné k vytvářeni a úpravám výběru, jako jsou: vybrat vše, zrušit výběr, </a:t>
            </a:r>
            <a:r>
              <a:rPr lang="cs-CZ" dirty="0" smtClean="0"/>
              <a:t>otočit výběr</a:t>
            </a:r>
            <a:r>
              <a:rPr lang="cs-CZ" dirty="0"/>
              <a:t>, výběr podle barvy, rozšířeni výběru, transformace výběru a jeho </a:t>
            </a:r>
            <a:r>
              <a:rPr lang="cs-CZ" dirty="0" smtClean="0"/>
              <a:t>uložení.</a:t>
            </a:r>
          </a:p>
          <a:p>
            <a:r>
              <a:rPr lang="cs-CZ" b="1" dirty="0" smtClean="0"/>
              <a:t>Filtr </a:t>
            </a:r>
            <a:r>
              <a:rPr lang="cs-CZ" b="1" dirty="0"/>
              <a:t>(</a:t>
            </a:r>
            <a:r>
              <a:rPr lang="cs-CZ" b="1" dirty="0" err="1" smtClean="0"/>
              <a:t>Filter</a:t>
            </a:r>
            <a:r>
              <a:rPr lang="cs-CZ" b="1" dirty="0" smtClean="0"/>
              <a:t>). </a:t>
            </a:r>
            <a:r>
              <a:rPr lang="cs-CZ" dirty="0"/>
              <a:t>Jestli je </a:t>
            </a:r>
            <a:r>
              <a:rPr lang="cs-CZ" dirty="0" err="1"/>
              <a:t>Photoshop</a:t>
            </a:r>
            <a:r>
              <a:rPr lang="cs-CZ" dirty="0"/>
              <a:t> mezi ostatními grafickými programy něčím opravdu výjimečným, </a:t>
            </a:r>
            <a:r>
              <a:rPr lang="cs-CZ" dirty="0" smtClean="0"/>
              <a:t>tak je </a:t>
            </a:r>
            <a:r>
              <a:rPr lang="cs-CZ" dirty="0"/>
              <a:t>to </a:t>
            </a:r>
            <a:r>
              <a:rPr lang="cs-CZ" dirty="0" smtClean="0"/>
              <a:t>množstvím </a:t>
            </a:r>
            <a:r>
              <a:rPr lang="cs-CZ" dirty="0"/>
              <a:t>filtrů, </a:t>
            </a:r>
            <a:r>
              <a:rPr lang="cs-CZ" dirty="0" smtClean="0"/>
              <a:t>pomoci </a:t>
            </a:r>
            <a:r>
              <a:rPr lang="cs-CZ" dirty="0"/>
              <a:t>kterých dosáhnete neuvěřitelných </a:t>
            </a:r>
            <a:r>
              <a:rPr lang="cs-CZ" dirty="0" smtClean="0"/>
              <a:t>efektů</a:t>
            </a:r>
          </a:p>
          <a:p>
            <a:r>
              <a:rPr lang="cs-CZ" b="1" dirty="0" smtClean="0"/>
              <a:t>Analýza (</a:t>
            </a:r>
            <a:r>
              <a:rPr lang="cs-CZ" b="1" dirty="0" err="1" smtClean="0"/>
              <a:t>Analysis</a:t>
            </a:r>
            <a:r>
              <a:rPr lang="cs-CZ" b="1" dirty="0" smtClean="0"/>
              <a:t>). </a:t>
            </a:r>
            <a:r>
              <a:rPr lang="cs-CZ" dirty="0" smtClean="0"/>
              <a:t>Zde můžete nastavit poměr měření , použít nástroj pravítko nebo počítání.</a:t>
            </a:r>
            <a:endParaRPr lang="cs-CZ" b="1" dirty="0" smtClean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/>
          <a:srcRect l="9834" t="12912"/>
          <a:stretch/>
        </p:blipFill>
        <p:spPr>
          <a:xfrm>
            <a:off x="10049853" y="292811"/>
            <a:ext cx="1642639" cy="15604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/>
          <a:srcRect t="3125" r="60932" b="94296"/>
          <a:stretch/>
        </p:blipFill>
        <p:spPr>
          <a:xfrm>
            <a:off x="1103312" y="1560017"/>
            <a:ext cx="10589180" cy="39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2806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Nabídky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Zobrazení (</a:t>
            </a:r>
            <a:r>
              <a:rPr lang="cs-CZ" b="1" dirty="0" err="1"/>
              <a:t>View</a:t>
            </a:r>
            <a:r>
              <a:rPr lang="cs-CZ" b="1" dirty="0"/>
              <a:t>). </a:t>
            </a:r>
            <a:r>
              <a:rPr lang="cs-CZ" dirty="0"/>
              <a:t>Zde jsou příkazy pro úpravy zobrazení dokumentu na obrazovce monitoru, jeho zvětšování a zmenšováni, zobrazeni pravítek a vodicích linek.</a:t>
            </a:r>
            <a:endParaRPr lang="cs-CZ" b="1" dirty="0"/>
          </a:p>
          <a:p>
            <a:r>
              <a:rPr lang="cs-CZ" b="1" dirty="0" smtClean="0"/>
              <a:t>Okno </a:t>
            </a:r>
            <a:r>
              <a:rPr lang="cs-CZ" b="1" dirty="0"/>
              <a:t>(</a:t>
            </a:r>
            <a:r>
              <a:rPr lang="cs-CZ" b="1" dirty="0" err="1"/>
              <a:t>Window</a:t>
            </a:r>
            <a:r>
              <a:rPr lang="cs-CZ" b="1" dirty="0" smtClean="0"/>
              <a:t>). </a:t>
            </a:r>
            <a:r>
              <a:rPr lang="cs-CZ" dirty="0"/>
              <a:t>Zde se nacházejí příkazy pro zobrazení nebo skrytí pruhu nástrojů, nástrojové lišty a </a:t>
            </a:r>
            <a:r>
              <a:rPr lang="cs-CZ" dirty="0" smtClean="0"/>
              <a:t>jednotlivých paletek.</a:t>
            </a:r>
          </a:p>
          <a:p>
            <a:r>
              <a:rPr lang="cs-CZ" b="1" dirty="0"/>
              <a:t>Nápověda (</a:t>
            </a:r>
            <a:r>
              <a:rPr lang="cs-CZ" b="1" dirty="0" err="1"/>
              <a:t>Help</a:t>
            </a:r>
            <a:r>
              <a:rPr lang="cs-CZ" b="1" dirty="0" smtClean="0"/>
              <a:t>). </a:t>
            </a:r>
            <a:r>
              <a:rPr lang="cs-CZ" dirty="0"/>
              <a:t>Zde se kromě výborně zpracované nápovědy nacházejí příkazy pro ukládáni </a:t>
            </a:r>
            <a:r>
              <a:rPr lang="cs-CZ" dirty="0" smtClean="0"/>
              <a:t>obrázků s </a:t>
            </a:r>
            <a:r>
              <a:rPr lang="cs-CZ" dirty="0"/>
              <a:t>průhledným pozadím a pro změnu velikosti dokumentu, napřik1ad před tiskem.</a:t>
            </a:r>
            <a:endParaRPr lang="cs-CZ" b="1" dirty="0" smtClean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/>
          <a:srcRect l="9834" t="12912"/>
          <a:stretch/>
        </p:blipFill>
        <p:spPr>
          <a:xfrm>
            <a:off x="10049853" y="292811"/>
            <a:ext cx="1642639" cy="15604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/>
          <a:srcRect t="3125" r="60932" b="94296"/>
          <a:stretch/>
        </p:blipFill>
        <p:spPr>
          <a:xfrm>
            <a:off x="1103312" y="1560017"/>
            <a:ext cx="10589180" cy="39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218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Nástrojová lišta (</a:t>
            </a:r>
            <a:r>
              <a:rPr lang="cs-CZ" dirty="0" err="1"/>
              <a:t>Options</a:t>
            </a:r>
            <a:r>
              <a:rPr lang="cs-CZ" dirty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 horní části pracovní plochy, pod lištou nabídek, je umístěna nástrojová </a:t>
            </a:r>
            <a:r>
              <a:rPr lang="cs-CZ" dirty="0" smtClean="0"/>
              <a:t>lišta. </a:t>
            </a:r>
            <a:r>
              <a:rPr lang="cs-CZ" dirty="0"/>
              <a:t>Zde se zobrazuji nastavitelné parametry toho nástroje, který je právě vybrán v pruhu </a:t>
            </a:r>
            <a:r>
              <a:rPr lang="cs-CZ" dirty="0" smtClean="0"/>
              <a:t>nástrojů.</a:t>
            </a:r>
            <a:endParaRPr lang="cs-CZ" dirty="0"/>
          </a:p>
          <a:p>
            <a:r>
              <a:rPr lang="cs-CZ" dirty="0"/>
              <a:t>Máte proto hned přehled, co od kterého nástroje můžete očekávat, </a:t>
            </a:r>
            <a:r>
              <a:rPr lang="cs-CZ" dirty="0" smtClean="0"/>
              <a:t>případně </a:t>
            </a:r>
            <a:r>
              <a:rPr lang="cs-CZ" dirty="0"/>
              <a:t>můžete </a:t>
            </a:r>
            <a:r>
              <a:rPr lang="cs-CZ" dirty="0" smtClean="0"/>
              <a:t>některý z </a:t>
            </a:r>
            <a:r>
              <a:rPr lang="cs-CZ" dirty="0"/>
              <a:t>parametrů podle </a:t>
            </a:r>
            <a:r>
              <a:rPr lang="cs-CZ" dirty="0" smtClean="0"/>
              <a:t>potřeby změnit</a:t>
            </a:r>
            <a:r>
              <a:rPr lang="cs-CZ" dirty="0"/>
              <a:t>. </a:t>
            </a:r>
            <a:endParaRPr lang="cs-CZ" dirty="0" smtClean="0"/>
          </a:p>
          <a:p>
            <a:r>
              <a:rPr lang="pl-PL" dirty="0"/>
              <a:t>Nástrojová lišta je, stejně tak jako pruh nástrojů</a:t>
            </a:r>
            <a:r>
              <a:rPr lang="pl-PL" dirty="0" smtClean="0"/>
              <a:t>, </a:t>
            </a:r>
            <a:r>
              <a:rPr lang="cs-CZ" dirty="0"/>
              <a:t>plovoucí paletka. Přemístit ji můžete uchopením myší mezi dvěma svislými čarami na </a:t>
            </a:r>
            <a:r>
              <a:rPr lang="cs-CZ" dirty="0" smtClean="0"/>
              <a:t>levé straně </a:t>
            </a:r>
            <a:r>
              <a:rPr lang="cs-CZ" dirty="0"/>
              <a:t>lišty. </a:t>
            </a:r>
            <a:endParaRPr lang="cs-CZ" dirty="0" smtClean="0"/>
          </a:p>
          <a:p>
            <a:r>
              <a:rPr lang="cs-CZ" dirty="0" smtClean="0"/>
              <a:t>Také </a:t>
            </a:r>
            <a:r>
              <a:rPr lang="cs-CZ" dirty="0"/>
              <a:t>ji můžete </a:t>
            </a:r>
            <a:r>
              <a:rPr lang="cs-CZ" dirty="0" smtClean="0"/>
              <a:t>skrýt </a:t>
            </a:r>
            <a:r>
              <a:rPr lang="cs-CZ" dirty="0"/>
              <a:t>nebo zobrazit</a:t>
            </a:r>
            <a:r>
              <a:rPr lang="cs-CZ" dirty="0" smtClean="0"/>
              <a:t> </a:t>
            </a:r>
            <a:r>
              <a:rPr lang="cs-CZ" dirty="0"/>
              <a:t>příkazem </a:t>
            </a:r>
            <a:r>
              <a:rPr lang="cs-CZ" b="1" dirty="0"/>
              <a:t>Okna I </a:t>
            </a:r>
            <a:r>
              <a:rPr lang="cs-CZ" b="1" dirty="0" smtClean="0"/>
              <a:t>Volby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/>
          <a:srcRect l="9834" t="12912"/>
          <a:stretch/>
        </p:blipFill>
        <p:spPr>
          <a:xfrm>
            <a:off x="10049853" y="292811"/>
            <a:ext cx="1642639" cy="15604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/>
          <a:srcRect t="5430" r="26462" b="89931"/>
          <a:stretch/>
        </p:blipFill>
        <p:spPr>
          <a:xfrm>
            <a:off x="1103312" y="1577551"/>
            <a:ext cx="10589180" cy="375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149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3" y="2052918"/>
            <a:ext cx="6681788" cy="4195481"/>
          </a:xfrm>
        </p:spPr>
        <p:txBody>
          <a:bodyPr>
            <a:normAutofit/>
          </a:bodyPr>
          <a:lstStyle/>
          <a:p>
            <a:r>
              <a:rPr lang="cs-CZ" dirty="0"/>
              <a:t>Aby byly důležité a často používané příkazy rychle dostupné přímo z pracovní plochy, </a:t>
            </a:r>
            <a:r>
              <a:rPr lang="cs-CZ" dirty="0" smtClean="0"/>
              <a:t>dává nám </a:t>
            </a:r>
            <a:r>
              <a:rPr lang="cs-CZ" dirty="0" err="1"/>
              <a:t>Photoshop</a:t>
            </a:r>
            <a:r>
              <a:rPr lang="cs-CZ" dirty="0"/>
              <a:t> možnost </a:t>
            </a:r>
            <a:r>
              <a:rPr lang="cs-CZ" dirty="0" smtClean="0"/>
              <a:t>zobrazit </a:t>
            </a:r>
            <a:r>
              <a:rPr lang="cs-CZ" dirty="0"/>
              <a:t>si je umístěné do několika plovoucích paletek. </a:t>
            </a:r>
            <a:endParaRPr lang="cs-CZ" dirty="0" smtClean="0"/>
          </a:p>
          <a:p>
            <a:r>
              <a:rPr lang="cs-CZ" dirty="0" smtClean="0"/>
              <a:t>Paletky </a:t>
            </a:r>
            <a:r>
              <a:rPr lang="pl-PL" dirty="0" smtClean="0"/>
              <a:t>jsou </a:t>
            </a:r>
            <a:r>
              <a:rPr lang="pl-PL" dirty="0"/>
              <a:t>podobně jako příkazy rozděleny do několika sestav podle jejich zaměřeni.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/>
          <a:srcRect l="72868" t="10267" r="470" b="5804"/>
          <a:stretch/>
        </p:blipFill>
        <p:spPr>
          <a:xfrm>
            <a:off x="8316377" y="452718"/>
            <a:ext cx="3468914" cy="6139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37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/>
          <a:srcRect l="72868" t="10267" r="470" b="5804"/>
          <a:stretch/>
        </p:blipFill>
        <p:spPr>
          <a:xfrm>
            <a:off x="8316377" y="452718"/>
            <a:ext cx="3468914" cy="613954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Navigátor (</a:t>
            </a:r>
            <a:r>
              <a:rPr lang="cs-CZ" dirty="0" err="1"/>
              <a:t>Navigator</a:t>
            </a:r>
            <a:r>
              <a:rPr lang="cs-CZ" dirty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3" y="2052918"/>
            <a:ext cx="6681788" cy="4195481"/>
          </a:xfrm>
        </p:spPr>
        <p:txBody>
          <a:bodyPr>
            <a:normAutofit/>
          </a:bodyPr>
          <a:lstStyle/>
          <a:p>
            <a:r>
              <a:rPr lang="cs-CZ" dirty="0" smtClean="0"/>
              <a:t>Paleta Navigátor nám ukazuje náhled aktivního </a:t>
            </a:r>
            <a:r>
              <a:rPr lang="cs-CZ" dirty="0"/>
              <a:t>dokumentu, jeho </a:t>
            </a:r>
            <a:r>
              <a:rPr lang="cs-CZ" dirty="0" smtClean="0"/>
              <a:t>zvětšení na </a:t>
            </a:r>
            <a:r>
              <a:rPr lang="cs-CZ" dirty="0"/>
              <a:t>obrazovce monitoru a případně ohraničeni </a:t>
            </a:r>
            <a:r>
              <a:rPr lang="cs-CZ" dirty="0" smtClean="0"/>
              <a:t>viditelného </a:t>
            </a:r>
            <a:r>
              <a:rPr lang="pl-PL" dirty="0" smtClean="0"/>
              <a:t>výřezu </a:t>
            </a:r>
            <a:r>
              <a:rPr lang="pl-PL" dirty="0"/>
              <a:t>z celkového obrázku. </a:t>
            </a:r>
            <a:endParaRPr lang="pl-PL" dirty="0" smtClean="0"/>
          </a:p>
          <a:p>
            <a:r>
              <a:rPr lang="pl-PL" dirty="0" smtClean="0"/>
              <a:t>Pokud ale nepracujete </a:t>
            </a:r>
            <a:r>
              <a:rPr lang="pl-PL" dirty="0"/>
              <a:t>s opravdu velkým </a:t>
            </a:r>
            <a:r>
              <a:rPr lang="pl-PL" dirty="0" smtClean="0"/>
              <a:t>obrázkem</a:t>
            </a:r>
            <a:r>
              <a:rPr lang="pl-PL" dirty="0"/>
              <a:t>, tak </a:t>
            </a:r>
            <a:r>
              <a:rPr lang="pl-PL" dirty="0" smtClean="0"/>
              <a:t>pro </a:t>
            </a:r>
            <a:r>
              <a:rPr lang="cs-CZ" dirty="0" smtClean="0"/>
              <a:t>vás </a:t>
            </a:r>
            <a:r>
              <a:rPr lang="cs-CZ" dirty="0"/>
              <a:t>tato paletka nemá praktické využiti.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 rot="14982765">
            <a:off x="8896352" y="851900"/>
            <a:ext cx="301620" cy="279499"/>
          </a:xfrm>
          <a:prstGeom prst="rightArrow">
            <a:avLst/>
          </a:prstGeom>
          <a:ln w="19050"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2458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/>
          <a:srcRect l="72547" t="10156" b="5859"/>
          <a:stretch/>
        </p:blipFill>
        <p:spPr>
          <a:xfrm>
            <a:off x="8264896" y="452718"/>
            <a:ext cx="3571875" cy="614362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Informace (</a:t>
            </a:r>
            <a:r>
              <a:rPr lang="cs-CZ" dirty="0" err="1"/>
              <a:t>Info</a:t>
            </a:r>
            <a:r>
              <a:rPr lang="cs-CZ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3" y="2052918"/>
            <a:ext cx="6681788" cy="4195481"/>
          </a:xfrm>
        </p:spPr>
        <p:txBody>
          <a:bodyPr>
            <a:normAutofit/>
          </a:bodyPr>
          <a:lstStyle/>
          <a:p>
            <a:r>
              <a:rPr lang="cs-CZ" dirty="0"/>
              <a:t>Mnohem zajímavější je paletka </a:t>
            </a:r>
            <a:r>
              <a:rPr lang="cs-CZ" dirty="0" smtClean="0"/>
              <a:t>Informace </a:t>
            </a:r>
            <a:r>
              <a:rPr lang="cs-CZ" dirty="0"/>
              <a:t>(</a:t>
            </a:r>
            <a:r>
              <a:rPr lang="cs-CZ" dirty="0" err="1"/>
              <a:t>lnfo</a:t>
            </a:r>
            <a:r>
              <a:rPr lang="cs-CZ" dirty="0" smtClean="0"/>
              <a:t>).</a:t>
            </a:r>
          </a:p>
          <a:p>
            <a:r>
              <a:rPr lang="cs-CZ" dirty="0" smtClean="0"/>
              <a:t> </a:t>
            </a:r>
            <a:r>
              <a:rPr lang="pl-PL" dirty="0" smtClean="0"/>
              <a:t>Zde </a:t>
            </a:r>
            <a:r>
              <a:rPr lang="pl-PL" dirty="0"/>
              <a:t>se zobrazují údaje o barvě v </a:t>
            </a:r>
            <a:r>
              <a:rPr lang="pl-PL" dirty="0" smtClean="0"/>
              <a:t>mistě </a:t>
            </a:r>
            <a:r>
              <a:rPr lang="cs-CZ" dirty="0" smtClean="0"/>
              <a:t>polohy </a:t>
            </a:r>
            <a:r>
              <a:rPr lang="cs-CZ" dirty="0"/>
              <a:t>kurzoru myši, souřadnice polohy myši a </a:t>
            </a:r>
            <a:r>
              <a:rPr lang="cs-CZ" dirty="0" smtClean="0"/>
              <a:t>velikost výběru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Zvláště </a:t>
            </a:r>
            <a:r>
              <a:rPr lang="cs-CZ" dirty="0"/>
              <a:t>s posledním údajem </a:t>
            </a:r>
            <a:r>
              <a:rPr lang="cs-CZ" dirty="0" smtClean="0"/>
              <a:t>budete často </a:t>
            </a:r>
            <a:r>
              <a:rPr lang="cs-CZ" dirty="0"/>
              <a:t>pracovat při vytváření různých </a:t>
            </a:r>
            <a:r>
              <a:rPr lang="cs-CZ" dirty="0" smtClean="0"/>
              <a:t>pravidelných tvarů</a:t>
            </a:r>
            <a:r>
              <a:rPr lang="cs-CZ" dirty="0"/>
              <a:t>, jako jsou čtverce, obdélníky, </a:t>
            </a:r>
            <a:r>
              <a:rPr lang="cs-CZ" dirty="0" smtClean="0"/>
              <a:t>kružnice…, </a:t>
            </a:r>
            <a:br>
              <a:rPr lang="cs-CZ" dirty="0" smtClean="0"/>
            </a:br>
            <a:r>
              <a:rPr lang="cs-CZ" dirty="0" smtClean="0"/>
              <a:t>u  kterých záleží </a:t>
            </a:r>
            <a:r>
              <a:rPr lang="cs-CZ" dirty="0"/>
              <a:t>na přesné velikosti.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 rot="14982765">
            <a:off x="9539289" y="876169"/>
            <a:ext cx="301620" cy="279499"/>
          </a:xfrm>
          <a:prstGeom prst="rightArrow">
            <a:avLst/>
          </a:prstGeom>
          <a:ln w="19050"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162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/>
          <a:srcRect l="72987" t="9897" b="33072"/>
          <a:stretch/>
        </p:blipFill>
        <p:spPr>
          <a:xfrm>
            <a:off x="8269288" y="452718"/>
            <a:ext cx="3514725" cy="417195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Barvy (</a:t>
            </a:r>
            <a:r>
              <a:rPr lang="cs-CZ" dirty="0" err="1"/>
              <a:t>Color</a:t>
            </a:r>
            <a:r>
              <a:rPr lang="cs-CZ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3" y="2052918"/>
            <a:ext cx="6681788" cy="4195481"/>
          </a:xfrm>
        </p:spPr>
        <p:txBody>
          <a:bodyPr>
            <a:normAutofit/>
          </a:bodyPr>
          <a:lstStyle/>
          <a:p>
            <a:r>
              <a:rPr lang="cs-CZ" dirty="0"/>
              <a:t>Paletka Barvy (</a:t>
            </a:r>
            <a:r>
              <a:rPr lang="cs-CZ" dirty="0" err="1" smtClean="0"/>
              <a:t>Color</a:t>
            </a:r>
            <a:r>
              <a:rPr lang="cs-CZ" dirty="0"/>
              <a:t>) se používá k vytvoření </a:t>
            </a:r>
            <a:r>
              <a:rPr lang="cs-CZ" dirty="0" smtClean="0"/>
              <a:t>nového odstínu </a:t>
            </a:r>
            <a:r>
              <a:rPr lang="cs-CZ" dirty="0"/>
              <a:t>barvy </a:t>
            </a:r>
            <a:r>
              <a:rPr lang="cs-CZ" dirty="0" smtClean="0"/>
              <a:t>popředí </a:t>
            </a:r>
            <a:r>
              <a:rPr lang="cs-CZ" dirty="0"/>
              <a:t>nebo </a:t>
            </a:r>
            <a:r>
              <a:rPr lang="cs-CZ" dirty="0" smtClean="0"/>
              <a:t>pozadí.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 rot="14982765">
            <a:off x="8777290" y="3427510"/>
            <a:ext cx="301620" cy="279499"/>
          </a:xfrm>
          <a:prstGeom prst="rightArrow">
            <a:avLst/>
          </a:prstGeom>
          <a:ln w="19050"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777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/>
          <a:srcRect l="72744" t="10417" r="414" b="5729"/>
          <a:stretch/>
        </p:blipFill>
        <p:spPr>
          <a:xfrm>
            <a:off x="8291512" y="452718"/>
            <a:ext cx="3492501" cy="61341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Styly (</a:t>
            </a:r>
            <a:r>
              <a:rPr lang="cs-CZ" dirty="0" err="1"/>
              <a:t>Styles</a:t>
            </a:r>
            <a:r>
              <a:rPr lang="cs-CZ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3" y="2052918"/>
            <a:ext cx="6681788" cy="4195481"/>
          </a:xfrm>
        </p:spPr>
        <p:txBody>
          <a:bodyPr>
            <a:normAutofit/>
          </a:bodyPr>
          <a:lstStyle/>
          <a:p>
            <a:r>
              <a:rPr lang="cs-CZ" dirty="0"/>
              <a:t>Paletka Styly (</a:t>
            </a:r>
            <a:r>
              <a:rPr lang="cs-CZ" dirty="0" err="1"/>
              <a:t>Styles</a:t>
            </a:r>
            <a:r>
              <a:rPr lang="cs-CZ" dirty="0"/>
              <a:t>) </a:t>
            </a:r>
            <a:r>
              <a:rPr lang="cs-CZ" dirty="0" smtClean="0"/>
              <a:t>obsahuje </a:t>
            </a:r>
            <a:r>
              <a:rPr lang="cs-CZ" dirty="0"/>
              <a:t>přednastavené styly použitelné při </a:t>
            </a:r>
            <a:r>
              <a:rPr lang="cs-CZ" dirty="0" smtClean="0"/>
              <a:t>úpravách obrázků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Představte </a:t>
            </a:r>
            <a:r>
              <a:rPr lang="cs-CZ" dirty="0"/>
              <a:t>si </a:t>
            </a:r>
            <a:r>
              <a:rPr lang="cs-CZ" dirty="0" smtClean="0"/>
              <a:t>například </a:t>
            </a:r>
            <a:r>
              <a:rPr lang="cs-CZ" dirty="0"/>
              <a:t>tlačítka </a:t>
            </a:r>
            <a:r>
              <a:rPr lang="cs-CZ" dirty="0" smtClean="0"/>
              <a:t>na internetové </a:t>
            </a:r>
            <a:r>
              <a:rPr lang="cs-CZ" dirty="0"/>
              <a:t>stránce. Všechna </a:t>
            </a:r>
            <a:r>
              <a:rPr lang="cs-CZ" dirty="0" smtClean="0"/>
              <a:t>tlačítka </a:t>
            </a:r>
            <a:r>
              <a:rPr lang="cs-CZ" dirty="0"/>
              <a:t>jsou stejná, mají jen jiné popisky. Budeme snad </a:t>
            </a:r>
            <a:r>
              <a:rPr lang="cs-CZ" dirty="0" smtClean="0"/>
              <a:t>kvůli </a:t>
            </a:r>
            <a:r>
              <a:rPr lang="cs-CZ" dirty="0"/>
              <a:t>popiskům tvořit každé tlačítko znovu? To by </a:t>
            </a:r>
            <a:r>
              <a:rPr lang="cs-CZ" dirty="0" smtClean="0"/>
              <a:t>nebylo při </a:t>
            </a:r>
            <a:r>
              <a:rPr lang="cs-CZ" dirty="0"/>
              <a:t>větším množství tlačítek příliš efektivní, a tak </a:t>
            </a:r>
            <a:r>
              <a:rPr lang="cs-CZ" dirty="0" smtClean="0"/>
              <a:t>se nabízí </a:t>
            </a:r>
            <a:r>
              <a:rPr lang="cs-CZ" dirty="0"/>
              <a:t>možnost použít některý ze stylů a ten </a:t>
            </a:r>
            <a:r>
              <a:rPr lang="cs-CZ" dirty="0" smtClean="0"/>
              <a:t>použít na </a:t>
            </a:r>
            <a:r>
              <a:rPr lang="cs-CZ" dirty="0"/>
              <a:t>všechna tlačítka. Tím si zajistíte jejich </a:t>
            </a:r>
            <a:r>
              <a:rPr lang="cs-CZ" dirty="0" smtClean="0"/>
              <a:t>jednotný </a:t>
            </a:r>
            <a:r>
              <a:rPr lang="cs-CZ" dirty="0" err="1" smtClean="0"/>
              <a:t>vzhIed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97305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Vrstvy (</a:t>
            </a:r>
            <a:r>
              <a:rPr lang="cs-CZ" dirty="0" err="1"/>
              <a:t>Layers</a:t>
            </a:r>
            <a:r>
              <a:rPr lang="cs-CZ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3" y="2052918"/>
            <a:ext cx="6681788" cy="4195481"/>
          </a:xfrm>
        </p:spPr>
        <p:txBody>
          <a:bodyPr>
            <a:normAutofit/>
          </a:bodyPr>
          <a:lstStyle/>
          <a:p>
            <a:r>
              <a:rPr lang="cs-CZ" dirty="0" smtClean="0"/>
              <a:t>Vrstvy jsou </a:t>
            </a:r>
            <a:r>
              <a:rPr lang="cs-CZ" dirty="0"/>
              <a:t>základním stavebním </a:t>
            </a:r>
            <a:r>
              <a:rPr lang="cs-CZ" dirty="0" smtClean="0"/>
              <a:t>kamenem všech </a:t>
            </a:r>
            <a:r>
              <a:rPr lang="cs-CZ" dirty="0"/>
              <a:t>obrázků vytvářených ve </a:t>
            </a:r>
            <a:r>
              <a:rPr lang="cs-CZ" dirty="0" err="1" smtClean="0"/>
              <a:t>Photoshopu</a:t>
            </a:r>
            <a:r>
              <a:rPr lang="cs-CZ" dirty="0" smtClean="0"/>
              <a:t>.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/>
          <a:srcRect l="72645" t="9896" b="5729"/>
          <a:stretch/>
        </p:blipFill>
        <p:spPr>
          <a:xfrm>
            <a:off x="8271246" y="452718"/>
            <a:ext cx="3559175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752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Cesty (</a:t>
            </a:r>
            <a:r>
              <a:rPr lang="cs-CZ" dirty="0" err="1"/>
              <a:t>Path</a:t>
            </a:r>
            <a:r>
              <a:rPr lang="cs-CZ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3" y="2052918"/>
            <a:ext cx="6681788" cy="4195481"/>
          </a:xfrm>
        </p:spPr>
        <p:txBody>
          <a:bodyPr>
            <a:noAutofit/>
          </a:bodyPr>
          <a:lstStyle/>
          <a:p>
            <a:r>
              <a:rPr lang="cs-CZ" dirty="0"/>
              <a:t>Cesty (</a:t>
            </a:r>
            <a:r>
              <a:rPr lang="cs-CZ" dirty="0" err="1"/>
              <a:t>Path</a:t>
            </a:r>
            <a:r>
              <a:rPr lang="cs-CZ" dirty="0" smtClean="0"/>
              <a:t>) </a:t>
            </a:r>
            <a:r>
              <a:rPr lang="cs-CZ" dirty="0" err="1" smtClean="0"/>
              <a:t>Photoshop</a:t>
            </a:r>
            <a:r>
              <a:rPr lang="cs-CZ" dirty="0" smtClean="0"/>
              <a:t> </a:t>
            </a:r>
            <a:r>
              <a:rPr lang="cs-CZ" dirty="0"/>
              <a:t>nám, </a:t>
            </a:r>
            <a:r>
              <a:rPr lang="cs-CZ" dirty="0" smtClean="0"/>
              <a:t>umožňuje používat </a:t>
            </a:r>
            <a:br>
              <a:rPr lang="cs-CZ" dirty="0" smtClean="0"/>
            </a:br>
            <a:r>
              <a:rPr lang="cs-CZ" dirty="0" smtClean="0"/>
              <a:t>i </a:t>
            </a:r>
            <a:r>
              <a:rPr lang="cs-CZ" dirty="0"/>
              <a:t>vektorové kreslení. 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/>
          <a:srcRect l="72645" t="10267" r="582" b="17114"/>
          <a:stretch/>
        </p:blipFill>
        <p:spPr>
          <a:xfrm>
            <a:off x="8300583" y="452718"/>
            <a:ext cx="3483430" cy="5312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983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Akce (</a:t>
            </a:r>
            <a:r>
              <a:rPr lang="cs-CZ" dirty="0" err="1"/>
              <a:t>Actions</a:t>
            </a:r>
            <a:r>
              <a:rPr lang="cs-CZ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3" y="2052918"/>
            <a:ext cx="6681788" cy="4195481"/>
          </a:xfrm>
        </p:spPr>
        <p:txBody>
          <a:bodyPr>
            <a:noAutofit/>
          </a:bodyPr>
          <a:lstStyle/>
          <a:p>
            <a:r>
              <a:rPr lang="cs-CZ" dirty="0"/>
              <a:t>Stále se opakující činnosti jsou vždy nepříjemné </a:t>
            </a:r>
            <a:br>
              <a:rPr lang="cs-CZ" dirty="0"/>
            </a:br>
            <a:r>
              <a:rPr lang="pl-PL" dirty="0"/>
              <a:t>a odvádějí pozornost od skutečné práce.</a:t>
            </a:r>
          </a:p>
          <a:p>
            <a:r>
              <a:rPr lang="cs-CZ" dirty="0"/>
              <a:t>Máte například plný adresář obrázků, ze kterých potřebujete udělat malé náhledy pro internetovou stránku.</a:t>
            </a:r>
          </a:p>
          <a:p>
            <a:r>
              <a:rPr lang="cs-CZ" dirty="0"/>
              <a:t>V praxi to znamená každý obrázek otevřít, zmenšit a uložit třeba do jiného adresáře. Pro  zjednodušeni těchto úkonů máme ve </a:t>
            </a:r>
            <a:r>
              <a:rPr lang="cs-CZ" dirty="0" err="1"/>
              <a:t>Photoshopu</a:t>
            </a:r>
            <a:r>
              <a:rPr lang="cs-CZ" dirty="0"/>
              <a:t> nástroj určený pro vykonáváni předem určených postupů, kterým říkáme akce.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/>
          <a:srcRect l="72840" t="10157" b="17187"/>
          <a:stretch/>
        </p:blipFill>
        <p:spPr>
          <a:xfrm>
            <a:off x="8250238" y="452718"/>
            <a:ext cx="3533775" cy="531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539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Kanály (</a:t>
            </a:r>
            <a:r>
              <a:rPr lang="cs-CZ" dirty="0" err="1" smtClean="0"/>
              <a:t>Channels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313" y="2052918"/>
            <a:ext cx="6681788" cy="4195481"/>
          </a:xfrm>
        </p:spPr>
        <p:txBody>
          <a:bodyPr>
            <a:noAutofit/>
          </a:bodyPr>
          <a:lstStyle/>
          <a:p>
            <a:r>
              <a:rPr lang="cs-CZ" dirty="0"/>
              <a:t>Paletka Kanály (</a:t>
            </a:r>
            <a:r>
              <a:rPr lang="cs-CZ" dirty="0" err="1"/>
              <a:t>Channels</a:t>
            </a:r>
            <a:r>
              <a:rPr lang="cs-CZ" dirty="0"/>
              <a:t>) vám ukazuje obrázek rozdělený do několika vrstev (kanálů) podle barevného modelu, ve kterém se právě nacházíte.</a:t>
            </a:r>
          </a:p>
          <a:p>
            <a:r>
              <a:rPr lang="cs-CZ" dirty="0"/>
              <a:t>Každý kanál je pak obrazem rozmístění jedné </a:t>
            </a:r>
            <a:br>
              <a:rPr lang="cs-CZ" dirty="0"/>
            </a:br>
            <a:r>
              <a:rPr lang="cs-CZ" dirty="0"/>
              <a:t>z barev modelu. To pro nás však nemá prakticky žádný význam. Důležitější vlastnost kanálů je vytváření vlastních kanálů, zcela nezávislých </a:t>
            </a:r>
            <a:br>
              <a:rPr lang="cs-CZ" dirty="0"/>
            </a:br>
            <a:r>
              <a:rPr lang="cs-CZ" dirty="0"/>
              <a:t>na obrázku, pomocí kterých můžeme obrázek různě upravovat.  </a:t>
            </a:r>
          </a:p>
          <a:p>
            <a:r>
              <a:rPr lang="cs-CZ" dirty="0"/>
              <a:t>Podobně jako akce nám kanály usnadňují práci, ale jejich používání opět vyžaduje jisté znalosti a zkušenosti s ovládáním programu.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/>
          <a:srcRect l="72757" t="10070" b="17312"/>
          <a:stretch/>
        </p:blipFill>
        <p:spPr>
          <a:xfrm>
            <a:off x="8278503" y="452718"/>
            <a:ext cx="3544661" cy="5312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9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/>
          <a:srcRect l="9834" t="12912"/>
          <a:stretch/>
        </p:blipFill>
        <p:spPr>
          <a:xfrm>
            <a:off x="7353300" y="3112590"/>
            <a:ext cx="3319448" cy="31533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25621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Neonový poutač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801</Words>
  <Application>Microsoft Office PowerPoint</Application>
  <PresentationFormat>Širokoúhlá obrazovka</PresentationFormat>
  <Paragraphs>81</Paragraphs>
  <Slides>19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Arial</vt:lpstr>
      <vt:lpstr>Century Gothic</vt:lpstr>
      <vt:lpstr>Times New Roman</vt:lpstr>
      <vt:lpstr>Wingdings 3</vt:lpstr>
      <vt:lpstr>Ion</vt:lpstr>
      <vt:lpstr>Prezentace aplikace PowerPoint</vt:lpstr>
      <vt:lpstr>Photoshop</vt:lpstr>
      <vt:lpstr>Úvod</vt:lpstr>
      <vt:lpstr>Pracovní plocha</vt:lpstr>
      <vt:lpstr>Nabídky</vt:lpstr>
      <vt:lpstr>Nabídky</vt:lpstr>
      <vt:lpstr>Nabídky</vt:lpstr>
      <vt:lpstr>Nabídky</vt:lpstr>
      <vt:lpstr>Nástrojová lišta (Options)</vt:lpstr>
      <vt:lpstr>Palety</vt:lpstr>
      <vt:lpstr>Navigátor (Navigator)</vt:lpstr>
      <vt:lpstr>Informace (Info)</vt:lpstr>
      <vt:lpstr>Barvy (Color)</vt:lpstr>
      <vt:lpstr>Styly (Styles)</vt:lpstr>
      <vt:lpstr>Vrstvy (Layers)</vt:lpstr>
      <vt:lpstr>Cesty (Path)</vt:lpstr>
      <vt:lpstr>Akce (Actions)</vt:lpstr>
      <vt:lpstr>Kanály (Channels)</vt:lpstr>
      <vt:lpstr>Konec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Příprava pro tisk</dc:title>
  <dc:creator/>
  <cp:lastModifiedBy/>
  <cp:revision>87</cp:revision>
  <dcterms:created xsi:type="dcterms:W3CDTF">2013-06-07T17:46:04Z</dcterms:created>
  <dcterms:modified xsi:type="dcterms:W3CDTF">2013-06-18T13:48:12Z</dcterms:modified>
</cp:coreProperties>
</file>