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58" r:id="rId4"/>
    <p:sldId id="260" r:id="rId5"/>
    <p:sldId id="262" r:id="rId6"/>
    <p:sldId id="273" r:id="rId7"/>
    <p:sldId id="266" r:id="rId8"/>
    <p:sldId id="268" r:id="rId9"/>
    <p:sldId id="263" r:id="rId10"/>
    <p:sldId id="269" r:id="rId11"/>
    <p:sldId id="270" r:id="rId12"/>
    <p:sldId id="271" r:id="rId13"/>
    <p:sldId id="25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VY_32_INOVACE_18_Ústní </a:t>
          </a:r>
          <a:r>
            <a:rPr lang="cs-CZ" sz="2000" baseline="0" dirty="0" smtClean="0"/>
            <a:t>lidová slovesnost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VY_32_INOVACE_18_Ústní </a:t>
          </a:r>
          <a:r>
            <a:rPr lang="cs-CZ" sz="2000" kern="1200" baseline="0" dirty="0" smtClean="0"/>
            <a:t>lidová slovesnost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leccos.com/pics/pic/praveke_vytvarne_umeni-_ukazka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8.gif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7" Type="http://schemas.openxmlformats.org/officeDocument/2006/relationships/image" Target="../media/image16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//upload.wikimedia.org/wikipedia/commons/1/16/Jan_Vil%C3%ADmek_-_Bo%C5%BEena_N%C4%9Bmcov%C3%A1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//upload.wikimedia.org/wikipedia/commons/9/9c/Oscar_Wilde_portrait.jpg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pisovatele.cz/jan-werich" TargetMode="External"/><Relationship Id="rId13" Type="http://schemas.openxmlformats.org/officeDocument/2006/relationships/hyperlink" Target="http://commons.wikimedia.org/wiki/File:Oscar_Wilde_portrait.jpg" TargetMode="External"/><Relationship Id="rId3" Type="http://schemas.openxmlformats.org/officeDocument/2006/relationships/hyperlink" Target="http://leccos.com/index.php/clanky/altamira" TargetMode="External"/><Relationship Id="rId7" Type="http://schemas.openxmlformats.org/officeDocument/2006/relationships/hyperlink" Target="http://upload.wikimedia.org/wikipedia/commons/b/bd/Karel-capek.jpg" TargetMode="External"/><Relationship Id="rId12" Type="http://schemas.openxmlformats.org/officeDocument/2006/relationships/hyperlink" Target="http://upload.wikimedia.org/wikipedia/commons/b/bb/HCA_1862_by_Georg_E._Hansen_02.jpg" TargetMode="External"/><Relationship Id="rId2" Type="http://schemas.openxmlformats.org/officeDocument/2006/relationships/hyperlink" Target="http://leccos.com/index.php/clanky/praveke-vytvarne-umen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d/de/Jan_Vil%C3%ADmek_-_Franti%C5%A1ek_Ladislav_%C4%8Celakovsk%C3%BD.jpg" TargetMode="External"/><Relationship Id="rId11" Type="http://schemas.openxmlformats.org/officeDocument/2006/relationships/hyperlink" Target="http://upload.wikimedia.org/wikipedia/commons/f/ff/Grimm.jpg" TargetMode="External"/><Relationship Id="rId5" Type="http://schemas.openxmlformats.org/officeDocument/2006/relationships/hyperlink" Target="http://upload.wikimedia.org/wikipedia/commons/6/6a/Jan_Vil%C3%ADmek_-_Karel_Jarom%C3%ADr_Erben.jpg" TargetMode="External"/><Relationship Id="rId10" Type="http://schemas.openxmlformats.org/officeDocument/2006/relationships/hyperlink" Target="http://www.bookfan.eu/kniha/20582/Devatero-pohadek-A-jeste-jedna-od-Josefa-Capka-jako-privazek" TargetMode="External"/><Relationship Id="rId4" Type="http://schemas.openxmlformats.org/officeDocument/2006/relationships/hyperlink" Target="http://upload.wikimedia.org/wikipedia/commons/1/16/Jan_Vil%C3%ADmek_-_Bo%C5%BEena_N%C4%9Bmcov%C3%A1.jpg" TargetMode="External"/><Relationship Id="rId9" Type="http://schemas.openxmlformats.org/officeDocument/2006/relationships/hyperlink" Target="http://www.bookfan.eu/kniha/14762/Fimfarum" TargetMode="External"/><Relationship Id="rId14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8083716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slouží k použití na interaktivní tabuli.</a:t>
            </a:r>
          </a:p>
          <a:p>
            <a:r>
              <a:rPr lang="cs-CZ" dirty="0" smtClean="0"/>
              <a:t>Č</a:t>
            </a:r>
            <a:r>
              <a:rPr lang="cs-CZ" dirty="0" smtClean="0"/>
              <a:t>eský jazyk –literární výchova-Ústní </a:t>
            </a:r>
            <a:r>
              <a:rPr lang="cs-CZ" smtClean="0"/>
              <a:t>lidová slovesnost</a:t>
            </a:r>
            <a:endParaRPr lang="cs-CZ" dirty="0" smtClean="0"/>
          </a:p>
          <a:p>
            <a:r>
              <a:rPr lang="cs-CZ" dirty="0" smtClean="0"/>
              <a:t>Pro</a:t>
            </a:r>
            <a:r>
              <a:rPr lang="cs-CZ" dirty="0" smtClean="0"/>
              <a:t> 4.a 5.ročník  </a:t>
            </a:r>
            <a:r>
              <a:rPr lang="cs-CZ" dirty="0" smtClean="0"/>
              <a:t>ZŠ.</a:t>
            </a:r>
          </a:p>
          <a:p>
            <a:r>
              <a:rPr lang="cs-CZ" dirty="0" smtClean="0"/>
              <a:t>Seznámení  s ústní lidovou </a:t>
            </a:r>
            <a:r>
              <a:rPr lang="cs-CZ" dirty="0" smtClean="0"/>
              <a:t>slovesností</a:t>
            </a:r>
            <a:r>
              <a:rPr lang="cs-CZ" dirty="0" smtClean="0"/>
              <a:t>, vývoj od pravěku- jednoduché vyprávění s obrázky, tajenka, sběratelé ústní lidové slovesnosti </a:t>
            </a:r>
            <a:r>
              <a:rPr lang="cs-CZ" dirty="0" smtClean="0"/>
              <a:t>u </a:t>
            </a:r>
            <a:r>
              <a:rPr lang="cs-CZ" dirty="0" smtClean="0"/>
              <a:t>nás i v zahraničí.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2743200" y="1590675"/>
            <a:ext cx="6248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před </a:t>
            </a:r>
            <a:r>
              <a:rPr lang="cs-CZ" sz="2800" b="1" dirty="0">
                <a:solidFill>
                  <a:srgbClr val="FF0000"/>
                </a:solidFill>
              </a:rPr>
              <a:t>vynalezením písma (od pravěku)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2895600" y="2514600"/>
            <a:ext cx="62484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2800" b="0" dirty="0"/>
              <a:t> </a:t>
            </a:r>
            <a:r>
              <a:rPr lang="cs-CZ" sz="2800" b="0" dirty="0" smtClean="0"/>
              <a:t> </a:t>
            </a:r>
            <a:r>
              <a:rPr lang="cs-CZ" sz="2800" b="0" dirty="0" smtClean="0"/>
              <a:t>člověka a příroda - velké </a:t>
            </a:r>
            <a:r>
              <a:rPr lang="cs-CZ" sz="2800" b="0" dirty="0" smtClean="0"/>
              <a:t>propojení</a:t>
            </a:r>
            <a:endParaRPr lang="cs-CZ" sz="2800" b="0" dirty="0"/>
          </a:p>
          <a:p>
            <a:r>
              <a:rPr lang="cs-CZ" sz="2800" b="0" dirty="0" smtClean="0"/>
              <a:t>              </a:t>
            </a:r>
            <a:r>
              <a:rPr lang="cs-CZ" sz="2800" dirty="0" smtClean="0"/>
              <a:t>strach z neznámého</a:t>
            </a:r>
            <a:endParaRPr lang="cs-CZ" sz="2800" b="0" dirty="0"/>
          </a:p>
          <a:p>
            <a:endParaRPr lang="cs-CZ" sz="2800" b="0" dirty="0"/>
          </a:p>
        </p:txBody>
      </p:sp>
      <p:sp>
        <p:nvSpPr>
          <p:cNvPr id="3085" name="AutoShape 13"/>
          <p:cNvSpPr>
            <a:spLocks noChangeArrowheads="1"/>
          </p:cNvSpPr>
          <p:nvPr/>
        </p:nvSpPr>
        <p:spPr bwMode="auto">
          <a:xfrm rot="5400000">
            <a:off x="4717416" y="3859648"/>
            <a:ext cx="988570" cy="271290"/>
          </a:xfrm>
          <a:prstGeom prst="rightArrow">
            <a:avLst>
              <a:gd name="adj1" fmla="val 50000"/>
              <a:gd name="adj2" fmla="val 83333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0" y="4437112"/>
            <a:ext cx="9144000" cy="224676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sz="2800" dirty="0"/>
              <a:t> </a:t>
            </a:r>
            <a:r>
              <a:rPr lang="cs-CZ" sz="2800" dirty="0" smtClean="0"/>
              <a:t>                                         víra v</a:t>
            </a:r>
            <a:r>
              <a:rPr lang="cs-CZ" sz="2800" b="0" dirty="0" smtClean="0"/>
              <a:t> </a:t>
            </a:r>
            <a:r>
              <a:rPr lang="cs-CZ" sz="2800" b="0" dirty="0" smtClean="0"/>
              <a:t>nadpřirozené síly</a:t>
            </a:r>
          </a:p>
          <a:p>
            <a:pPr>
              <a:buFontTx/>
              <a:buChar char="-"/>
            </a:pPr>
            <a:endParaRPr lang="cs-CZ" sz="2800" b="0" dirty="0"/>
          </a:p>
          <a:p>
            <a:r>
              <a:rPr lang="cs-CZ" sz="2800" dirty="0"/>
              <a:t> </a:t>
            </a:r>
            <a:r>
              <a:rPr lang="cs-CZ" sz="2800" dirty="0" smtClean="0"/>
              <a:t>               </a:t>
            </a:r>
            <a:r>
              <a:rPr lang="cs-CZ" sz="2800" b="0" dirty="0" smtClean="0"/>
              <a:t>prosby  </a:t>
            </a:r>
            <a:r>
              <a:rPr lang="cs-CZ" sz="2800" b="0" dirty="0"/>
              <a:t>o úspěšný </a:t>
            </a:r>
            <a:r>
              <a:rPr lang="cs-CZ" sz="2800" b="0" dirty="0" smtClean="0"/>
              <a:t>lov, úrodu, uzdravení </a:t>
            </a:r>
            <a:r>
              <a:rPr lang="cs-CZ" sz="2800" b="0" dirty="0" smtClean="0"/>
              <a:t>z nemocí</a:t>
            </a:r>
            <a:endParaRPr lang="cs-CZ" sz="2800" b="0" dirty="0"/>
          </a:p>
          <a:p>
            <a:endParaRPr lang="cs-CZ" sz="2800" b="0" dirty="0"/>
          </a:p>
          <a:p>
            <a:endParaRPr lang="cs-CZ" sz="2800" b="0" dirty="0"/>
          </a:p>
        </p:txBody>
      </p:sp>
      <p:pic>
        <p:nvPicPr>
          <p:cNvPr id="1026" name="Picture 2" descr="C:\Users\Miky\AppData\Local\Microsoft\Windows\Temporary Internet Files\Content.IE5\PL9C3YWN\MM91000111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340768"/>
            <a:ext cx="2276047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56792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Pravěk </a:t>
            </a:r>
            <a:r>
              <a:rPr lang="cs-CZ" sz="3600" dirty="0" smtClean="0">
                <a:solidFill>
                  <a:srgbClr val="FF0000"/>
                </a:solidFill>
              </a:rPr>
              <a:t>- </a:t>
            </a:r>
            <a:r>
              <a:rPr lang="cs-CZ" sz="3200" dirty="0" smtClean="0">
                <a:solidFill>
                  <a:srgbClr val="000000"/>
                </a:solidFill>
                <a:latin typeface="Verdana" pitchFamily="34" charset="0"/>
              </a:rPr>
              <a:t>archeologické </a:t>
            </a:r>
            <a:r>
              <a:rPr lang="cs-CZ" sz="3200" dirty="0" smtClean="0">
                <a:solidFill>
                  <a:srgbClr val="000000"/>
                </a:solidFill>
                <a:latin typeface="Verdana" pitchFamily="34" charset="0"/>
              </a:rPr>
              <a:t>objevy, malby a </a:t>
            </a:r>
            <a:r>
              <a:rPr lang="cs-CZ" sz="3200" dirty="0" smtClean="0">
                <a:solidFill>
                  <a:srgbClr val="000000"/>
                </a:solidFill>
                <a:latin typeface="Verdana" pitchFamily="34" charset="0"/>
              </a:rPr>
              <a:t>              rytiny </a:t>
            </a:r>
            <a:r>
              <a:rPr lang="cs-CZ" sz="3200" dirty="0" smtClean="0">
                <a:solidFill>
                  <a:srgbClr val="000000"/>
                </a:solidFill>
                <a:latin typeface="Verdana" pitchFamily="34" charset="0"/>
              </a:rPr>
              <a:t>na stěnách jeskyní</a:t>
            </a:r>
            <a:endParaRPr lang="cs-CZ" sz="3200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</a:t>
            </a:r>
            <a:endParaRPr lang="cs-CZ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autoUpdateAnimBg="0"/>
      <p:bldP spid="3080" grpId="0" autoUpdateAnimBg="0"/>
      <p:bldP spid="3085" grpId="0" animBg="1"/>
      <p:bldP spid="3086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2362200" y="228601"/>
            <a:ext cx="3433936" cy="536103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endParaRPr lang="cs-CZ" sz="3600" kern="10" dirty="0">
              <a:ln w="9525">
                <a:solidFill>
                  <a:srgbClr val="003300"/>
                </a:solidFill>
                <a:round/>
                <a:headEnd/>
                <a:tailEnd/>
              </a:ln>
              <a:solidFill>
                <a:srgbClr val="003366"/>
              </a:solidFill>
              <a:effectLst>
                <a:outerShdw dist="53882" dir="2700000" algn="ctr" rotWithShape="0">
                  <a:srgbClr val="C0C0C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4109" name="Text Box 13"/>
          <p:cNvSpPr txBox="1">
            <a:spLocks noChangeArrowheads="1"/>
          </p:cNvSpPr>
          <p:nvPr/>
        </p:nvSpPr>
        <p:spPr bwMode="auto">
          <a:xfrm>
            <a:off x="0" y="841211"/>
            <a:ext cx="1064736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2800" dirty="0" smtClean="0"/>
              <a:t>   </a:t>
            </a:r>
            <a:r>
              <a:rPr lang="cs-CZ" sz="3600" dirty="0">
                <a:solidFill>
                  <a:srgbClr val="FF0000"/>
                </a:solidFill>
              </a:rPr>
              <a:t>V</a:t>
            </a:r>
            <a:r>
              <a:rPr lang="cs-CZ" sz="3600" dirty="0" smtClean="0">
                <a:solidFill>
                  <a:srgbClr val="FF0000"/>
                </a:solidFill>
              </a:rPr>
              <a:t>eršované </a:t>
            </a:r>
            <a:r>
              <a:rPr lang="cs-CZ" sz="3600" dirty="0">
                <a:solidFill>
                  <a:srgbClr val="FF0000"/>
                </a:solidFill>
              </a:rPr>
              <a:t>pokřiky</a:t>
            </a:r>
          </a:p>
          <a:p>
            <a:r>
              <a:rPr lang="cs-CZ" sz="2800" b="0" dirty="0"/>
              <a:t>             </a:t>
            </a:r>
            <a:r>
              <a:rPr lang="cs-CZ" sz="2800" b="0" dirty="0" smtClean="0"/>
              <a:t>                </a:t>
            </a:r>
            <a:r>
              <a:rPr lang="cs-CZ" sz="2800" dirty="0" smtClean="0"/>
              <a:t>pravidelný </a:t>
            </a:r>
            <a:r>
              <a:rPr lang="cs-CZ" sz="2800" dirty="0"/>
              <a:t>rytmus</a:t>
            </a:r>
          </a:p>
          <a:p>
            <a:r>
              <a:rPr lang="cs-CZ" sz="2800" b="0" dirty="0"/>
              <a:t> </a:t>
            </a:r>
          </a:p>
          <a:p>
            <a:r>
              <a:rPr lang="cs-CZ" sz="2800" b="0" dirty="0"/>
              <a:t>  </a:t>
            </a:r>
            <a:r>
              <a:rPr lang="cs-CZ" sz="2800" b="0" dirty="0" smtClean="0"/>
              <a:t> </a:t>
            </a:r>
            <a:r>
              <a:rPr lang="cs-CZ" sz="2800" b="0" dirty="0"/>
              <a:t>spojeny </a:t>
            </a:r>
            <a:r>
              <a:rPr lang="cs-CZ" sz="2800" dirty="0"/>
              <a:t>s výtvarnou činností</a:t>
            </a:r>
            <a:r>
              <a:rPr lang="cs-CZ" sz="2800" b="0" dirty="0"/>
              <a:t> </a:t>
            </a:r>
            <a:r>
              <a:rPr lang="cs-CZ" sz="2800" b="0" dirty="0" smtClean="0"/>
              <a:t>-scény </a:t>
            </a:r>
            <a:r>
              <a:rPr lang="cs-CZ" sz="2800" b="0" dirty="0"/>
              <a:t>z lovu, kresby zvěře se </a:t>
            </a:r>
          </a:p>
          <a:p>
            <a:r>
              <a:rPr lang="cs-CZ" sz="2800" b="0" dirty="0" smtClean="0"/>
              <a:t>         zásahy </a:t>
            </a:r>
            <a:r>
              <a:rPr lang="cs-CZ" sz="2800" b="0" dirty="0"/>
              <a:t>šípů, </a:t>
            </a:r>
            <a:r>
              <a:rPr lang="cs-CZ" sz="2800" b="0" dirty="0" smtClean="0"/>
              <a:t> </a:t>
            </a:r>
            <a:r>
              <a:rPr lang="cs-CZ" sz="2800" b="0" dirty="0"/>
              <a:t>drobné </a:t>
            </a:r>
            <a:r>
              <a:rPr lang="cs-CZ" sz="2800" b="0" dirty="0" smtClean="0"/>
              <a:t>sošky </a:t>
            </a:r>
            <a:r>
              <a:rPr lang="cs-CZ" sz="2800" b="0" dirty="0"/>
              <a:t>z kamene, kostí, </a:t>
            </a:r>
            <a:r>
              <a:rPr lang="cs-CZ" sz="2800" b="0" dirty="0" smtClean="0"/>
              <a:t>dřeva</a:t>
            </a:r>
            <a:endParaRPr lang="cs-CZ" sz="2800" b="0" dirty="0"/>
          </a:p>
        </p:txBody>
      </p:sp>
      <p:sp>
        <p:nvSpPr>
          <p:cNvPr id="4111" name="Text Box 15"/>
          <p:cNvSpPr txBox="1">
            <a:spLocks noChangeArrowheads="1"/>
          </p:cNvSpPr>
          <p:nvPr/>
        </p:nvSpPr>
        <p:spPr bwMode="auto">
          <a:xfrm>
            <a:off x="3890963" y="3429000"/>
            <a:ext cx="5253037" cy="1384995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r>
              <a:rPr lang="cs-CZ" sz="2800" b="1" i="1" dirty="0" smtClean="0">
                <a:latin typeface="Bell MT" pitchFamily="18" charset="0"/>
              </a:rPr>
              <a:t>Lovec </a:t>
            </a:r>
            <a:r>
              <a:rPr lang="cs-CZ" sz="2800" b="1" i="1" dirty="0">
                <a:latin typeface="Bell MT" pitchFamily="18" charset="0"/>
              </a:rPr>
              <a:t>chtěl zvíře očarovat,</a:t>
            </a:r>
          </a:p>
          <a:p>
            <a:r>
              <a:rPr lang="cs-CZ" sz="2800" b="1" i="1" dirty="0">
                <a:latin typeface="Bell MT" pitchFamily="18" charset="0"/>
              </a:rPr>
              <a:t>zbavit síly, získat nad ním převahu</a:t>
            </a:r>
          </a:p>
        </p:txBody>
      </p:sp>
      <p:pic>
        <p:nvPicPr>
          <p:cNvPr id="2050" name="Picture 2" descr="praveke vytvarne umeni- ukazka.jpg (96.5kB - 500×311px)">
            <a:hlinkClick r:id="rId2" tooltip="Praveke Vytvarne Umeni- Ukazka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212976"/>
            <a:ext cx="2804141" cy="1735064"/>
          </a:xfrm>
          <a:prstGeom prst="rect">
            <a:avLst/>
          </a:prstGeom>
          <a:noFill/>
        </p:spPr>
      </p:pic>
      <p:sp>
        <p:nvSpPr>
          <p:cNvPr id="9" name="Šipka doprava 8"/>
          <p:cNvSpPr/>
          <p:nvPr/>
        </p:nvSpPr>
        <p:spPr>
          <a:xfrm rot="3146924">
            <a:off x="591125" y="1573970"/>
            <a:ext cx="978408" cy="484632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 rot="556046">
            <a:off x="5044898" y="3193"/>
            <a:ext cx="3960440" cy="2043057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rgbClr val="FFFF00"/>
                </a:solidFill>
              </a:rPr>
              <a:t>Projevy</a:t>
            </a:r>
            <a:r>
              <a:rPr lang="cs-CZ" sz="3600" dirty="0" smtClean="0"/>
              <a:t> </a:t>
            </a:r>
            <a:r>
              <a:rPr lang="cs-CZ" sz="3600" dirty="0" smtClean="0"/>
              <a:t>obřady</a:t>
            </a:r>
            <a:r>
              <a:rPr lang="cs-CZ" sz="3600" dirty="0" smtClean="0"/>
              <a:t>, malby,tanec</a:t>
            </a:r>
            <a:endParaRPr lang="cs-CZ" sz="3600" dirty="0"/>
          </a:p>
        </p:txBody>
      </p:sp>
      <p:sp>
        <p:nvSpPr>
          <p:cNvPr id="11" name="Obdélník 10"/>
          <p:cNvSpPr/>
          <p:nvPr/>
        </p:nvSpPr>
        <p:spPr>
          <a:xfrm>
            <a:off x="395536" y="5090993"/>
            <a:ext cx="6462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b="1" dirty="0" smtClean="0">
                <a:solidFill>
                  <a:srgbClr val="FF0000"/>
                </a:solidFill>
                <a:latin typeface="Verdana" pitchFamily="34" charset="0"/>
              </a:rPr>
              <a:t>Tanec </a:t>
            </a:r>
            <a:r>
              <a:rPr lang="cs-CZ" dirty="0" smtClean="0">
                <a:solidFill>
                  <a:srgbClr val="000000"/>
                </a:solidFill>
                <a:latin typeface="Verdana" pitchFamily="34" charset="0"/>
              </a:rPr>
              <a:t>- nepoznané </a:t>
            </a:r>
            <a:r>
              <a:rPr lang="cs-CZ" dirty="0" smtClean="0">
                <a:solidFill>
                  <a:srgbClr val="000000"/>
                </a:solidFill>
                <a:latin typeface="Verdana" pitchFamily="34" charset="0"/>
              </a:rPr>
              <a:t>přírodní jevy – tance s </a:t>
            </a:r>
            <a:r>
              <a:rPr lang="cs-CZ" dirty="0" smtClean="0">
                <a:solidFill>
                  <a:srgbClr val="000000"/>
                </a:solidFill>
                <a:latin typeface="Verdana" pitchFamily="34" charset="0"/>
              </a:rPr>
              <a:t>maskami, </a:t>
            </a:r>
            <a:r>
              <a:rPr lang="cs-CZ" dirty="0" smtClean="0">
                <a:solidFill>
                  <a:srgbClr val="000000"/>
                </a:solidFill>
                <a:latin typeface="Verdana" pitchFamily="34" charset="0"/>
              </a:rPr>
              <a:t>zaklínací tance </a:t>
            </a:r>
            <a:r>
              <a:rPr lang="cs-CZ" dirty="0" smtClean="0">
                <a:solidFill>
                  <a:srgbClr val="000000"/>
                </a:solidFill>
                <a:latin typeface="Verdana" pitchFamily="34" charset="0"/>
              </a:rPr>
              <a:t>démonů </a:t>
            </a:r>
            <a:r>
              <a:rPr lang="cs-CZ" dirty="0" smtClean="0">
                <a:solidFill>
                  <a:srgbClr val="000000"/>
                </a:solidFill>
                <a:latin typeface="Verdana" pitchFamily="34" charset="0"/>
              </a:rPr>
              <a:t>a tance </a:t>
            </a:r>
            <a:r>
              <a:rPr lang="cs-CZ" dirty="0" smtClean="0">
                <a:solidFill>
                  <a:srgbClr val="000000"/>
                </a:solidFill>
                <a:latin typeface="Verdana" pitchFamily="34" charset="0"/>
              </a:rPr>
              <a:t>plodnosti</a:t>
            </a:r>
            <a:endParaRPr lang="cs-CZ" dirty="0"/>
          </a:p>
        </p:txBody>
      </p:sp>
      <p:pic>
        <p:nvPicPr>
          <p:cNvPr id="2053" name="Picture 5" descr="C:\Users\Miky\AppData\Local\Microsoft\Windows\Temporary Internet Files\Content.IE5\S19TXGR8\MM910001117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98567" y="56620"/>
            <a:ext cx="1425114" cy="122413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  <p:bldP spid="4109" grpId="0" autoUpdateAnimBg="0"/>
      <p:bldP spid="4111" grpId="0" animBg="1" autoUpdateAnimBg="0"/>
      <p:bldP spid="9" grpId="0" animBg="1"/>
      <p:bldP spid="1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WordArt 2" descr="Papírový pytlík"/>
          <p:cNvSpPr>
            <a:spLocks noChangeArrowheads="1" noChangeShapeType="1" noTextEdit="1"/>
          </p:cNvSpPr>
          <p:nvPr/>
        </p:nvSpPr>
        <p:spPr bwMode="auto">
          <a:xfrm>
            <a:off x="684213" y="476250"/>
            <a:ext cx="6781800" cy="8715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cs-CZ" sz="3600" kern="10" dirty="0">
              <a:ln w="9525">
                <a:solidFill>
                  <a:srgbClr val="008000"/>
                </a:solidFill>
                <a:round/>
                <a:headEnd/>
                <a:tailEnd/>
              </a:ln>
              <a:blipFill dpi="0" rotWithShape="0">
                <a:blip r:embed="rId2"/>
                <a:srcRect/>
                <a:tile tx="0" ty="0" sx="100000" sy="100000" flip="none" algn="tl"/>
              </a:blipFill>
              <a:effectLst>
                <a:outerShdw dist="563972" dir="14049741" sx="125000" sy="125000" algn="tl" rotWithShape="0">
                  <a:srgbClr val="C7DFD3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52400" y="1514475"/>
            <a:ext cx="873125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2800" b="0" dirty="0" smtClean="0"/>
              <a:t>Vznikla </a:t>
            </a:r>
            <a:r>
              <a:rPr lang="cs-CZ" sz="2800" b="0" dirty="0"/>
              <a:t>v dávných dobách, </a:t>
            </a:r>
            <a:r>
              <a:rPr lang="cs-CZ" sz="2800" b="0" dirty="0" smtClean="0"/>
              <a:t> </a:t>
            </a:r>
            <a:r>
              <a:rPr lang="cs-CZ" sz="2800" b="0" dirty="0"/>
              <a:t>lidé ještě neznali </a:t>
            </a:r>
            <a:r>
              <a:rPr lang="cs-CZ" sz="2800" b="0" dirty="0" smtClean="0"/>
              <a:t>písmo, </a:t>
            </a:r>
            <a:r>
              <a:rPr lang="cs-CZ" sz="2800" b="0" dirty="0"/>
              <a:t>svá vyprávění si předávali z generaci na generaci </a:t>
            </a:r>
            <a:r>
              <a:rPr lang="cs-CZ" sz="2800" b="0" i="1" dirty="0">
                <a:solidFill>
                  <a:srgbClr val="FF0000"/>
                </a:solidFill>
              </a:rPr>
              <a:t>ústním podáním.</a:t>
            </a:r>
            <a:r>
              <a:rPr lang="cs-CZ" sz="2800" b="0" i="1" dirty="0"/>
              <a:t> </a:t>
            </a:r>
            <a:r>
              <a:rPr lang="cs-CZ" sz="2800" b="0" dirty="0"/>
              <a:t>Autoři jsou neznámí.</a:t>
            </a: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     pohádky</a:t>
            </a:r>
            <a:r>
              <a:rPr lang="cs-CZ" sz="2800" b="1" dirty="0">
                <a:solidFill>
                  <a:srgbClr val="FF0000"/>
                </a:solidFill>
              </a:rPr>
              <a:t>, pověsti, písně, přísloví, pořekadla</a:t>
            </a:r>
            <a:r>
              <a:rPr lang="cs-CZ" sz="2800" b="1" dirty="0" smtClean="0">
                <a:solidFill>
                  <a:srgbClr val="FF0000"/>
                </a:solidFill>
              </a:rPr>
              <a:t>,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        </a:t>
            </a:r>
            <a:r>
              <a:rPr lang="cs-CZ" sz="2800" b="1" dirty="0">
                <a:solidFill>
                  <a:srgbClr val="FF0000"/>
                </a:solidFill>
              </a:rPr>
              <a:t>hádanky, anekdoty, říkadla, rozpočítadla, 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loutkové </a:t>
            </a:r>
            <a:r>
              <a:rPr lang="cs-CZ" sz="2800" b="1" dirty="0">
                <a:solidFill>
                  <a:srgbClr val="FF0000"/>
                </a:solidFill>
              </a:rPr>
              <a:t>hry, kramářské (jarmareční) písně, mýty (báje)</a:t>
            </a:r>
          </a:p>
          <a:p>
            <a:endParaRPr lang="cs-CZ" sz="2800" b="0" u="sng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Ústní lidová slovesnost</a:t>
            </a:r>
            <a:endParaRPr lang="cs-CZ" dirty="0"/>
          </a:p>
        </p:txBody>
      </p:sp>
      <p:pic>
        <p:nvPicPr>
          <p:cNvPr id="18434" name="Picture 2" descr="C:\Users\Miky\AppData\Local\Microsoft\Windows\Temporary Internet Files\Content.IE5\LVP6JSNB\MC900432123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708920"/>
            <a:ext cx="1362075" cy="1882775"/>
          </a:xfrm>
          <a:prstGeom prst="rect">
            <a:avLst/>
          </a:prstGeom>
          <a:noFill/>
        </p:spPr>
      </p:pic>
      <p:pic>
        <p:nvPicPr>
          <p:cNvPr id="18435" name="Picture 3" descr="C:\Users\Miky\AppData\Local\Microsoft\Windows\Temporary Internet Files\Content.IE5\4Z1XTV54\MC90043216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2852936"/>
            <a:ext cx="825500" cy="1847850"/>
          </a:xfrm>
          <a:prstGeom prst="rect">
            <a:avLst/>
          </a:prstGeom>
          <a:noFill/>
        </p:spPr>
      </p:pic>
      <p:pic>
        <p:nvPicPr>
          <p:cNvPr id="18436" name="Picture 4" descr="C:\Users\Miky\AppData\Local\Microsoft\Windows\Temporary Internet Files\Content.IE5\4Z1XTV54\MM90036529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3429000"/>
            <a:ext cx="1028700" cy="1028700"/>
          </a:xfrm>
          <a:prstGeom prst="rect">
            <a:avLst/>
          </a:prstGeom>
          <a:noFill/>
        </p:spPr>
      </p:pic>
      <p:pic>
        <p:nvPicPr>
          <p:cNvPr id="18437" name="Picture 5" descr="C:\Users\Miky\AppData\Local\Microsoft\Windows\Temporary Internet Files\Content.IE5\LVP6JSNB\MC90008888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63540" y="404664"/>
            <a:ext cx="1692972" cy="1228269"/>
          </a:xfrm>
          <a:prstGeom prst="rect">
            <a:avLst/>
          </a:prstGeom>
          <a:noFill/>
        </p:spPr>
      </p:pic>
      <p:pic>
        <p:nvPicPr>
          <p:cNvPr id="18438" name="Picture 6" descr="C:\Users\Miky\AppData\Local\Microsoft\Windows\Temporary Internet Files\Content.IE5\4Z1XTV54\MC90035639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993240">
            <a:off x="7501632" y="4433278"/>
            <a:ext cx="1167443" cy="131687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/>
      <p:bldP spid="7171" grpId="0" autoUpdateAnimBg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????????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         opak noci</a:t>
            </a:r>
          </a:p>
        </p:txBody>
      </p:sp>
      <p:sp>
        <p:nvSpPr>
          <p:cNvPr id="4" name="Obdélník 3"/>
          <p:cNvSpPr/>
          <p:nvPr/>
        </p:nvSpPr>
        <p:spPr>
          <a:xfrm>
            <a:off x="971600" y="1772816"/>
            <a:ext cx="410344" cy="5543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403648" y="1772816"/>
            <a:ext cx="410344" cy="5543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835696" y="1772816"/>
            <a:ext cx="410344" cy="5543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71600" y="2348880"/>
            <a:ext cx="410344" cy="5543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403648" y="2348880"/>
            <a:ext cx="410344" cy="5543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267744" y="2348880"/>
            <a:ext cx="410344" cy="5543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835696" y="2348880"/>
            <a:ext cx="410344" cy="5543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22" name="Picture 2" descr="C:\Users\Miky\AppData\Local\Microsoft\Windows\Temporary Internet Files\Content.IE5\PL9C3YWN\MC900441407[2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62693" y="1700808"/>
            <a:ext cx="1364011" cy="646236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971600" y="2852936"/>
            <a:ext cx="410344" cy="5543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1403648" y="2852936"/>
            <a:ext cx="410344" cy="5543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835696" y="2852936"/>
            <a:ext cx="410344" cy="5543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2267744" y="2852936"/>
            <a:ext cx="410344" cy="5543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699792" y="2852936"/>
            <a:ext cx="410344" cy="5543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131840" y="2852936"/>
            <a:ext cx="410344" cy="5543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24" name="Picture 4" descr="C:\Users\Miky\AppData\Local\Microsoft\Windows\Temporary Internet Files\Content.IE5\S19TXGR8\MM90030054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8916" y="2148669"/>
            <a:ext cx="859304" cy="954782"/>
          </a:xfrm>
          <a:prstGeom prst="rect">
            <a:avLst/>
          </a:prstGeom>
          <a:noFill/>
        </p:spPr>
      </p:pic>
      <p:pic>
        <p:nvPicPr>
          <p:cNvPr id="30725" name="Picture 5" descr="C:\Users\Miky\AppData\Local\Microsoft\Windows\Temporary Internet Files\Content.IE5\S19TXGR8\MC90042595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2218" y="2362135"/>
            <a:ext cx="915541" cy="1102040"/>
          </a:xfrm>
          <a:prstGeom prst="rect">
            <a:avLst/>
          </a:prstGeom>
          <a:noFill/>
        </p:spPr>
      </p:pic>
      <p:sp>
        <p:nvSpPr>
          <p:cNvPr id="21" name="Obdélník 20"/>
          <p:cNvSpPr/>
          <p:nvPr/>
        </p:nvSpPr>
        <p:spPr>
          <a:xfrm>
            <a:off x="971600" y="3429000"/>
            <a:ext cx="410344" cy="5543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539552" y="3429000"/>
            <a:ext cx="410344" cy="5543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1403648" y="3429000"/>
            <a:ext cx="410344" cy="5543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1835696" y="3429000"/>
            <a:ext cx="410344" cy="5543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26" name="Picture 6" descr="C:\Users\Miky\AppData\Local\Microsoft\Windows\Temporary Internet Files\Content.IE5\PL9C3YWN\MC90003105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98762" y="3140968"/>
            <a:ext cx="954988" cy="768786"/>
          </a:xfrm>
          <a:prstGeom prst="rect">
            <a:avLst/>
          </a:prstGeom>
          <a:noFill/>
        </p:spPr>
      </p:pic>
      <p:sp>
        <p:nvSpPr>
          <p:cNvPr id="26" name="Obdélník 25"/>
          <p:cNvSpPr/>
          <p:nvPr/>
        </p:nvSpPr>
        <p:spPr>
          <a:xfrm>
            <a:off x="971600" y="4005064"/>
            <a:ext cx="410344" cy="5543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1403648" y="4005064"/>
            <a:ext cx="410344" cy="5543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1835696" y="4005064"/>
            <a:ext cx="410344" cy="5543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971600" y="4581128"/>
            <a:ext cx="410344" cy="5543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1403648" y="4581128"/>
            <a:ext cx="410344" cy="5543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1835696" y="4581128"/>
            <a:ext cx="410344" cy="5543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27" name="Picture 7" descr="C:\Users\Miky\AppData\Local\Microsoft\Windows\Temporary Internet Files\Content.IE5\LVP6JSNB\MC90032560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288" y="4470949"/>
            <a:ext cx="1039881" cy="664539"/>
          </a:xfrm>
          <a:prstGeom prst="rect">
            <a:avLst/>
          </a:prstGeom>
          <a:noFill/>
        </p:spPr>
      </p:pic>
      <p:sp>
        <p:nvSpPr>
          <p:cNvPr id="33" name="Obdélník 32"/>
          <p:cNvSpPr/>
          <p:nvPr/>
        </p:nvSpPr>
        <p:spPr>
          <a:xfrm>
            <a:off x="971600" y="5085184"/>
            <a:ext cx="410344" cy="5543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1403648" y="5085184"/>
            <a:ext cx="410344" cy="5543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1835696" y="5085184"/>
            <a:ext cx="410344" cy="5543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2267744" y="5085184"/>
            <a:ext cx="410344" cy="5543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29" name="Picture 9" descr="C:\Users\Miky\AppData\Local\Microsoft\Windows\Temporary Internet Files\Content.IE5\LVP6JSNB\MC90039851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89833" y="4921269"/>
            <a:ext cx="1837030" cy="811987"/>
          </a:xfrm>
          <a:prstGeom prst="rect">
            <a:avLst/>
          </a:prstGeom>
          <a:noFill/>
        </p:spPr>
      </p:pic>
      <p:cxnSp>
        <p:nvCxnSpPr>
          <p:cNvPr id="40" name="Přímá spojovací šipka 39"/>
          <p:cNvCxnSpPr/>
          <p:nvPr/>
        </p:nvCxnSpPr>
        <p:spPr>
          <a:xfrm>
            <a:off x="2339752" y="1988840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šipka 43"/>
          <p:cNvCxnSpPr/>
          <p:nvPr/>
        </p:nvCxnSpPr>
        <p:spPr>
          <a:xfrm>
            <a:off x="2771800" y="2564904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šipka 46"/>
          <p:cNvCxnSpPr>
            <a:stCxn id="18" idx="3"/>
          </p:cNvCxnSpPr>
          <p:nvPr/>
        </p:nvCxnSpPr>
        <p:spPr>
          <a:xfrm>
            <a:off x="3542184" y="3130116"/>
            <a:ext cx="1169040" cy="108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šipka 49"/>
          <p:cNvCxnSpPr>
            <a:stCxn id="24" idx="3"/>
          </p:cNvCxnSpPr>
          <p:nvPr/>
        </p:nvCxnSpPr>
        <p:spPr>
          <a:xfrm>
            <a:off x="2246040" y="3706180"/>
            <a:ext cx="4054152" cy="108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šipka 54"/>
          <p:cNvCxnSpPr/>
          <p:nvPr/>
        </p:nvCxnSpPr>
        <p:spPr>
          <a:xfrm>
            <a:off x="2339752" y="4293096"/>
            <a:ext cx="128529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ovací šipka 57"/>
          <p:cNvCxnSpPr/>
          <p:nvPr/>
        </p:nvCxnSpPr>
        <p:spPr>
          <a:xfrm flipV="1">
            <a:off x="2267744" y="4689140"/>
            <a:ext cx="4608512" cy="360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ovací šipka 60"/>
          <p:cNvCxnSpPr>
            <a:stCxn id="36" idx="3"/>
          </p:cNvCxnSpPr>
          <p:nvPr/>
        </p:nvCxnSpPr>
        <p:spPr>
          <a:xfrm>
            <a:off x="2678088" y="5362364"/>
            <a:ext cx="172048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Šipka dolů 44"/>
          <p:cNvSpPr/>
          <p:nvPr/>
        </p:nvSpPr>
        <p:spPr>
          <a:xfrm>
            <a:off x="3779912" y="5733256"/>
            <a:ext cx="484632" cy="978408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WordArt 2"/>
          <p:cNvSpPr>
            <a:spLocks noChangeArrowheads="1" noChangeShapeType="1" noTextEdit="1"/>
          </p:cNvSpPr>
          <p:nvPr/>
        </p:nvSpPr>
        <p:spPr bwMode="auto">
          <a:xfrm>
            <a:off x="2843809" y="404812"/>
            <a:ext cx="2953742" cy="129599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cs-CZ" sz="6000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 pitchFamily="34" charset="0"/>
              </a:rPr>
              <a:t>POHÁDKA</a:t>
            </a:r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107950" y="2565400"/>
            <a:ext cx="4864100" cy="19177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cs-CZ" dirty="0"/>
              <a:t>Vznikala původně tak, že kolem </a:t>
            </a:r>
          </a:p>
          <a:p>
            <a:r>
              <a:rPr lang="cs-CZ" dirty="0"/>
              <a:t>neskutečných postav rozvíjeli </a:t>
            </a:r>
          </a:p>
          <a:p>
            <a:r>
              <a:rPr lang="cs-CZ" dirty="0"/>
              <a:t>vypravěči neskutečné děje a přitom </a:t>
            </a:r>
          </a:p>
          <a:p>
            <a:r>
              <a:rPr lang="cs-CZ" dirty="0"/>
              <a:t>od svých posluchačů neočekávali, </a:t>
            </a:r>
          </a:p>
          <a:p>
            <a:r>
              <a:rPr lang="cs-CZ" dirty="0"/>
              <a:t>že uvěří všemu, co jim říkají.</a:t>
            </a:r>
          </a:p>
        </p:txBody>
      </p:sp>
      <p:pic>
        <p:nvPicPr>
          <p:cNvPr id="21506" name="Picture 2" descr="C:\Users\Miky\AppData\Local\Microsoft\Windows\Temporary Internet Files\Content.IE5\4Z1XTV54\MC90041561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2780928"/>
            <a:ext cx="3551976" cy="3462950"/>
          </a:xfrm>
          <a:prstGeom prst="rect">
            <a:avLst/>
          </a:prstGeom>
          <a:noFill/>
        </p:spPr>
      </p:pic>
      <p:pic>
        <p:nvPicPr>
          <p:cNvPr id="21508" name="Picture 4" descr="C:\Users\Miky\AppData\Local\Microsoft\Windows\Temporary Internet Files\Content.IE5\PL9C3YWN\MC9004155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353" y="4512403"/>
            <a:ext cx="1210974" cy="1653431"/>
          </a:xfrm>
          <a:prstGeom prst="rect">
            <a:avLst/>
          </a:prstGeom>
          <a:noFill/>
        </p:spPr>
      </p:pic>
      <p:pic>
        <p:nvPicPr>
          <p:cNvPr id="21509" name="Picture 5" descr="C:\Users\Miky\AppData\Local\Microsoft\Windows\Temporary Internet Files\Content.IE5\LVP6JSNB\MC90043584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8955" y="2945053"/>
            <a:ext cx="2203450" cy="3298825"/>
          </a:xfrm>
          <a:prstGeom prst="rect">
            <a:avLst/>
          </a:prstGeom>
          <a:noFill/>
        </p:spPr>
      </p:pic>
      <p:pic>
        <p:nvPicPr>
          <p:cNvPr id="21510" name="Picture 6" descr="C:\Users\Miky\AppData\Local\Microsoft\Windows\Temporary Internet Files\Content.IE5\4Z1XTV54\MC90041559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548680"/>
            <a:ext cx="1874252" cy="1808558"/>
          </a:xfrm>
          <a:prstGeom prst="rect">
            <a:avLst/>
          </a:prstGeom>
          <a:noFill/>
        </p:spPr>
      </p:pic>
      <p:pic>
        <p:nvPicPr>
          <p:cNvPr id="21511" name="Picture 7" descr="C:\Users\Miky\AppData\Local\Microsoft\Windows\Temporary Internet Files\Content.IE5\S19TXGR8\MC90041561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188640"/>
            <a:ext cx="1906830" cy="2444764"/>
          </a:xfrm>
          <a:prstGeom prst="rect">
            <a:avLst/>
          </a:prstGeom>
          <a:noFill/>
        </p:spPr>
      </p:pic>
      <p:sp>
        <p:nvSpPr>
          <p:cNvPr id="11" name="Vývojový diagram: děrná páska 10"/>
          <p:cNvSpPr/>
          <p:nvPr/>
        </p:nvSpPr>
        <p:spPr>
          <a:xfrm rot="735596">
            <a:off x="3597481" y="1609889"/>
            <a:ext cx="2435098" cy="1287213"/>
          </a:xfrm>
          <a:prstGeom prst="flowChartPunchedTap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Vymyšlené vypravování</a:t>
            </a:r>
            <a:endParaRPr lang="cs-CZ" dirty="0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nimBg="1"/>
      <p:bldP spid="24585" grpId="0" animBg="1"/>
      <p:bldP spid="11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1115616" y="209550"/>
            <a:ext cx="6552728" cy="861774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0000CC"/>
                </a:solidFill>
              </a:rPr>
              <a:t>moderní  pohádky </a:t>
            </a:r>
            <a:r>
              <a:rPr lang="cs-CZ" sz="3200" dirty="0" smtClean="0">
                <a:solidFill>
                  <a:srgbClr val="0000CC"/>
                </a:solidFill>
              </a:rPr>
              <a:t>– autora známe</a:t>
            </a:r>
            <a:endParaRPr lang="cs-CZ" dirty="0"/>
          </a:p>
          <a:p>
            <a:r>
              <a:rPr lang="cs-CZ" b="0" dirty="0" smtClean="0"/>
              <a:t> </a:t>
            </a:r>
            <a:r>
              <a:rPr lang="cs-CZ" b="0" dirty="0"/>
              <a:t>také vymyšlené, </a:t>
            </a:r>
            <a:r>
              <a:rPr lang="cs-CZ" b="0" dirty="0" smtClean="0"/>
              <a:t> </a:t>
            </a:r>
            <a:r>
              <a:rPr lang="cs-CZ" b="0" dirty="0"/>
              <a:t>s </a:t>
            </a:r>
            <a:r>
              <a:rPr lang="cs-CZ" b="0" dirty="0" smtClean="0"/>
              <a:t>fantazií </a:t>
            </a:r>
            <a:endParaRPr lang="cs-CZ" b="0" dirty="0"/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611561" y="4941168"/>
            <a:ext cx="2239590" cy="101566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</a:rPr>
              <a:t>Karel Čapek</a:t>
            </a:r>
          </a:p>
          <a:p>
            <a:r>
              <a:rPr lang="cs-CZ" sz="2000" b="1" dirty="0">
                <a:solidFill>
                  <a:srgbClr val="FF0000"/>
                </a:solidFill>
              </a:rPr>
              <a:t>(1890 – 1938)</a:t>
            </a:r>
          </a:p>
          <a:p>
            <a:r>
              <a:rPr lang="cs-CZ" sz="2000" b="1" dirty="0">
                <a:solidFill>
                  <a:srgbClr val="FF0000"/>
                </a:solidFill>
              </a:rPr>
              <a:t>Devatero pohádek</a:t>
            </a:r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4879710" y="4853665"/>
            <a:ext cx="1765945" cy="101566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sz="2000" dirty="0">
                <a:solidFill>
                  <a:srgbClr val="FF0000"/>
                </a:solidFill>
              </a:rPr>
              <a:t>Jan Werich</a:t>
            </a:r>
          </a:p>
          <a:p>
            <a:r>
              <a:rPr lang="cs-CZ" sz="2000" dirty="0">
                <a:solidFill>
                  <a:srgbClr val="FF0000"/>
                </a:solidFill>
              </a:rPr>
              <a:t>(1905 – 1980)</a:t>
            </a:r>
          </a:p>
          <a:p>
            <a:r>
              <a:rPr lang="cs-CZ" sz="2000" dirty="0" err="1">
                <a:solidFill>
                  <a:srgbClr val="FF0000"/>
                </a:solidFill>
              </a:rPr>
              <a:t>Fimfárum</a:t>
            </a:r>
            <a:endParaRPr lang="cs-CZ" sz="2000" dirty="0">
              <a:solidFill>
                <a:srgbClr val="FF0000"/>
              </a:solidFill>
            </a:endParaRPr>
          </a:p>
        </p:txBody>
      </p:sp>
      <p:pic>
        <p:nvPicPr>
          <p:cNvPr id="22530" name="Picture 2" descr="http://upload.wikimedia.org/wikipedia/commons/b/bd/Karel-cape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556792"/>
            <a:ext cx="2000250" cy="2847975"/>
          </a:xfrm>
          <a:prstGeom prst="rect">
            <a:avLst/>
          </a:prstGeom>
          <a:noFill/>
        </p:spPr>
      </p:pic>
      <p:pic>
        <p:nvPicPr>
          <p:cNvPr id="22532" name="Picture 4" descr="Jan Weric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6043" y="1556792"/>
            <a:ext cx="1983093" cy="2974640"/>
          </a:xfrm>
          <a:prstGeom prst="rect">
            <a:avLst/>
          </a:prstGeom>
          <a:noFill/>
        </p:spPr>
      </p:pic>
      <p:pic>
        <p:nvPicPr>
          <p:cNvPr id="22534" name="Picture 6" descr="Fimfár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606793">
            <a:off x="6863785" y="3938989"/>
            <a:ext cx="1928157" cy="2489076"/>
          </a:xfrm>
          <a:prstGeom prst="rect">
            <a:avLst/>
          </a:prstGeom>
          <a:noFill/>
        </p:spPr>
      </p:pic>
      <p:pic>
        <p:nvPicPr>
          <p:cNvPr id="22536" name="Picture 8" descr="Devatero pohádek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455553">
            <a:off x="2478055" y="3153322"/>
            <a:ext cx="1685036" cy="2535214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animBg="1"/>
      <p:bldP spid="33799" grpId="0" animBg="1"/>
      <p:bldP spid="3380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Sběratelé naší lidové slovesnosti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9458" name="Picture 2" descr="Soubor:Jan Vilímek - Božena Němcová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73112" y="1484784"/>
            <a:ext cx="3546034" cy="4536504"/>
          </a:xfrm>
          <a:prstGeom prst="rect">
            <a:avLst/>
          </a:prstGeom>
          <a:noFill/>
        </p:spPr>
      </p:pic>
      <p:pic>
        <p:nvPicPr>
          <p:cNvPr id="19460" name="Picture 4" descr="http://upload.wikimedia.org/wikipedia/commons/6/6a/Jan_Vil%C3%ADmek_-_Karel_Jarom%C3%ADr_Erbe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484784"/>
            <a:ext cx="3312368" cy="4577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Sběratelé německých pohádek</a:t>
            </a:r>
            <a:r>
              <a:rPr lang="cs-CZ" dirty="0" smtClean="0">
                <a:solidFill>
                  <a:srgbClr val="FFFF00"/>
                </a:solidFill>
              </a:rPr>
              <a:t>,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FFFF00"/>
                </a:solidFill>
              </a:rPr>
              <a:t>mytologických příběhů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A50021"/>
                </a:solidFill>
              </a:rPr>
              <a:t>Jacob</a:t>
            </a:r>
            <a:r>
              <a:rPr lang="cs-CZ" dirty="0" smtClean="0">
                <a:solidFill>
                  <a:srgbClr val="A50021"/>
                </a:solidFill>
              </a:rPr>
              <a:t> </a:t>
            </a:r>
            <a:r>
              <a:rPr lang="cs-CZ" dirty="0" err="1" smtClean="0">
                <a:solidFill>
                  <a:srgbClr val="A50021"/>
                </a:solidFill>
              </a:rPr>
              <a:t>Grimm</a:t>
            </a:r>
            <a:r>
              <a:rPr lang="cs-CZ" dirty="0" smtClean="0">
                <a:solidFill>
                  <a:srgbClr val="A50021"/>
                </a:solidFill>
              </a:rPr>
              <a:t>       1785 - 1863</a:t>
            </a:r>
          </a:p>
          <a:p>
            <a:r>
              <a:rPr lang="cs-CZ" dirty="0" err="1" smtClean="0">
                <a:solidFill>
                  <a:srgbClr val="A50021"/>
                </a:solidFill>
              </a:rPr>
              <a:t>Wilhelm</a:t>
            </a:r>
            <a:r>
              <a:rPr lang="cs-CZ" dirty="0" smtClean="0">
                <a:solidFill>
                  <a:srgbClr val="A50021"/>
                </a:solidFill>
              </a:rPr>
              <a:t> </a:t>
            </a:r>
            <a:r>
              <a:rPr lang="cs-CZ" dirty="0" err="1" smtClean="0">
                <a:solidFill>
                  <a:srgbClr val="A50021"/>
                </a:solidFill>
              </a:rPr>
              <a:t>Grimm</a:t>
            </a:r>
            <a:r>
              <a:rPr lang="cs-CZ" dirty="0" smtClean="0">
                <a:solidFill>
                  <a:srgbClr val="A50021"/>
                </a:solidFill>
              </a:rPr>
              <a:t>   1786 – 1859</a:t>
            </a:r>
          </a:p>
          <a:p>
            <a:endParaRPr lang="cs-CZ" dirty="0" smtClean="0">
              <a:solidFill>
                <a:srgbClr val="A50021"/>
              </a:solidFill>
            </a:endParaRPr>
          </a:p>
          <a:p>
            <a:endParaRPr lang="cs-CZ" dirty="0"/>
          </a:p>
        </p:txBody>
      </p:sp>
      <p:pic>
        <p:nvPicPr>
          <p:cNvPr id="24578" name="Picture 2" descr="http://upload.wikimedia.org/wikipedia/commons/f/ff/Grim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3471826"/>
            <a:ext cx="2703041" cy="2932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79" name="Picture 3" descr="C:\Users\Miky\AppData\Local\Microsoft\Windows\Temporary Internet Files\Content.IE5\PL9C3YWN\MC90042290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7893">
            <a:off x="6796666" y="3805842"/>
            <a:ext cx="1431561" cy="2264744"/>
          </a:xfrm>
          <a:prstGeom prst="rect">
            <a:avLst/>
          </a:prstGeom>
          <a:noFill/>
        </p:spPr>
      </p:pic>
      <p:pic>
        <p:nvPicPr>
          <p:cNvPr id="24580" name="Picture 4" descr="C:\Users\Miky\AppData\Local\Microsoft\Windows\Temporary Internet Files\Content.IE5\LVP6JSNB\MM90004662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725144"/>
            <a:ext cx="2571399" cy="136969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Dánský pohádkář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                          </a:t>
            </a:r>
            <a:r>
              <a:rPr lang="cs-CZ" dirty="0" smtClean="0"/>
              <a:t>      </a:t>
            </a:r>
            <a:r>
              <a:rPr lang="cs-CZ" dirty="0" smtClean="0">
                <a:solidFill>
                  <a:srgbClr val="A50021"/>
                </a:solidFill>
              </a:rPr>
              <a:t> </a:t>
            </a:r>
            <a:r>
              <a:rPr lang="cs-CZ" dirty="0" smtClean="0">
                <a:solidFill>
                  <a:srgbClr val="A50021"/>
                </a:solidFill>
              </a:rPr>
              <a:t>Hans Christian Andersen</a:t>
            </a:r>
          </a:p>
          <a:p>
            <a:r>
              <a:rPr lang="cs-CZ" dirty="0" smtClean="0">
                <a:solidFill>
                  <a:srgbClr val="A50021"/>
                </a:solidFill>
              </a:rPr>
              <a:t>                                            1805-1875                                      </a:t>
            </a:r>
          </a:p>
          <a:p>
            <a:endParaRPr lang="cs-CZ" dirty="0"/>
          </a:p>
        </p:txBody>
      </p:sp>
      <p:pic>
        <p:nvPicPr>
          <p:cNvPr id="26626" name="Picture 2" descr="http://upload.wikimedia.org/wikipedia/commons/b/bb/HCA_1862_by_Georg_E._Hansen_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340768"/>
            <a:ext cx="3247901" cy="51410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26" name="Picture 2" descr="C:\Users\Dana\AppData\Local\Microsoft\Windows\Temporary Internet Files\Content.IE5\P2JVWHH3\MC9004129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948259"/>
            <a:ext cx="3908079" cy="3449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86808" cy="1138138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IR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A50021"/>
                </a:solidFill>
              </a:rPr>
              <a:t>Oscar </a:t>
            </a:r>
            <a:r>
              <a:rPr lang="cs-CZ" dirty="0" err="1" smtClean="0">
                <a:solidFill>
                  <a:srgbClr val="A50021"/>
                </a:solidFill>
              </a:rPr>
              <a:t>Wilde</a:t>
            </a:r>
            <a:endParaRPr lang="cs-CZ" dirty="0" smtClean="0">
              <a:solidFill>
                <a:srgbClr val="A50021"/>
              </a:solidFill>
            </a:endParaRPr>
          </a:p>
          <a:p>
            <a:r>
              <a:rPr lang="cs-CZ" dirty="0" smtClean="0">
                <a:solidFill>
                  <a:srgbClr val="A50021"/>
                </a:solidFill>
              </a:rPr>
              <a:t>(1854 – 1900)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29698" name="Picture 2" descr="File:Oscar Wilde portrai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548680"/>
            <a:ext cx="3800475" cy="5715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dirty="0" smtClean="0">
                <a:hlinkClick r:id="rId2"/>
              </a:rPr>
              <a:t>http://leccos.</a:t>
            </a:r>
            <a:r>
              <a:rPr lang="cs-CZ" dirty="0" err="1" smtClean="0">
                <a:hlinkClick r:id="rId2"/>
              </a:rPr>
              <a:t>com</a:t>
            </a:r>
            <a:r>
              <a:rPr lang="cs-CZ" dirty="0" smtClean="0">
                <a:hlinkClick r:id="rId2"/>
              </a:rPr>
              <a:t>/index.</a:t>
            </a:r>
            <a:r>
              <a:rPr lang="cs-CZ" dirty="0" err="1" smtClean="0">
                <a:hlinkClick r:id="rId2"/>
              </a:rPr>
              <a:t>php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clanky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praveke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vytvarne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umeni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http://leccos.</a:t>
            </a:r>
            <a:r>
              <a:rPr lang="cs-CZ" dirty="0" err="1" smtClean="0">
                <a:hlinkClick r:id="rId3"/>
              </a:rPr>
              <a:t>com</a:t>
            </a:r>
            <a:r>
              <a:rPr lang="cs-CZ" dirty="0" smtClean="0">
                <a:hlinkClick r:id="rId3"/>
              </a:rPr>
              <a:t>/index.</a:t>
            </a:r>
            <a:r>
              <a:rPr lang="cs-CZ" dirty="0" err="1" smtClean="0">
                <a:hlinkClick r:id="rId3"/>
              </a:rPr>
              <a:t>php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clanky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altamira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http://upload.wikimedia.org/wikipedia/commons/1/16/Jan_Vil%C3%ADmek_-_Bo%C5%BEena_N%C4%9Bmcov%C3%A1.jpg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http://upload.wikimedia.org/wikipedia/commons/6/6a/Jan_Vil%C3%ADmek_-_Karel_Jarom%C3%ADr_Erben.jpg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http://upload.wikimedia.org/wikipedia/commons/d/de/Jan_Vil%C3%ADmek_-_Franti%C5%A1ek_Ladislav_%C4%8Celakovsk%C3%BD.jpg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http://upload.wikimedia.org/wikipedia/commons/b/bd/Karel-capek.jpg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http://www.spisovatele.</a:t>
            </a:r>
            <a:r>
              <a:rPr lang="cs-CZ" dirty="0" err="1" smtClean="0">
                <a:hlinkClick r:id="rId8"/>
              </a:rPr>
              <a:t>cz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jan</a:t>
            </a:r>
            <a:r>
              <a:rPr lang="cs-CZ" dirty="0" smtClean="0">
                <a:hlinkClick r:id="rId8"/>
              </a:rPr>
              <a:t>-</a:t>
            </a:r>
            <a:r>
              <a:rPr lang="cs-CZ" dirty="0" err="1" smtClean="0">
                <a:hlinkClick r:id="rId8"/>
              </a:rPr>
              <a:t>werich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http://www.</a:t>
            </a:r>
            <a:r>
              <a:rPr lang="cs-CZ" dirty="0" err="1" smtClean="0">
                <a:hlinkClick r:id="rId9"/>
              </a:rPr>
              <a:t>bookfan.eu</a:t>
            </a:r>
            <a:r>
              <a:rPr lang="cs-CZ" dirty="0" smtClean="0">
                <a:hlinkClick r:id="rId9"/>
              </a:rPr>
              <a:t>/kniha/14762/</a:t>
            </a:r>
            <a:r>
              <a:rPr lang="cs-CZ" dirty="0" err="1" smtClean="0">
                <a:hlinkClick r:id="rId9"/>
              </a:rPr>
              <a:t>Fimfarum</a:t>
            </a:r>
            <a:endParaRPr lang="cs-CZ" dirty="0" smtClean="0"/>
          </a:p>
          <a:p>
            <a:r>
              <a:rPr lang="cs-CZ" dirty="0" smtClean="0">
                <a:hlinkClick r:id="rId10"/>
              </a:rPr>
              <a:t>http://www.</a:t>
            </a:r>
            <a:r>
              <a:rPr lang="cs-CZ" dirty="0" err="1" smtClean="0">
                <a:hlinkClick r:id="rId10"/>
              </a:rPr>
              <a:t>bookfan.eu</a:t>
            </a:r>
            <a:r>
              <a:rPr lang="cs-CZ" dirty="0" smtClean="0">
                <a:hlinkClick r:id="rId10"/>
              </a:rPr>
              <a:t>/kniha/20582/Devatero-</a:t>
            </a:r>
            <a:r>
              <a:rPr lang="cs-CZ" dirty="0" err="1" smtClean="0">
                <a:hlinkClick r:id="rId10"/>
              </a:rPr>
              <a:t>pohadek</a:t>
            </a:r>
            <a:r>
              <a:rPr lang="cs-CZ" dirty="0" smtClean="0">
                <a:hlinkClick r:id="rId10"/>
              </a:rPr>
              <a:t>-A-</a:t>
            </a:r>
            <a:r>
              <a:rPr lang="cs-CZ" dirty="0" err="1" smtClean="0">
                <a:hlinkClick r:id="rId10"/>
              </a:rPr>
              <a:t>jeste</a:t>
            </a:r>
            <a:r>
              <a:rPr lang="cs-CZ" dirty="0" smtClean="0">
                <a:hlinkClick r:id="rId10"/>
              </a:rPr>
              <a:t>-jedna-od-</a:t>
            </a:r>
            <a:r>
              <a:rPr lang="cs-CZ" dirty="0" err="1" smtClean="0">
                <a:hlinkClick r:id="rId10"/>
              </a:rPr>
              <a:t>Josefa</a:t>
            </a:r>
            <a:r>
              <a:rPr lang="cs-CZ" dirty="0" smtClean="0">
                <a:hlinkClick r:id="rId10"/>
              </a:rPr>
              <a:t>-</a:t>
            </a:r>
            <a:r>
              <a:rPr lang="cs-CZ" dirty="0" err="1" smtClean="0">
                <a:hlinkClick r:id="rId10"/>
              </a:rPr>
              <a:t>Capka</a:t>
            </a:r>
            <a:r>
              <a:rPr lang="cs-CZ" dirty="0" smtClean="0">
                <a:hlinkClick r:id="rId10"/>
              </a:rPr>
              <a:t>-jako-</a:t>
            </a:r>
            <a:r>
              <a:rPr lang="cs-CZ" dirty="0" err="1" smtClean="0">
                <a:hlinkClick r:id="rId10"/>
              </a:rPr>
              <a:t>privazek</a:t>
            </a:r>
            <a:endParaRPr lang="cs-CZ" dirty="0" smtClean="0"/>
          </a:p>
          <a:p>
            <a:r>
              <a:rPr lang="cs-CZ" dirty="0" smtClean="0">
                <a:hlinkClick r:id="rId11"/>
              </a:rPr>
              <a:t>http://upload.wikimedia.org/wikipedia/commons/f/ff/Grimm.jpg</a:t>
            </a:r>
            <a:endParaRPr lang="cs-CZ" dirty="0" smtClean="0"/>
          </a:p>
          <a:p>
            <a:r>
              <a:rPr lang="cs-CZ" dirty="0" smtClean="0">
                <a:hlinkClick r:id="rId12"/>
              </a:rPr>
              <a:t>http://upload.wikimedia.org/wikipedia/commons/b/bb/HCA_1862_by_Georg_E._Hansen_02.jpg</a:t>
            </a:r>
            <a:endParaRPr lang="cs-CZ" dirty="0" smtClean="0"/>
          </a:p>
          <a:p>
            <a:r>
              <a:rPr lang="cs-CZ" dirty="0" smtClean="0">
                <a:hlinkClick r:id="rId13"/>
              </a:rPr>
              <a:t>http://commons.wikimedia.org/wiki/File:Oscar_Wilde_portrait.jpg</a:t>
            </a:r>
            <a:endParaRPr lang="cs-CZ" dirty="0" smtClean="0"/>
          </a:p>
          <a:p>
            <a:r>
              <a:rPr lang="en-GB" dirty="0" smtClean="0">
                <a:solidFill>
                  <a:srgbClr val="CCCCFF"/>
                </a:solidFill>
                <a:latin typeface="Trebuchet MS" pitchFamily="32" charset="0"/>
                <a:cs typeface="Arial Unicode MS" charset="0"/>
                <a:hlinkClick r:id="rId14"/>
              </a:rPr>
              <a:t>WWW.OFFICE.MICROSOFT.COM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</TotalTime>
  <Words>383</Words>
  <Application>Microsoft Office PowerPoint</Application>
  <PresentationFormat>Předvádění na obrazovce (4:3)</PresentationFormat>
  <Paragraphs>86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</vt:lpstr>
      <vt:lpstr>Pravěk - archeologické objevy, malby a               rytiny na stěnách jeskyní</vt:lpstr>
      <vt:lpstr>Prezentace aplikace PowerPoint</vt:lpstr>
      <vt:lpstr>Ústní lidová slovesnost</vt:lpstr>
      <vt:lpstr>????????</vt:lpstr>
      <vt:lpstr>Prezentace aplikace PowerPoint</vt:lpstr>
      <vt:lpstr>Prezentace aplikace PowerPoint</vt:lpstr>
      <vt:lpstr>Sběratelé naší lidové slovesnosti</vt:lpstr>
      <vt:lpstr>Sběratelé německých pohádek, mytologických příběhů</vt:lpstr>
      <vt:lpstr>Dánský pohádkář</vt:lpstr>
      <vt:lpstr>IR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Dana</cp:lastModifiedBy>
  <cp:revision>35</cp:revision>
  <dcterms:created xsi:type="dcterms:W3CDTF">2011-06-20T10:40:08Z</dcterms:created>
  <dcterms:modified xsi:type="dcterms:W3CDTF">2013-06-18T14:15:52Z</dcterms:modified>
</cp:coreProperties>
</file>