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5" autoAdjust="0"/>
    <p:restoredTop sz="94689" autoAdjust="0"/>
  </p:normalViewPr>
  <p:slideViewPr>
    <p:cSldViewPr>
      <p:cViewPr varScale="1">
        <p:scale>
          <a:sx n="53" d="100"/>
          <a:sy n="53" d="100"/>
        </p:scale>
        <p:origin x="-100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B6A452F-1E38-4751-9A26-8FF62F54674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78A256A-7457-4D80-ABCE-922BAD1322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5DAD5B3-CB23-4EEC-9A59-A68A7C6A113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0F9390-4ED0-45D6-9389-99CB8C5F8FD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audio" Target="../media/audio4.wav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329051-D13D-4E8D-94D1-2DFE53B17DBE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7FE80A-0AE7-431D-9FB2-490067329E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zoom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50FC01F-2B5E-4ABC-A45A-177DD59FF698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1D4DC8C-8A6D-42F4-9E0E-7839134A2F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zoom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C998F-F740-447D-858A-30A8A4F33B1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AE590E-9AD5-487B-80EC-E765A70098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zoom/>
    <p:sndAc>
      <p:stSnd>
        <p:snd r:embed="rId2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93BDB-81EA-42B1-B70E-16425483BAD2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E9B0B-21CC-4F54-A3C0-6339890E2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16495-D9A1-4218-B928-D44E6EFD094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8E692-A8A1-4B1E-AE10-77329379C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B860FA8-4CEE-4676-8CF6-D623AC6CE912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9E4CCAE-BC8D-4957-9EE8-D3D7D9EA4B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zoom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22470-15DA-4F75-8B0B-D90F16BAE452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4CA3C-7F4C-4A8C-945E-2F3433D425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C001429-E019-4A34-8D7B-3D55F3E77A7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9F34185-667E-40B0-8EB4-54784C66B0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zoom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F3FD187-272A-4C95-B096-DAD9276B213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8589B83-B02B-483F-AE66-6FC76BAD7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zoom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860B0-5B5A-4EAB-87C8-BD1D23FA8134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018F2-8809-4A27-87D4-A2BFAC7F45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08661-56E9-49D3-8BCD-60D13D44D0E8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B68CD-7194-4973-9F51-E80F2CCEE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1BC31D-0F09-43D3-9893-3D0055AC6B2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D04B7A3-4052-4376-B6F8-36E905A023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4" r:id="rId5"/>
    <p:sldLayoutId id="2147483699" r:id="rId6"/>
    <p:sldLayoutId id="2147483693" r:id="rId7"/>
    <p:sldLayoutId id="2147483700" r:id="rId8"/>
    <p:sldLayoutId id="2147483701" r:id="rId9"/>
    <p:sldLayoutId id="2147483692" r:id="rId10"/>
    <p:sldLayoutId id="2147483691" r:id="rId11"/>
  </p:sldLayoutIdLst>
  <p:transition spd="med">
    <p:zoom/>
    <p:sndAc>
      <p:stSnd>
        <p:snd r:embed="rId13" name="chimes.wav"/>
      </p:stSnd>
    </p:sndAc>
  </p:transition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268EA8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ADCEDC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EAABAC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elf%C3%ADn_obecn%C3%BD" TargetMode="External"/><Relationship Id="rId13" Type="http://schemas.openxmlformats.org/officeDocument/2006/relationships/hyperlink" Target="http://cs.wikipedia.org/wiki/Velryba_gr%C3%B3nsk%C3%A1" TargetMode="External"/><Relationship Id="rId18" Type="http://schemas.openxmlformats.org/officeDocument/2006/relationships/hyperlink" Target="http://t0.gstatic.com/images?q=tbn:ANd9GcQUZWUa7qnLYfDMchOCLy8gw8Yd_XJtti7lypYxKs44S0Ed6pFi" TargetMode="External"/><Relationship Id="rId3" Type="http://schemas.openxmlformats.org/officeDocument/2006/relationships/hyperlink" Target="http://zabaci.cz/obrazky/Orcinus_orca_1.jpg" TargetMode="External"/><Relationship Id="rId21" Type="http://schemas.openxmlformats.org/officeDocument/2006/relationships/hyperlink" Target="http://t3.gstatic.com/images?q=tbn:ANd9GcQTcFpqERzCErJ8wQWCpYUZ89as0cenT0Y04HQQDqx0J16jTD3f" TargetMode="External"/><Relationship Id="rId7" Type="http://schemas.openxmlformats.org/officeDocument/2006/relationships/hyperlink" Target="http://t2.gstatic.com/images?q=tbn:ANd9GcSt3LGdTwG0iYgdP_IYEeGZdPtl-JGSJ67WY2eB7OuchfOhzmQx" TargetMode="External"/><Relationship Id="rId12" Type="http://schemas.openxmlformats.org/officeDocument/2006/relationships/hyperlink" Target="http://t1.gstatic.com/images?q=tbn:ANd9GcR9a6Qcvlu82mtqO-lrjpxBeF5sp3YuNi5yCaHi8SM57clMhR9L" TargetMode="External"/><Relationship Id="rId17" Type="http://schemas.openxmlformats.org/officeDocument/2006/relationships/hyperlink" Target="http://t3.gstatic.com/images?q=tbn:ANd9GcSSeDGV7FfWxJ-dJt1788IMjgX3QF_YlsLgb2FDg_Q-WS9KlpdP" TargetMode="External"/><Relationship Id="rId2" Type="http://schemas.openxmlformats.org/officeDocument/2006/relationships/audio" Target="../media/audio1.wav"/><Relationship Id="rId16" Type="http://schemas.openxmlformats.org/officeDocument/2006/relationships/hyperlink" Target="http://cs.wikipedia.org/wiki/Vorva%C5%88_obrovsk%C3%BD" TargetMode="External"/><Relationship Id="rId20" Type="http://schemas.openxmlformats.org/officeDocument/2006/relationships/hyperlink" Target="http://www.google.cz/url?sa=t&amp;rct=j&amp;q=kosatka%20drav%C3%A1&amp;source=web&amp;cd=1&amp;sqi=2&amp;ved=0CCQQFjAA&amp;url=http://cs.wikipedia.org/wiki/Kosatka_drav%C3%A1&amp;ei=vwvmTotH9NrhBJmejbYF&amp;usg=AFQjCNF17B8eX4HVbxcLprSM9rAPQqyXkA&amp;cad=rj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c-tapety-na-plochu.rejza.cz/tapeta/1760-delfin/&amp;docid=0ezvAsHqx105WM&amp;imgurl=http:/www.rejza.cz/img/tapety/nahledy/1760.jpg&amp;w=500&amp;h=375&amp;ei=XsLkTuy4NI_E4gTq-siVBQ&amp;zoom=1&amp;iact=rc&amp;dur=487&amp;sig=102566425372394456620&amp;page=2&amp;tbnh=145&amp;tbnw=195&amp;start=16&amp;ndsp=18&amp;ved=1t:429,r:6,s:16&amp;tx=60&amp;ty=54" TargetMode="External"/><Relationship Id="rId11" Type="http://schemas.openxmlformats.org/officeDocument/2006/relationships/hyperlink" Target="http://t2.gstatic.com/images?q=tbn:ANd9GcQ1mCxO_lRq9BfrfjWcZ3wkcn6ijXAf_Sd3RROgekK9QIR2yBsy" TargetMode="External"/><Relationship Id="rId5" Type="http://schemas.openxmlformats.org/officeDocument/2006/relationships/hyperlink" Target="http://cs.wikipedia.org/wiki/Kytovci" TargetMode="External"/><Relationship Id="rId15" Type="http://schemas.openxmlformats.org/officeDocument/2006/relationships/hyperlink" Target="http://upload.wikimedia.org/wikipedia/commons/f/f9/Sperm_whale1b.jpg" TargetMode="External"/><Relationship Id="rId23" Type="http://schemas.openxmlformats.org/officeDocument/2006/relationships/hyperlink" Target="http://t0.gstatic.com/images?q=tbn:ANd9GcS6zEcv5WHV-kiHwm-qae-ctsYdrd1sWmVbArYvs-n04zOXvY-nBg" TargetMode="External"/><Relationship Id="rId10" Type="http://schemas.openxmlformats.org/officeDocument/2006/relationships/hyperlink" Target="http://t2.gstatic.com/images?q=tbn:ANd9GcQ4-67Gjef1W2RuoTBlBpN6-Du7luZGFRDg5mJ9666BeOlCfXngyw" TargetMode="External"/><Relationship Id="rId19" Type="http://schemas.openxmlformats.org/officeDocument/2006/relationships/hyperlink" Target="http://t1.gstatic.com/images?q=tbn:ANd9GcSdHkWSD2c_6-TYj2Er7hZCoJQYans-uTr5CQ2iPWpDmLbC6bn9" TargetMode="External"/><Relationship Id="rId4" Type="http://schemas.openxmlformats.org/officeDocument/2006/relationships/hyperlink" Target="http://zabaci.cz/obrazky/Orcinus_orca_3.jpg" TargetMode="External"/><Relationship Id="rId9" Type="http://schemas.openxmlformats.org/officeDocument/2006/relationships/hyperlink" Target="http://cs.wikipedia.org/wiki/Plejtv%C3%A1k_obrovsk%C3%BD" TargetMode="External"/><Relationship Id="rId14" Type="http://schemas.openxmlformats.org/officeDocument/2006/relationships/hyperlink" Target="http://upload.wikimedia.org/wikipedia/commons/thumb/c/c9/Bowheads42.jpg/250px-Bowheads42.jpg" TargetMode="External"/><Relationship Id="rId22" Type="http://schemas.openxmlformats.org/officeDocument/2006/relationships/hyperlink" Target="http://t2.gstatic.com/images?q=tbn:ANd9GcR2QsZme0dmPEVEL-1Q8PiLfQOAUNoU8llo_TbwHrJfLXOeLApos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24300" y="2781300"/>
            <a:ext cx="863600" cy="1727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613" y="4508500"/>
            <a:ext cx="3024187" cy="23495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400" dirty="0" smtClean="0"/>
              <a:t>Říše: </a:t>
            </a:r>
            <a:r>
              <a:rPr lang="cs-CZ" sz="2400" u="sng" dirty="0" smtClean="0">
                <a:solidFill>
                  <a:schemeClr val="bg2">
                    <a:lumMod val="50000"/>
                  </a:schemeClr>
                </a:solidFill>
              </a:rPr>
              <a:t>živočichové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2400" dirty="0" smtClean="0"/>
              <a:t>Kmen: </a:t>
            </a:r>
            <a:r>
              <a:rPr lang="cs-CZ" sz="2400" u="sng" dirty="0" smtClean="0">
                <a:solidFill>
                  <a:schemeClr val="bg2">
                    <a:lumMod val="50000"/>
                  </a:schemeClr>
                </a:solidFill>
              </a:rPr>
              <a:t>strunatci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Podkmen: </a:t>
            </a:r>
            <a:r>
              <a:rPr lang="cs-CZ" sz="2400" u="sng" dirty="0" smtClean="0">
                <a:solidFill>
                  <a:schemeClr val="bg2">
                    <a:lumMod val="50000"/>
                  </a:schemeClr>
                </a:solidFill>
              </a:rPr>
              <a:t>obratlovci </a:t>
            </a:r>
            <a:br>
              <a:rPr lang="cs-CZ" sz="2400" u="sng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2400" dirty="0" smtClean="0"/>
              <a:t>Třída: </a:t>
            </a:r>
            <a:r>
              <a:rPr lang="cs-CZ" sz="2400" u="sng" dirty="0" smtClean="0">
                <a:solidFill>
                  <a:schemeClr val="bg2">
                    <a:lumMod val="50000"/>
                  </a:schemeClr>
                </a:solidFill>
              </a:rPr>
              <a:t>savci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Řád: </a:t>
            </a:r>
            <a:r>
              <a:rPr lang="cs-CZ" sz="2400" u="sng" dirty="0" smtClean="0">
                <a:solidFill>
                  <a:schemeClr val="bg2">
                    <a:lumMod val="50000"/>
                  </a:schemeClr>
                </a:solidFill>
              </a:rPr>
              <a:t>kytovci</a:t>
            </a:r>
            <a:endParaRPr lang="cs-CZ" sz="24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63688" y="764704"/>
            <a:ext cx="6696744" cy="1569660"/>
          </a:xfrm>
          <a:prstGeom prst="rect">
            <a:avLst/>
          </a:prstGeom>
          <a:solidFill>
            <a:schemeClr val="bg2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ln w="10541" cmpd="sng">
                  <a:solidFill>
                    <a:schemeClr val="bg2">
                      <a:lumMod val="5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Kytovci</a:t>
            </a:r>
            <a:endParaRPr lang="cs-CZ" sz="9600" b="1" dirty="0">
              <a:ln w="10541" cmpd="sng">
                <a:solidFill>
                  <a:schemeClr val="bg2">
                    <a:lumMod val="5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2492375"/>
            <a:ext cx="3311525" cy="21304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8263" y="3716338"/>
            <a:ext cx="3506787" cy="25685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14342" name="TextovéPole 9"/>
          <p:cNvSpPr txBox="1">
            <a:spLocks noChangeArrowheads="1"/>
          </p:cNvSpPr>
          <p:nvPr/>
        </p:nvSpPr>
        <p:spPr bwMode="auto">
          <a:xfrm>
            <a:off x="1763713" y="188913"/>
            <a:ext cx="64087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Times New Roman" pitchFamily="18" charset="0"/>
              </a:rPr>
              <a:t>        DUM / VYDMUCHOV / POLIAČÍKOVÁ / ČLOVĚK A PŘÍRODA/ 001</a:t>
            </a:r>
          </a:p>
        </p:txBody>
      </p:sp>
      <p:sp>
        <p:nvSpPr>
          <p:cNvPr id="14343" name="TextovéPole 12"/>
          <p:cNvSpPr txBox="1">
            <a:spLocks noChangeArrowheads="1"/>
          </p:cNvSpPr>
          <p:nvPr/>
        </p:nvSpPr>
        <p:spPr bwMode="auto">
          <a:xfrm flipH="1">
            <a:off x="5651500" y="6308725"/>
            <a:ext cx="3097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Times New Roman" pitchFamily="18" charset="0"/>
              </a:rPr>
              <a:t>     </a:t>
            </a:r>
          </a:p>
          <a:p>
            <a:r>
              <a:rPr lang="cs-CZ" sz="1400" b="1">
                <a:latin typeface="Times New Roman" pitchFamily="18" charset="0"/>
              </a:rPr>
              <a:t>          ING. JANA POLIAČÍKOVÁ 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08912" cy="126876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r>
              <a:rPr lang="cs-CZ" sz="4400" b="1" cap="none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Proč jsou kytovci savci a ne ryby?</a:t>
            </a:r>
            <a:endParaRPr lang="cs-CZ" sz="4400" b="1" cap="none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341438"/>
            <a:ext cx="7991475" cy="53276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 b="1" u="sng" smtClean="0"/>
              <a:t>Kytovci jsou mořští savci, kteří mají rybí tvar těla. </a:t>
            </a:r>
          </a:p>
          <a:p>
            <a:r>
              <a:rPr lang="cs-CZ" smtClean="0"/>
              <a:t>Stejně jako savci na souši krmí svá mláďata mateřským mlékem. </a:t>
            </a:r>
          </a:p>
          <a:p>
            <a:r>
              <a:rPr lang="cs-CZ" smtClean="0"/>
              <a:t>Kromě toho dýchají plícemi a ne žábrami jako ryby. Proto musí na rozdíl od ryb také občas vyplout na vodní hladinu, aby se nadechli vzduchu. </a:t>
            </a:r>
          </a:p>
          <a:p>
            <a:r>
              <a:rPr lang="cs-CZ" smtClean="0"/>
              <a:t>Podíváme-li se na ocasní ploutev kytovců, je zřetelný ještě jeden podstatný rozdíl proti rybám: Ocasní ploutev kytovců je vůči jejich tělu postavena vodorovně, u ryb naproti tomu svisle.</a:t>
            </a:r>
          </a:p>
          <a:p>
            <a:r>
              <a:rPr lang="cs-CZ" smtClean="0"/>
              <a:t>Jsou teplokrevní.</a:t>
            </a:r>
          </a:p>
          <a:p>
            <a:endParaRPr lang="cs-CZ" smtClean="0"/>
          </a:p>
          <a:p>
            <a:r>
              <a:rPr lang="cs-CZ" smtClean="0"/>
              <a:t>Rodí živá mláďata</a:t>
            </a:r>
          </a:p>
        </p:txBody>
      </p:sp>
      <p:sp>
        <p:nvSpPr>
          <p:cNvPr id="10" name="Dvojitá šipka 9"/>
          <p:cNvSpPr/>
          <p:nvPr/>
        </p:nvSpPr>
        <p:spPr>
          <a:xfrm>
            <a:off x="0" y="1916113"/>
            <a:ext cx="468313" cy="36036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Dvojitá šipka 10"/>
          <p:cNvSpPr/>
          <p:nvPr/>
        </p:nvSpPr>
        <p:spPr>
          <a:xfrm>
            <a:off x="0" y="2708275"/>
            <a:ext cx="468313" cy="360363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Dvojitá šipka 11"/>
          <p:cNvSpPr/>
          <p:nvPr/>
        </p:nvSpPr>
        <p:spPr>
          <a:xfrm>
            <a:off x="0" y="3860800"/>
            <a:ext cx="468313" cy="360363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0" y="5373688"/>
            <a:ext cx="468313" cy="358775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Dvojitá šipka 8"/>
          <p:cNvSpPr/>
          <p:nvPr/>
        </p:nvSpPr>
        <p:spPr>
          <a:xfrm>
            <a:off x="0" y="6381750"/>
            <a:ext cx="468313" cy="360363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zoom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77809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b="1" cap="none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Charakteristické znaky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1075"/>
            <a:ext cx="7859713" cy="4608513"/>
          </a:xfrm>
          <a:ln w="57150">
            <a:solidFill>
              <a:schemeClr val="bg2">
                <a:lumMod val="50000"/>
              </a:schemeClr>
            </a:solidFill>
            <a:bevel/>
          </a:ln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SzPct val="100000"/>
              <a:buFont typeface="Wingdings" pitchFamily="2" charset="2"/>
              <a:buChar char="q"/>
              <a:defRPr/>
            </a:pPr>
            <a:r>
              <a:rPr lang="cs-CZ" b="1" dirty="0" smtClean="0"/>
              <a:t>Přední končetiny jsou přeměněny v ploutve.</a:t>
            </a:r>
          </a:p>
          <a:p>
            <a:pPr marL="274320" indent="-274320" fontAlgn="auto">
              <a:spcAft>
                <a:spcPts val="0"/>
              </a:spcAft>
              <a:buSzPct val="100000"/>
              <a:buFont typeface="Wingdings" pitchFamily="2" charset="2"/>
              <a:buChar char="q"/>
              <a:defRPr/>
            </a:pPr>
            <a:r>
              <a:rPr lang="cs-CZ" b="1" dirty="0" smtClean="0"/>
              <a:t>Zadní končetiny chybějí.</a:t>
            </a:r>
          </a:p>
          <a:p>
            <a:pPr marL="274320" indent="-274320" fontAlgn="auto">
              <a:spcAft>
                <a:spcPts val="0"/>
              </a:spcAft>
              <a:buSzPct val="100000"/>
              <a:buFont typeface="Wingdings" pitchFamily="2" charset="2"/>
              <a:buChar char="q"/>
              <a:defRPr/>
            </a:pPr>
            <a:r>
              <a:rPr lang="cs-CZ" b="1" dirty="0" smtClean="0"/>
              <a:t>Kůže je lysá s velkým množstvím podkožního tuku. </a:t>
            </a:r>
          </a:p>
          <a:p>
            <a:pPr marL="274320" indent="-274320" fontAlgn="auto">
              <a:spcAft>
                <a:spcPts val="0"/>
              </a:spcAft>
              <a:buSzPct val="100000"/>
              <a:buFont typeface="Wingdings"/>
              <a:buNone/>
              <a:defRPr/>
            </a:pPr>
            <a:r>
              <a:rPr lang="cs-CZ" b="1" dirty="0" smtClean="0"/>
              <a:t>   U některých kytovců muže být vrstva tuku i tlustší než 30 cm.</a:t>
            </a:r>
          </a:p>
          <a:p>
            <a:pPr marL="274320" indent="-274320" fontAlgn="auto">
              <a:spcAft>
                <a:spcPts val="0"/>
              </a:spcAft>
              <a:buSzPct val="100000"/>
              <a:buFont typeface="Wingdings" pitchFamily="2" charset="2"/>
              <a:buChar char="q"/>
              <a:defRPr/>
            </a:pPr>
            <a:r>
              <a:rPr lang="cs-CZ" b="1" dirty="0" smtClean="0"/>
              <a:t>Co se potravy týká, můžeme kytovce rozdělit do dvou skupin. Na </a:t>
            </a:r>
            <a:r>
              <a:rPr lang="cs-CZ" b="1" i="1" u="sng" dirty="0" smtClean="0"/>
              <a:t>ozubené</a:t>
            </a:r>
            <a:r>
              <a:rPr lang="cs-CZ" b="1" dirty="0" smtClean="0"/>
              <a:t>, kteří mají spoustu zubů, jež používají k chytání ryb, chobotnic a jiných mořských živočichů. Svoji potravu nežvýkají, prostě ji celou spolknou. Mezi ozubené patří například </a:t>
            </a:r>
            <a:r>
              <a:rPr lang="cs-CZ" b="1" i="1" u="sng" dirty="0" smtClean="0"/>
              <a:t>delfíni a vorvani</a:t>
            </a:r>
            <a:r>
              <a:rPr lang="cs-CZ" b="1" dirty="0" smtClean="0"/>
              <a:t>.Oproti tomu </a:t>
            </a:r>
            <a:r>
              <a:rPr lang="cs-CZ" b="1" i="1" u="sng" dirty="0" smtClean="0"/>
              <a:t>kosticovci</a:t>
            </a:r>
            <a:r>
              <a:rPr lang="cs-CZ" b="1" dirty="0" smtClean="0"/>
              <a:t> nemají zuby vůbec, místo toho mají rohové pláty, které visí z horní čelisti. Tyto pláty fungují jako filtry, kterými oddělují malé živočichy z mořské vody. Do této skupiny patří </a:t>
            </a:r>
            <a:r>
              <a:rPr lang="cs-CZ" b="1" i="1" u="sng" dirty="0" smtClean="0"/>
              <a:t>plejtváci a velryby.</a:t>
            </a:r>
          </a:p>
          <a:p>
            <a:pPr marL="274320" indent="-274320" fontAlgn="auto">
              <a:spcAft>
                <a:spcPts val="0"/>
              </a:spcAft>
              <a:buSzPct val="100000"/>
              <a:buFont typeface="Wingdings" pitchFamily="2" charset="2"/>
              <a:buChar char="q"/>
              <a:defRPr/>
            </a:pPr>
            <a:endParaRPr lang="cs-CZ" b="1" dirty="0"/>
          </a:p>
        </p:txBody>
      </p:sp>
      <p:sp>
        <p:nvSpPr>
          <p:cNvPr id="18435" name="TextovéPole 5"/>
          <p:cNvSpPr txBox="1">
            <a:spLocks noChangeArrowheads="1"/>
          </p:cNvSpPr>
          <p:nvPr/>
        </p:nvSpPr>
        <p:spPr bwMode="auto">
          <a:xfrm>
            <a:off x="2987675" y="105251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Times New Roman" pitchFamily="18" charset="0"/>
            </a:endParaRPr>
          </a:p>
        </p:txBody>
      </p:sp>
    </p:spTree>
  </p:cSld>
  <p:clrMapOvr>
    <a:masterClrMapping/>
  </p:clrMapOvr>
  <p:transition spd="med">
    <p:zoom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06888" cy="634082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b="1" cap="none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Zástupci kytovců</a:t>
            </a:r>
            <a:endParaRPr lang="cs-CZ" sz="4400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5940425" y="269875"/>
            <a:ext cx="2808288" cy="2103438"/>
          </a:xfrm>
          <a:ln w="57150">
            <a:solidFill>
              <a:srgbClr val="0000FF"/>
            </a:solidFill>
          </a:ln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0063" y="2565400"/>
            <a:ext cx="3168650" cy="2373313"/>
          </a:xfrm>
          <a:prstGeom prst="rect">
            <a:avLst/>
          </a:prstGeom>
          <a:noFill/>
          <a:ln w="57150">
            <a:solidFill>
              <a:srgbClr val="0000FF"/>
            </a:solidFill>
            <a:miter lim="800000"/>
            <a:headEnd/>
            <a:tailEnd/>
          </a:ln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40425" y="4337050"/>
            <a:ext cx="2376488" cy="2376488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691680" y="908721"/>
            <a:ext cx="2808312" cy="83099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cs typeface="+mn-cs"/>
              </a:rPr>
              <a:t>Delfín</a:t>
            </a:r>
            <a:endParaRPr lang="cs-CZ" sz="4800" dirty="0">
              <a:latin typeface="+mn-lt"/>
              <a:cs typeface="+mn-cs"/>
            </a:endParaRPr>
          </a:p>
        </p:txBody>
      </p:sp>
      <p:sp>
        <p:nvSpPr>
          <p:cNvPr id="19462" name="TextovéPole 10"/>
          <p:cNvSpPr txBox="1">
            <a:spLocks noChangeArrowheads="1"/>
          </p:cNvSpPr>
          <p:nvPr/>
        </p:nvSpPr>
        <p:spPr bwMode="auto">
          <a:xfrm>
            <a:off x="179388" y="1484313"/>
            <a:ext cx="5832475" cy="489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imes New Roman" pitchFamily="18" charset="0"/>
              </a:rPr>
              <a:t>Delfín</a:t>
            </a:r>
            <a:r>
              <a:rPr lang="cs-CZ" sz="2400">
                <a:latin typeface="Times New Roman" pitchFamily="18" charset="0"/>
              </a:rPr>
              <a:t> je považován za nejinteligentnějšího živočicha ze všech savců. Je učenlivý a má velkou schopnost dorozumívání.</a:t>
            </a:r>
            <a:r>
              <a:rPr lang="pl-PL" sz="2400">
                <a:latin typeface="Times New Roman" pitchFamily="18" charset="0"/>
              </a:rPr>
              <a:t> Je to společenský živočich. Žije v hejnech.</a:t>
            </a:r>
          </a:p>
          <a:p>
            <a:r>
              <a:rPr lang="cs-CZ" sz="2400">
                <a:latin typeface="Times New Roman" pitchFamily="18" charset="0"/>
              </a:rPr>
              <a:t>Délka jeho života je 30–40 let. Jeho nejčastější  potrava jsou sledi, makrely, měkkýši, korýši a menší žraloci. Loví společně. </a:t>
            </a:r>
            <a:r>
              <a:rPr lang="cs-CZ" sz="2400" u="sng">
                <a:latin typeface="Times New Roman" pitchFamily="18" charset="0"/>
              </a:rPr>
              <a:t>Delfíni </a:t>
            </a:r>
            <a:r>
              <a:rPr lang="cs-CZ" sz="2400">
                <a:latin typeface="Times New Roman" pitchFamily="18" charset="0"/>
              </a:rPr>
              <a:t>plavou rychlostí </a:t>
            </a:r>
          </a:p>
          <a:p>
            <a:r>
              <a:rPr lang="cs-CZ" sz="2400">
                <a:latin typeface="Times New Roman" pitchFamily="18" charset="0"/>
              </a:rPr>
              <a:t>35 – 50 km/hod.</a:t>
            </a:r>
            <a:r>
              <a:rPr lang="pl-PL" sz="2400">
                <a:latin typeface="Times New Roman" pitchFamily="18" charset="0"/>
              </a:rPr>
              <a:t> </a:t>
            </a:r>
            <a:r>
              <a:rPr lang="cs-CZ" sz="2400">
                <a:latin typeface="Times New Roman" pitchFamily="18" charset="0"/>
              </a:rPr>
              <a:t>Skoky nad hladinou </a:t>
            </a:r>
          </a:p>
          <a:p>
            <a:r>
              <a:rPr lang="cs-CZ" sz="2400">
                <a:latin typeface="Times New Roman" pitchFamily="18" charset="0"/>
              </a:rPr>
              <a:t>bývají dlouhé až 10 m a 4–5 metrů vysoké.</a:t>
            </a:r>
          </a:p>
          <a:p>
            <a:r>
              <a:rPr lang="cs-CZ" sz="2400" u="sng">
                <a:latin typeface="Times New Roman" pitchFamily="18" charset="0"/>
              </a:rPr>
              <a:t>Vyskytuje se </a:t>
            </a:r>
            <a:r>
              <a:rPr lang="cs-CZ" sz="2400">
                <a:latin typeface="Times New Roman" pitchFamily="18" charset="0"/>
              </a:rPr>
              <a:t>v mořích a oceánech tropického a mírného pásma, včetně Středozemního a Černého moře.</a:t>
            </a:r>
          </a:p>
        </p:txBody>
      </p:sp>
    </p:spTree>
  </p:cSld>
  <p:clrMapOvr>
    <a:masterClrMapping/>
  </p:clrMapOvr>
  <p:transition spd="med">
    <p:zoom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5616624" cy="850106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Plejtvák obrovský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388" y="1196975"/>
            <a:ext cx="3744912" cy="4895850"/>
          </a:xfrm>
          <a:ln w="57150"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274320" indent="-274320" algn="ctr" fontAlgn="auto">
              <a:spcAft>
                <a:spcPts val="0"/>
              </a:spcAft>
              <a:buFont typeface="Wingdings"/>
              <a:buNone/>
              <a:defRPr/>
            </a:pPr>
            <a:r>
              <a:rPr lang="cs-CZ" u="sng" dirty="0" smtClean="0"/>
              <a:t>   Plejtvák obrovský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 je největším ze všech kytovců i savců vůbec. Dosahuje délky až 30 m a hmotnosti 150 - 180 tun. Živí se korýši, kterých denně spotřebuje 4 tuny. Předpokládaný výskyt tohoto tvora je severovýchodní Atlantický oceán. Patří mezi velmi ohrožené druhy. </a:t>
            </a:r>
            <a:endParaRPr lang="cs-CZ" dirty="0"/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981075"/>
            <a:ext cx="3600450" cy="2395538"/>
          </a:xfrm>
          <a:prstGeom prst="rect">
            <a:avLst/>
          </a:prstGeom>
          <a:noFill/>
          <a:ln w="38100">
            <a:solidFill>
              <a:srgbClr val="0000FF"/>
            </a:solidFill>
            <a:miter lim="800000"/>
            <a:headEnd/>
            <a:tailEnd/>
          </a:ln>
        </p:spPr>
      </p:pic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4663" y="3579813"/>
            <a:ext cx="4391025" cy="3278187"/>
          </a:xfrm>
          <a:prstGeom prst="rect">
            <a:avLst/>
          </a:prstGeom>
          <a:noFill/>
          <a:ln w="38100">
            <a:solidFill>
              <a:srgbClr val="0000FF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zoom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707088" cy="77809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Velryba grónská</a:t>
            </a:r>
            <a:endParaRPr lang="cs-CZ" sz="4400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6100" y="981075"/>
            <a:ext cx="4248150" cy="2378075"/>
          </a:xfrm>
          <a:prstGeom prst="rect">
            <a:avLst/>
          </a:prstGeom>
          <a:noFill/>
          <a:ln w="38100">
            <a:solidFill>
              <a:srgbClr val="0000FF"/>
            </a:solidFill>
            <a:miter lim="800000"/>
            <a:headEnd/>
            <a:tailEnd/>
          </a:ln>
        </p:spPr>
      </p:pic>
      <p:pic>
        <p:nvPicPr>
          <p:cNvPr id="21507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4140200" y="3573463"/>
            <a:ext cx="4748213" cy="3095625"/>
          </a:xfrm>
          <a:ln w="38100">
            <a:solidFill>
              <a:srgbClr val="0000FF"/>
            </a:solidFill>
          </a:ln>
        </p:spPr>
      </p:pic>
      <p:sp>
        <p:nvSpPr>
          <p:cNvPr id="10" name="Obdélník 9"/>
          <p:cNvSpPr/>
          <p:nvPr/>
        </p:nvSpPr>
        <p:spPr>
          <a:xfrm>
            <a:off x="323850" y="1444625"/>
            <a:ext cx="3743325" cy="4154488"/>
          </a:xfrm>
          <a:prstGeom prst="rect">
            <a:avLst/>
          </a:prstGeom>
          <a:ln w="57150">
            <a:solidFill>
              <a:schemeClr val="bg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Velryba grónská</a:t>
            </a:r>
            <a:r>
              <a:rPr lang="cs-CZ" sz="2400" dirty="0">
                <a:latin typeface="+mn-lt"/>
                <a:cs typeface="+mn-cs"/>
              </a:rPr>
              <a:t> žije ve studených mořích severní polokoule a dosahující délky až 20 m a hmotnosti 50 tun. Má silnou vrstvu podkožního tuku. Plave pomalu a nepotápí se do velkých hloubek. Žije v malých skupinách. Živí se drobnými korýši. Dožívá se až 200 let.</a:t>
            </a:r>
            <a:endParaRPr lang="cs-CZ" sz="2400" dirty="0">
              <a:latin typeface="+mn-lt"/>
              <a:cs typeface="+mn-cs"/>
            </a:endParaRPr>
          </a:p>
        </p:txBody>
      </p:sp>
    </p:spTree>
  </p:cSld>
  <p:clrMapOvr>
    <a:masterClrMapping/>
  </p:clrMapOvr>
  <p:transition spd="med">
    <p:zoom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94920" cy="634082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Vorvaň obrovský</a:t>
            </a:r>
            <a:endParaRPr lang="cs-CZ" sz="4400" dirty="0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5219700" y="404813"/>
            <a:ext cx="3300413" cy="2376487"/>
          </a:xfrm>
          <a:ln w="38100">
            <a:solidFill>
              <a:srgbClr val="0000FF"/>
            </a:solidFill>
          </a:ln>
        </p:spPr>
      </p:pic>
      <p:sp>
        <p:nvSpPr>
          <p:cNvPr id="22531" name="Obdélník 5"/>
          <p:cNvSpPr>
            <a:spLocks noChangeArrowheads="1"/>
          </p:cNvSpPr>
          <p:nvPr/>
        </p:nvSpPr>
        <p:spPr bwMode="auto">
          <a:xfrm>
            <a:off x="4427538" y="1844675"/>
            <a:ext cx="21288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                                      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388" y="836613"/>
            <a:ext cx="4824412" cy="5908675"/>
          </a:xfrm>
          <a:prstGeom prst="rect">
            <a:avLst/>
          </a:prstGeom>
          <a:ln w="57150">
            <a:solidFill>
              <a:schemeClr val="bg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Vorvaň </a:t>
            </a:r>
            <a:r>
              <a:rPr lang="cs-CZ" sz="2400" dirty="0">
                <a:latin typeface="+mn-lt"/>
                <a:cs typeface="+mn-cs"/>
              </a:rPr>
              <a:t>je největší z ozubených kytovců – dosahuje až 28 metrů délky a váhy 150 tun. </a:t>
            </a:r>
            <a:r>
              <a:rPr lang="cs-CZ" sz="2400" u="sng" dirty="0">
                <a:latin typeface="+mn-lt"/>
                <a:cs typeface="+mn-cs"/>
              </a:rPr>
              <a:t>Vorvani </a:t>
            </a:r>
            <a:r>
              <a:rPr lang="cs-CZ" sz="2400" dirty="0">
                <a:latin typeface="+mn-lt"/>
                <a:cs typeface="+mn-cs"/>
              </a:rPr>
              <a:t>jsou nejhlouběji se potápějící savci . Byli nalezeni v hloubkách 2200 metrů.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Mají největší mozek mezi všemi žijícími tvory na této planetě, mozek vorvaního samce váží 7 - 9 kg.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Na zádech a hlavě dosahuje tloušťka vorvaní kůže asi 36 cm.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Živí se především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krakaticemi a chobotnicemi.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Jsou relativně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hojní od arktických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vod až k rovníku.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pic>
        <p:nvPicPr>
          <p:cNvPr id="2253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1275" y="4292600"/>
            <a:ext cx="4865688" cy="2449513"/>
          </a:xfrm>
          <a:prstGeom prst="rect">
            <a:avLst/>
          </a:prstGeom>
          <a:noFill/>
          <a:ln w="38100">
            <a:solidFill>
              <a:srgbClr val="0000FF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zoom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4330824" cy="7920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Kosatka dravá</a:t>
            </a:r>
            <a:endParaRPr lang="cs-CZ" sz="4400" dirty="0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4716463" y="3644900"/>
            <a:ext cx="4037012" cy="3024188"/>
          </a:xfrm>
          <a:ln w="38100">
            <a:solidFill>
              <a:srgbClr val="0000FF"/>
            </a:solidFill>
          </a:ln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6463" y="620713"/>
            <a:ext cx="3971925" cy="2232025"/>
          </a:xfrm>
          <a:prstGeom prst="rect">
            <a:avLst/>
          </a:prstGeom>
          <a:noFill/>
          <a:ln w="38100">
            <a:solidFill>
              <a:srgbClr val="0000FF"/>
            </a:solidFill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79388" y="836613"/>
            <a:ext cx="4392612" cy="5832475"/>
          </a:xfrm>
          <a:prstGeom prst="rect">
            <a:avLst/>
          </a:prstGeom>
          <a:ln w="57150">
            <a:solidFill>
              <a:schemeClr val="bg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Kosatka dravá</a:t>
            </a:r>
            <a:r>
              <a:rPr lang="cs-CZ" sz="2400" dirty="0">
                <a:latin typeface="+mn-lt"/>
                <a:cs typeface="+mn-cs"/>
              </a:rPr>
              <a:t>, známá také jako </a:t>
            </a:r>
            <a:r>
              <a:rPr lang="cs-CZ" sz="2400" b="1" dirty="0">
                <a:latin typeface="+mn-lt"/>
                <a:cs typeface="+mn-cs"/>
              </a:rPr>
              <a:t>velryba zabiják</a:t>
            </a:r>
            <a:r>
              <a:rPr lang="cs-CZ" sz="2400" dirty="0">
                <a:latin typeface="+mn-lt"/>
                <a:cs typeface="+mn-cs"/>
              </a:rPr>
              <a:t>, je největším zástupcem čeledi delfínovitých. Samci dosahují 9 m délky a hmotnosti až 10 tun, samice dosahují délky 8,5 m a váhy 5 tun. Požírá ryby, želvy, ptáky, tuleně, žraloky a také jiné kytovce. Kosatky jsou velmi početné v oblasti severovýchodního Pacifiku, kde Kanada přechází v Aljašku, při pobřeží Islandu a severního Norska. Pravidelně jsou pozorovány ve vodách Antarktidy u polárního ledovce .</a:t>
            </a:r>
            <a:endParaRPr lang="cs-CZ" sz="2400" dirty="0">
              <a:latin typeface="+mn-lt"/>
              <a:cs typeface="+mn-cs"/>
            </a:endParaRPr>
          </a:p>
        </p:txBody>
      </p:sp>
    </p:spTree>
  </p:cSld>
  <p:clrMapOvr>
    <a:masterClrMapping/>
  </p:clrMapOvr>
  <p:transition spd="med">
    <p:zoom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350"/>
            <a:ext cx="7467600" cy="2232025"/>
          </a:xfrm>
        </p:spPr>
        <p:txBody>
          <a:bodyPr>
            <a:normAutofit fontScale="92500" lnSpcReduction="20000"/>
          </a:bodyPr>
          <a:lstStyle/>
          <a:p>
            <a:pPr marL="274320" indent="-274320" algn="ctr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400" b="1" dirty="0" smtClean="0"/>
              <a:t>Mnohé druhy kytovců jsou silně ohroženy, takže je omezován či zakázán rybolov, který by mohl způsobit jejich vyhynutí.</a:t>
            </a:r>
            <a:endParaRPr lang="cs-CZ" sz="4400" b="1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2349500"/>
            <a:ext cx="6480175" cy="4335463"/>
          </a:xfrm>
          <a:prstGeom prst="rect">
            <a:avLst/>
          </a:prstGeom>
          <a:noFill/>
          <a:ln w="57150">
            <a:solidFill>
              <a:srgbClr val="0000FF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zoom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b="1" cap="none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 nyní malé opakování ve </a:t>
            </a:r>
            <a:r>
              <a:rPr lang="cs-CZ" sz="4900" b="1" cap="none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dvojicích</a:t>
            </a:r>
            <a:endParaRPr lang="cs-CZ" sz="4900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313"/>
            <a:ext cx="8218488" cy="4989512"/>
          </a:xfrm>
        </p:spPr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</a:pPr>
            <a:r>
              <a:rPr lang="cs-CZ" smtClean="0"/>
              <a:t>1. Všechny druhy kytovců žijí v ________________ .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cs-CZ" smtClean="0"/>
              <a:t>2. Nejučenlivější z kytovců jsou ________________ .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cs-CZ" smtClean="0"/>
              <a:t>3. Největším ze všech kytovců, ale i savců je _________ .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cs-CZ" smtClean="0"/>
              <a:t>4. V dutině ústní má ostré zuby __________ a __________ .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cs-CZ" smtClean="0"/>
              <a:t>5. Kostice má v dutině ústní ___________ a ____________ .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cs-CZ" smtClean="0"/>
              <a:t>6. Čím se liší kytovci od jiných druhů savců ? ____________ .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cs-CZ" smtClean="0"/>
              <a:t>7. Čím se liší kytovci od ryb ? _________________________ .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cs-CZ" smtClean="0"/>
              <a:t>8. Podtrhni, co patří k popisu vorvaně: dorozumívací     schopnosti,největší mozek, nejhrubší kůže, nemají zuby, potopí se nejhlouběji, dýchají plícemi.</a:t>
            </a:r>
          </a:p>
          <a:p>
            <a:pPr>
              <a:buFont typeface="Wingdings" pitchFamily="2" charset="2"/>
              <a:buNone/>
            </a:pPr>
            <a:r>
              <a:rPr lang="cs-CZ" smtClean="0"/>
              <a:t>    </a:t>
            </a:r>
          </a:p>
        </p:txBody>
      </p:sp>
      <p:pic>
        <p:nvPicPr>
          <p:cNvPr id="25603" name="Obrázek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6825" y="5373688"/>
            <a:ext cx="2374900" cy="148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Obrázek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506993">
            <a:off x="7451725" y="188913"/>
            <a:ext cx="1081088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0"/>
            <a:ext cx="4968552" cy="1052736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cap="none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Řešení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050"/>
            <a:ext cx="7467600" cy="5565775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Blip>
                <a:blip r:embed="rId3"/>
              </a:buBlip>
              <a:defRPr/>
            </a:pPr>
            <a:r>
              <a:rPr lang="cs-CZ" dirty="0" smtClean="0"/>
              <a:t>1. Všechny druhy kytovců žijí v </a:t>
            </a:r>
            <a:r>
              <a:rPr lang="cs-CZ" dirty="0" smtClean="0">
                <a:solidFill>
                  <a:srgbClr val="FF0000"/>
                </a:solidFill>
              </a:rPr>
              <a:t>moři</a:t>
            </a:r>
            <a:r>
              <a:rPr lang="cs-CZ" dirty="0" smtClean="0"/>
              <a:t> 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Blip>
                <a:blip r:embed="rId3"/>
              </a:buBlip>
              <a:defRPr/>
            </a:pPr>
            <a:r>
              <a:rPr lang="cs-CZ" dirty="0" smtClean="0"/>
              <a:t>2. Nejučenlivější z kytovců jsou </a:t>
            </a:r>
            <a:r>
              <a:rPr lang="cs-CZ" dirty="0" smtClean="0">
                <a:solidFill>
                  <a:srgbClr val="FF0000"/>
                </a:solidFill>
              </a:rPr>
              <a:t>delfíni</a:t>
            </a:r>
            <a:r>
              <a:rPr lang="cs-CZ" dirty="0" smtClean="0"/>
              <a:t> 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Blip>
                <a:blip r:embed="rId3"/>
              </a:buBlip>
              <a:defRPr/>
            </a:pPr>
            <a:r>
              <a:rPr lang="cs-CZ" dirty="0" smtClean="0"/>
              <a:t>3. Největším ze všech kytovců, ale i savců je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plejtvák obrovský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Blip>
                <a:blip r:embed="rId3"/>
              </a:buBlip>
              <a:defRPr/>
            </a:pPr>
            <a:r>
              <a:rPr lang="cs-CZ" dirty="0" smtClean="0"/>
              <a:t>4. V dutině ústní má ostré zuby delfín a vorvaň 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Blip>
                <a:blip r:embed="rId3"/>
              </a:buBlip>
              <a:defRPr/>
            </a:pPr>
            <a:r>
              <a:rPr lang="cs-CZ" dirty="0" smtClean="0"/>
              <a:t>5. Kostice má v dutině ústní </a:t>
            </a:r>
            <a:r>
              <a:rPr lang="cs-CZ" dirty="0" smtClean="0">
                <a:solidFill>
                  <a:srgbClr val="FF0000"/>
                </a:solidFill>
              </a:rPr>
              <a:t>velryba</a:t>
            </a:r>
            <a:r>
              <a:rPr lang="cs-CZ" dirty="0" smtClean="0"/>
              <a:t> a  </a:t>
            </a:r>
            <a:r>
              <a:rPr lang="cs-CZ" dirty="0" smtClean="0">
                <a:solidFill>
                  <a:srgbClr val="FF0000"/>
                </a:solidFill>
              </a:rPr>
              <a:t>plejtvák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Blip>
                <a:blip r:embed="rId3"/>
              </a:buBlip>
              <a:defRPr/>
            </a:pPr>
            <a:r>
              <a:rPr lang="cs-CZ" dirty="0" smtClean="0"/>
              <a:t>6. Čím se liší kytovci od jiných druhů savců ?  </a:t>
            </a:r>
            <a:r>
              <a:rPr lang="cs-CZ" dirty="0" smtClean="0">
                <a:solidFill>
                  <a:srgbClr val="FF0000"/>
                </a:solidFill>
              </a:rPr>
              <a:t>Žijí v moři, mají rybí tvar těla, mají ploutve.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Blip>
                <a:blip r:embed="rId3"/>
              </a:buBlip>
              <a:defRPr/>
            </a:pPr>
            <a:r>
              <a:rPr lang="cs-CZ" dirty="0" smtClean="0"/>
              <a:t>7. Čím se liší kytovci od ryb ? </a:t>
            </a:r>
            <a:r>
              <a:rPr lang="cs-CZ" dirty="0" smtClean="0">
                <a:solidFill>
                  <a:srgbClr val="FF0000"/>
                </a:solidFill>
              </a:rPr>
              <a:t>Mláďata sají mateřské mléko, rodí se živá, dýchají plícemi, ocasní ploutev mají vůči tělu postavenou vodorovně, jsou teplokrevní.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Blip>
                <a:blip r:embed="rId3"/>
              </a:buBlip>
              <a:defRPr/>
            </a:pPr>
            <a:r>
              <a:rPr lang="cs-CZ" dirty="0" smtClean="0"/>
              <a:t>8. Podtrhni, co patří k popisu vorvaně: dorozumívací     schopnosti, </a:t>
            </a:r>
            <a:r>
              <a:rPr lang="cs-CZ" u="sng" dirty="0" smtClean="0">
                <a:solidFill>
                  <a:srgbClr val="FF0000"/>
                </a:solidFill>
              </a:rPr>
              <a:t>největší mozek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0000"/>
                </a:solidFill>
              </a:rPr>
              <a:t>nejhrubší kůže</a:t>
            </a:r>
            <a:r>
              <a:rPr lang="cs-CZ" dirty="0" smtClean="0"/>
              <a:t>, nemají zuby, </a:t>
            </a:r>
            <a:r>
              <a:rPr lang="cs-CZ" u="sng" dirty="0" smtClean="0">
                <a:solidFill>
                  <a:srgbClr val="FF0000"/>
                </a:solidFill>
              </a:rPr>
              <a:t>potopí se nejhlouběji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0000"/>
                </a:solidFill>
              </a:rPr>
              <a:t>dýchají plícemi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  <p:pic>
        <p:nvPicPr>
          <p:cNvPr id="26627" name="Obrázek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88125" y="115888"/>
            <a:ext cx="1944688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692696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b="1" cap="none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 Použité zdroje</a:t>
            </a:r>
            <a:endParaRPr lang="cs-CZ" sz="4400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9275"/>
            <a:ext cx="8075613" cy="6308725"/>
          </a:xfrm>
        </p:spPr>
        <p:txBody>
          <a:bodyPr/>
          <a:lstStyle/>
          <a:p>
            <a:endParaRPr lang="cs-CZ" sz="1000" smtClean="0"/>
          </a:p>
          <a:p>
            <a:r>
              <a:rPr lang="cs-CZ" sz="800" smtClean="0"/>
              <a:t>Orincus orca. [online]. [cit.25-12-2011].  Dostupné z URL: &lt; </a:t>
            </a:r>
            <a:r>
              <a:rPr lang="cs-CZ" sz="800" u="sng" smtClean="0">
                <a:hlinkClick r:id="rId3"/>
              </a:rPr>
              <a:t>http://zabaci.cz/obrazky/Orcinus_orca_1.jpg</a:t>
            </a:r>
            <a:r>
              <a:rPr lang="cs-CZ" sz="800" smtClean="0"/>
              <a:t> &gt; </a:t>
            </a:r>
          </a:p>
          <a:p>
            <a:r>
              <a:rPr lang="cs-CZ" sz="800" smtClean="0"/>
              <a:t>Orincus orca. [online]. [cit.25-12-2011].  Dostupné z URL: &lt; </a:t>
            </a:r>
            <a:r>
              <a:rPr lang="cs-CZ" sz="800" u="sng" smtClean="0">
                <a:hlinkClick r:id="rId4"/>
              </a:rPr>
              <a:t>http://zabaci.cz/obrazky/Orcinus_orca_3.jpg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Kytovci. [online]. [cit.25-12-2011].  Dostupné z URL: &lt; </a:t>
            </a:r>
            <a:r>
              <a:rPr lang="cs-CZ" sz="800" u="sng" smtClean="0">
                <a:hlinkClick r:id="rId5"/>
              </a:rPr>
              <a:t>http://cs.wikipedia.org/wiki/Kytovci</a:t>
            </a:r>
            <a:r>
              <a:rPr lang="cs-CZ" sz="800" smtClean="0"/>
              <a:t>  &gt;</a:t>
            </a:r>
          </a:p>
          <a:p>
            <a:r>
              <a:rPr lang="cs-CZ" sz="800" smtClean="0"/>
              <a:t>Delfín. [online]. [cit.25-12-2011].  Dostupné z URL: &lt; </a:t>
            </a:r>
            <a:r>
              <a:rPr lang="cs-CZ" sz="800" u="sng" smtClean="0">
                <a:hlinkClick r:id="rId6"/>
              </a:rPr>
              <a:t>http://www.pc-tapety-na-plochu.rejza.cz/tapeta/1760- r:6,s:16&amp;tx=60&amp;ty=54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>
                <a:hlinkClick r:id="rId7"/>
              </a:rPr>
              <a:t>http://t2.gstatic.com/images?q=tbn:ANd9GcSt3LGdTwG0iYgdP_IYEeGZdPtl-JGSJ67WY2eB7OuchfOhzmQx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Delfín obecný, [online]. [cit.25-12-2011].  Dostupné z URL: &lt; </a:t>
            </a:r>
            <a:r>
              <a:rPr lang="cs-CZ" sz="800" u="sng" smtClean="0">
                <a:hlinkClick r:id="rId8"/>
              </a:rPr>
              <a:t>http://cs.wikipedia.org/wiki/Delf%C3%ADn_obecn%C3%BD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Plejtvák obrovský. 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9"/>
              </a:rPr>
              <a:t>http://cs.wikipedia.org/wiki/Plejtv%C3%A1k_obrovsk%C3%BD</a:t>
            </a:r>
            <a:r>
              <a:rPr lang="cs-CZ" sz="800" smtClean="0"/>
              <a:t> &gt; 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10"/>
              </a:rPr>
              <a:t>http://t2.gstatic.com/images?q=tbn:ANd9GcQ4-67Gjef1W2RuoTBlBpN6-Du7luZGFRDg5mJ9666BeOlCfXngyw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11"/>
              </a:rPr>
              <a:t>http://t2.gstatic.com/images?q=tbn:ANd9GcQ1mCxO_lRq9BfrfjWcZ3wkcn6ijXAf_Sd3RROgekK9QIR2yBsy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12"/>
              </a:rPr>
              <a:t>http://t1.gstatic.com/images?q=tbn:ANd9GcR9a6Qcvlu82mtqO-lrjpxBeF5sp3YuNi5yCaHi8SM57clMhR9L</a:t>
            </a:r>
            <a:r>
              <a:rPr lang="cs-CZ" sz="800" smtClean="0"/>
              <a:t>  &gt;</a:t>
            </a:r>
          </a:p>
          <a:p>
            <a:r>
              <a:rPr lang="cs-CZ" sz="800" smtClean="0"/>
              <a:t>Velryba grónská. 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13"/>
              </a:rPr>
              <a:t>http://cs.wikipedia.org/wiki/Velryba_gr%C3%B3nsk%C3%A1</a:t>
            </a:r>
            <a:r>
              <a:rPr lang="cs-CZ" sz="800" smtClean="0"/>
              <a:t> &gt; 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14"/>
              </a:rPr>
              <a:t>http://upload.wikimedia.org/wikipedia/commons/thumb/c/c9/Bowheads42.jpg/250px-Bowheads42.jpg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15"/>
              </a:rPr>
              <a:t>http://upload.wikimedia.org/wikipedia/commons/f/f9/Sperm_whale1b.jpg</a:t>
            </a:r>
            <a:r>
              <a:rPr lang="cs-CZ" sz="800" smtClean="0"/>
              <a:t>&gt;  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16"/>
              </a:rPr>
              <a:t>http://cs.wikipedia.org/wiki/Vorva%C5%88_obrovsk%C3%BD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17"/>
              </a:rPr>
              <a:t>http://t3.gstatic.com/images?q=tbn:ANd9GcSSeDGV7FfWxJ-dJt1788IMjgX3QF_YlsLgb2FDg_Q-WS9KlpdP</a:t>
            </a:r>
            <a:r>
              <a:rPr lang="cs-CZ" sz="800" smtClean="0"/>
              <a:t>&gt;  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18"/>
              </a:rPr>
              <a:t>http://t0.gstatic.com/images?q=tbn:ANd9GcQUZWUa7qnLYfDMchOCLy8gw8Yd_XJtti7lypYxKs44S0Ed6pFi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[online]. [cit.25-12-2011].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19"/>
              </a:rPr>
              <a:t>http://t1.gstatic.com/images?q=tbn:ANd9GcSdHkWSD2c_6-TYj2Er7hZCoJQYans-uTr5CQ2iPWpDmLbC6bn9</a:t>
            </a:r>
            <a:r>
              <a:rPr lang="cs-CZ" sz="800" smtClean="0"/>
              <a:t>&gt;  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20"/>
              </a:rPr>
              <a:t>http://www.google.cz/url?sa=t&amp;rct=j&amp;q=kosatka%20drav%C3%A1&amp;source=web&amp;cd=1&amp;sqi=2&amp;ved=0CCQQFjAA&amp;url=http%3A%2F%2Fcs.wikipedia.org%2Fwiki%2FKosatka_drav%25C3%25A1&amp;ei=vwvmTotH9NrhBJmejbYF&amp;usg=AFQjCNF17B8eX4HVbxcLprSM9rAPQqyXkA&amp;cad=rja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21"/>
              </a:rPr>
              <a:t>http://t3.gstatic.com/images?q=tbn:ANd9GcQTcFpqERzCErJ8wQWCpYUZ89as0cenT0Y04HQQDqx0J16jTD3f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22"/>
              </a:rPr>
              <a:t>http://t2.gstatic.com/images?q=tbn:ANd9GcR2QsZme0dmPEVEL-1Q8PiLfQOAUNoU8llo_TbwHrJfLXOeLAposw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[online]. [cit.25-12-2011].  Dostupné z URL: &lt; </a:t>
            </a:r>
            <a:r>
              <a:rPr lang="cs-CZ" sz="800" u="sng" smtClean="0"/>
              <a:t> </a:t>
            </a:r>
            <a:r>
              <a:rPr lang="cs-CZ" sz="800" u="sng" smtClean="0">
                <a:hlinkClick r:id="rId23"/>
              </a:rPr>
              <a:t>http://t0.gstatic.com/images?q=tbn:ANd9GcS6zEcv5WHV-kiHwm-qae-ctsYdrd1sWmVbArYvs-n04zOXvY-nBg</a:t>
            </a:r>
            <a:r>
              <a:rPr lang="cs-CZ" sz="800" smtClean="0"/>
              <a:t> &gt;</a:t>
            </a:r>
          </a:p>
          <a:p>
            <a:r>
              <a:rPr lang="cs-CZ" sz="800" smtClean="0"/>
              <a:t> </a:t>
            </a:r>
            <a:r>
              <a:rPr lang="cs-CZ" sz="800" u="sng" smtClean="0"/>
              <a:t>Použitá literatura:</a:t>
            </a:r>
            <a:endParaRPr lang="cs-CZ" sz="800" smtClean="0"/>
          </a:p>
          <a:p>
            <a:r>
              <a:rPr lang="cs-CZ" sz="800" smtClean="0"/>
              <a:t>Jarmila Kroulíková; Josef Kroulík. </a:t>
            </a:r>
            <a:r>
              <a:rPr lang="cs-CZ" sz="800" i="1" smtClean="0"/>
              <a:t>Přírodopis pro osmý ročník zvláštní školy.</a:t>
            </a:r>
            <a:r>
              <a:rPr lang="cs-CZ" sz="800" smtClean="0"/>
              <a:t> Nakladatelství Septima, Praha 1995. 96 s. ISBN 80-85801-36-1.</a:t>
            </a:r>
          </a:p>
          <a:p>
            <a:r>
              <a:rPr lang="cs-CZ" sz="800" smtClean="0"/>
              <a:t> </a:t>
            </a:r>
          </a:p>
          <a:p>
            <a:r>
              <a:rPr lang="cs-CZ" sz="800" smtClean="0"/>
              <a:t> </a:t>
            </a:r>
          </a:p>
          <a:p>
            <a:endParaRPr lang="cs-CZ" sz="800" smtClean="0"/>
          </a:p>
        </p:txBody>
      </p:sp>
    </p:spTree>
  </p:cSld>
  <p:clrMapOvr>
    <a:masterClrMapping/>
  </p:clrMapOvr>
  <p:transition spd="med">
    <p:zoom/>
    <p:sndAc>
      <p:stSnd>
        <p:snd r:embed="rId2" name="chimes.wav"/>
      </p:stSnd>
    </p:sndAc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504</TotalTime>
  <Words>875</Words>
  <Application>Microsoft Office PowerPoint</Application>
  <PresentationFormat>On-screen Show (4:3)</PresentationFormat>
  <Paragraphs>82</Paragraphs>
  <Slides>12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12</vt:i4>
      </vt:variant>
    </vt:vector>
  </HeadingPairs>
  <TitlesOfParts>
    <vt:vector size="24" baseType="lpstr">
      <vt:lpstr>Times New Roman</vt:lpstr>
      <vt:lpstr>Arial</vt:lpstr>
      <vt:lpstr>Wingdings</vt:lpstr>
      <vt:lpstr>Wingdings 2</vt:lpstr>
      <vt:lpstr>Calibri</vt:lpstr>
      <vt:lpstr>Arkýř</vt:lpstr>
      <vt:lpstr>Arkýř</vt:lpstr>
      <vt:lpstr>Arkýř</vt:lpstr>
      <vt:lpstr>Arkýř</vt:lpstr>
      <vt:lpstr>Arkýř</vt:lpstr>
      <vt:lpstr>Arkýř</vt:lpstr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Domácnost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56</cp:revision>
  <dcterms:created xsi:type="dcterms:W3CDTF">2011-12-10T19:52:30Z</dcterms:created>
  <dcterms:modified xsi:type="dcterms:W3CDTF">2012-03-02T20:00:57Z</dcterms:modified>
</cp:coreProperties>
</file>