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65" r:id="rId4"/>
    <p:sldId id="266" r:id="rId5"/>
    <p:sldId id="267" r:id="rId6"/>
    <p:sldId id="261" r:id="rId7"/>
    <p:sldId id="262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622FB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09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46085125" cy="46085125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817AF7-D4C9-4C0E-A0BA-B35B67C047C0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1BE9E8-AB74-466D-AF9B-B1B96E3D23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817AF7-D4C9-4C0E-A0BA-B35B67C047C0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1BE9E8-AB74-466D-AF9B-B1B96E3D23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817AF7-D4C9-4C0E-A0BA-B35B67C047C0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1BE9E8-AB74-466D-AF9B-B1B96E3D23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817AF7-D4C9-4C0E-A0BA-B35B67C047C0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1BE9E8-AB74-466D-AF9B-B1B96E3D23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817AF7-D4C9-4C0E-A0BA-B35B67C047C0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1BE9E8-AB74-466D-AF9B-B1B96E3D23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817AF7-D4C9-4C0E-A0BA-B35B67C047C0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1BE9E8-AB74-466D-AF9B-B1B96E3D23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817AF7-D4C9-4C0E-A0BA-B35B67C047C0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1BE9E8-AB74-466D-AF9B-B1B96E3D23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817AF7-D4C9-4C0E-A0BA-B35B67C047C0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1BE9E8-AB74-466D-AF9B-B1B96E3D23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817AF7-D4C9-4C0E-A0BA-B35B67C047C0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1BE9E8-AB74-466D-AF9B-B1B96E3D23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817AF7-D4C9-4C0E-A0BA-B35B67C047C0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1BE9E8-AB74-466D-AF9B-B1B96E3D23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817AF7-D4C9-4C0E-A0BA-B35B67C047C0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1BE9E8-AB74-466D-AF9B-B1B96E3D23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817AF7-D4C9-4C0E-A0BA-B35B67C047C0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1BE9E8-AB74-466D-AF9B-B1B96E3D238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827584" y="1628800"/>
            <a:ext cx="7067550" cy="3529013"/>
          </a:xfrm>
        </p:spPr>
        <p:txBody>
          <a:bodyPr>
            <a:normAutofit lnSpcReduction="10000"/>
          </a:bodyPr>
          <a:lstStyle/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ČÍSLO PROJEKTU: 1.4 OP VK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NÁZEV: VY_42_INOVACE_06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AUTOR: Mgr., Bc. Daniela </a:t>
            </a:r>
            <a:r>
              <a:rPr lang="cs-CZ" sz="1600" dirty="0" err="1" smtClean="0"/>
              <a:t>Kalistová</a:t>
            </a:r>
            <a:endParaRPr lang="cs-CZ" sz="1600" dirty="0" smtClean="0"/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OBDOBÍ: 2012-13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ROČNÍK: 6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VZDĚLÁVACÍ OBLAST: Matematika a její aplikace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VZDĚLÁVACÍ OBOR: Matematika a její aplikace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TÉMATICKÝ OKRUH: Geometrie v rovině a prostoru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TÉMA: Můj byt - obsah obdélníku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ANOTACE: Žák počítá obsahy obdélníků na příkladě ze života.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Char char="Ø"/>
            </a:pPr>
            <a:endParaRPr lang="cs-CZ" sz="1600" dirty="0" smtClean="0"/>
          </a:p>
        </p:txBody>
      </p:sp>
      <p:pic>
        <p:nvPicPr>
          <p:cNvPr id="15363" name="Obrázek 3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5301208"/>
            <a:ext cx="5407025" cy="1046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4" name="Picture 4" descr="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088" y="549275"/>
            <a:ext cx="1766887" cy="1054100"/>
          </a:xfrm>
          <a:prstGeom prst="rect">
            <a:avLst/>
          </a:prstGeom>
          <a:noFill/>
        </p:spPr>
      </p:pic>
      <p:sp>
        <p:nvSpPr>
          <p:cNvPr id="15365" name="Rectangle 5"/>
          <p:cNvSpPr>
            <a:spLocks noChangeArrowheads="1"/>
          </p:cNvSpPr>
          <p:nvPr/>
        </p:nvSpPr>
        <p:spPr bwMode="auto">
          <a:xfrm>
            <a:off x="972087" y="510421"/>
            <a:ext cx="7229993" cy="11079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pPr algn="ctr"/>
            <a:r>
              <a:rPr lang="cs-CZ" dirty="0"/>
              <a:t>                                     </a:t>
            </a:r>
            <a:r>
              <a:rPr lang="cs-CZ" sz="1600" b="1" dirty="0"/>
              <a:t>Základní  škola a mateřská škola </a:t>
            </a:r>
            <a:r>
              <a:rPr lang="cs-CZ" sz="1600" b="1" dirty="0" err="1"/>
              <a:t>J.A.Komenského</a:t>
            </a:r>
            <a:endParaRPr lang="cs-CZ" sz="1600" dirty="0"/>
          </a:p>
          <a:p>
            <a:pPr algn="ctr"/>
            <a:r>
              <a:rPr lang="cs-CZ" sz="1600" b="1" dirty="0"/>
              <a:t>                                                          v Novém  </a:t>
            </a:r>
            <a:r>
              <a:rPr lang="cs-CZ" sz="1600" b="1" dirty="0" err="1"/>
              <a:t>Strašecí</a:t>
            </a:r>
            <a:r>
              <a:rPr lang="cs-CZ" sz="1600" dirty="0"/>
              <a:t>                     </a:t>
            </a:r>
          </a:p>
          <a:p>
            <a:pPr algn="ctr"/>
            <a:r>
              <a:rPr lang="cs-CZ" sz="1600" dirty="0"/>
              <a:t>                                                  Komenského nám. 209, 271 01 Nové </a:t>
            </a:r>
            <a:r>
              <a:rPr lang="cs-CZ" sz="1600" dirty="0" err="1"/>
              <a:t>Strašecí</a:t>
            </a:r>
            <a:endParaRPr lang="cs-CZ" sz="1600" dirty="0"/>
          </a:p>
          <a:p>
            <a:pPr algn="ctr"/>
            <a:r>
              <a:rPr lang="cs-CZ" sz="1600" dirty="0" smtClean="0"/>
              <a:t>                                                tel. 311 240 401, 311 240 400, email: </a:t>
            </a:r>
            <a:r>
              <a:rPr lang="cs-CZ" sz="1600" dirty="0" err="1" smtClean="0"/>
              <a:t>zsnovstra</a:t>
            </a:r>
            <a:r>
              <a:rPr lang="cs-CZ" sz="1600" dirty="0" smtClean="0"/>
              <a:t>@email.</a:t>
            </a:r>
            <a:r>
              <a:rPr lang="cs-CZ" sz="1600" dirty="0" err="1" smtClean="0"/>
              <a:t>cz</a:t>
            </a:r>
            <a:r>
              <a:rPr lang="cs-CZ" sz="1600" dirty="0" smtClean="0"/>
              <a:t> </a:t>
            </a:r>
            <a:endParaRPr lang="cs-CZ" sz="16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Můj byt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Obsahy obdélníků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260648"/>
            <a:ext cx="9144000" cy="1200329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B050"/>
                </a:solidFill>
              </a:rPr>
              <a:t>Právě sis koupil/a nový byt a potřebuješ podlahovou krytinu do všech pokojů. Vypočítej plochu podlahy v každém pokoji. Uvedené údaje jsou v metrech.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4842030" y="4329100"/>
            <a:ext cx="3888432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Začneme v obývacím pokoji: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5661121" y="5073278"/>
            <a:ext cx="1926214" cy="830997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S</a:t>
            </a:r>
            <a:r>
              <a:rPr lang="cs-CZ" sz="2400" b="1" baseline="-25000" dirty="0" smtClean="0">
                <a:solidFill>
                  <a:srgbClr val="0070C0"/>
                </a:solidFill>
              </a:rPr>
              <a:t>1</a:t>
            </a:r>
            <a:r>
              <a:rPr lang="cs-CZ" sz="2400" b="1" dirty="0" smtClean="0">
                <a:solidFill>
                  <a:srgbClr val="0070C0"/>
                </a:solidFill>
              </a:rPr>
              <a:t> = 5,2 . 3,4</a:t>
            </a:r>
          </a:p>
          <a:p>
            <a:r>
              <a:rPr lang="cs-CZ" sz="2400" b="1" u="sng" dirty="0" smtClean="0">
                <a:solidFill>
                  <a:srgbClr val="0070C0"/>
                </a:solidFill>
              </a:rPr>
              <a:t>S</a:t>
            </a:r>
            <a:r>
              <a:rPr lang="cs-CZ" sz="2400" b="1" u="sng" baseline="-25000" dirty="0" smtClean="0">
                <a:solidFill>
                  <a:srgbClr val="0070C0"/>
                </a:solidFill>
              </a:rPr>
              <a:t>1 </a:t>
            </a:r>
            <a:r>
              <a:rPr lang="cs-CZ" sz="2400" b="1" u="sng" dirty="0" smtClean="0">
                <a:solidFill>
                  <a:srgbClr val="0070C0"/>
                </a:solidFill>
              </a:rPr>
              <a:t>= 17,68 m</a:t>
            </a:r>
            <a:r>
              <a:rPr lang="cs-CZ" sz="2400" b="1" u="sng" baseline="30000" dirty="0" smtClean="0">
                <a:solidFill>
                  <a:srgbClr val="0070C0"/>
                </a:solidFill>
              </a:rPr>
              <a:t>2</a:t>
            </a:r>
            <a:endParaRPr lang="cs-CZ" sz="2400" b="1" u="sng" dirty="0">
              <a:solidFill>
                <a:srgbClr val="0070C0"/>
              </a:solidFill>
            </a:endParaRPr>
          </a:p>
        </p:txBody>
      </p:sp>
      <p:grpSp>
        <p:nvGrpSpPr>
          <p:cNvPr id="50" name="Skupina 49"/>
          <p:cNvGrpSpPr/>
          <p:nvPr/>
        </p:nvGrpSpPr>
        <p:grpSpPr>
          <a:xfrm>
            <a:off x="341530" y="1835241"/>
            <a:ext cx="4698310" cy="3889014"/>
            <a:chOff x="1016605" y="1979548"/>
            <a:chExt cx="4698310" cy="3889014"/>
          </a:xfrm>
        </p:grpSpPr>
        <p:grpSp>
          <p:nvGrpSpPr>
            <p:cNvPr id="51" name="Skupina 50"/>
            <p:cNvGrpSpPr/>
            <p:nvPr/>
          </p:nvGrpSpPr>
          <p:grpSpPr>
            <a:xfrm>
              <a:off x="1376645" y="2303875"/>
              <a:ext cx="4338270" cy="3510390"/>
              <a:chOff x="791580" y="2303875"/>
              <a:chExt cx="4338270" cy="3510390"/>
            </a:xfrm>
          </p:grpSpPr>
          <p:grpSp>
            <p:nvGrpSpPr>
              <p:cNvPr id="69" name="Skupina 68"/>
              <p:cNvGrpSpPr/>
              <p:nvPr/>
            </p:nvGrpSpPr>
            <p:grpSpPr>
              <a:xfrm>
                <a:off x="791580" y="2303875"/>
                <a:ext cx="4320480" cy="3510390"/>
                <a:chOff x="611560" y="1673805"/>
                <a:chExt cx="4320480" cy="3510390"/>
              </a:xfrm>
            </p:grpSpPr>
            <p:sp>
              <p:nvSpPr>
                <p:cNvPr id="81" name="Obdélník 80"/>
                <p:cNvSpPr/>
                <p:nvPr/>
              </p:nvSpPr>
              <p:spPr>
                <a:xfrm>
                  <a:off x="971600" y="4554125"/>
                  <a:ext cx="1512000" cy="630070"/>
                </a:xfrm>
                <a:prstGeom prst="rect">
                  <a:avLst/>
                </a:prstGeom>
                <a:noFill/>
                <a:ln w="3175"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cs-CZ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cs-CZ"/>
                </a:p>
              </p:txBody>
            </p:sp>
            <p:grpSp>
              <p:nvGrpSpPr>
                <p:cNvPr id="82" name="Skupina 81"/>
                <p:cNvGrpSpPr/>
                <p:nvPr/>
              </p:nvGrpSpPr>
              <p:grpSpPr>
                <a:xfrm>
                  <a:off x="611560" y="1673805"/>
                  <a:ext cx="4320480" cy="3510390"/>
                  <a:chOff x="611560" y="1673805"/>
                  <a:chExt cx="4320480" cy="3510390"/>
                </a:xfrm>
              </p:grpSpPr>
              <p:sp>
                <p:nvSpPr>
                  <p:cNvPr id="83" name="Obdélník 82"/>
                  <p:cNvSpPr/>
                  <p:nvPr/>
                </p:nvSpPr>
                <p:spPr>
                  <a:xfrm>
                    <a:off x="971600" y="3212976"/>
                    <a:ext cx="1512000" cy="1332000"/>
                  </a:xfrm>
                  <a:prstGeom prst="rect">
                    <a:avLst/>
                  </a:prstGeom>
                  <a:gradFill flip="none" rotWithShape="1">
                    <a:gsLst>
                      <a:gs pos="0">
                        <a:srgbClr val="FFFF00">
                          <a:tint val="66000"/>
                          <a:satMod val="160000"/>
                        </a:srgbClr>
                      </a:gs>
                      <a:gs pos="50000">
                        <a:srgbClr val="FFFF00">
                          <a:tint val="44500"/>
                          <a:satMod val="160000"/>
                        </a:srgbClr>
                      </a:gs>
                      <a:gs pos="100000">
                        <a:srgbClr val="FFFF00">
                          <a:tint val="23500"/>
                          <a:satMod val="160000"/>
                        </a:srgbClr>
                      </a:gs>
                    </a:gsLst>
                    <a:lin ang="13500000" scaled="1"/>
                    <a:tileRect/>
                  </a:gradFill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cs-CZ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r>
                      <a:rPr lang="cs-CZ" dirty="0" smtClean="0">
                        <a:solidFill>
                          <a:schemeClr val="accent6">
                            <a:lumMod val="50000"/>
                          </a:schemeClr>
                        </a:solidFill>
                      </a:rPr>
                      <a:t>Kuchyně </a:t>
                    </a:r>
                    <a:r>
                      <a:rPr lang="cs-CZ" dirty="0" smtClean="0">
                        <a:solidFill>
                          <a:schemeClr val="bg1"/>
                        </a:solidFill>
                      </a:rPr>
                      <a:t> </a:t>
                    </a:r>
                  </a:p>
                  <a:p>
                    <a:pPr algn="ctr"/>
                    <a:endParaRPr lang="cs-CZ" dirty="0" smtClean="0">
                      <a:solidFill>
                        <a:schemeClr val="bg1"/>
                      </a:solidFill>
                    </a:endParaRPr>
                  </a:p>
                  <a:p>
                    <a:pPr algn="ctr"/>
                    <a:r>
                      <a:rPr lang="cs-CZ" dirty="0" smtClean="0">
                        <a:solidFill>
                          <a:schemeClr val="accent6">
                            <a:lumMod val="50000"/>
                          </a:schemeClr>
                        </a:solidFill>
                      </a:rPr>
                      <a:t> </a:t>
                    </a:r>
                    <a:endParaRPr lang="cs-CZ" dirty="0">
                      <a:solidFill>
                        <a:schemeClr val="accent6">
                          <a:lumMod val="50000"/>
                        </a:schemeClr>
                      </a:solidFill>
                    </a:endParaRPr>
                  </a:p>
                </p:txBody>
              </p:sp>
              <p:grpSp>
                <p:nvGrpSpPr>
                  <p:cNvPr id="84" name="Skupina 83"/>
                  <p:cNvGrpSpPr/>
                  <p:nvPr/>
                </p:nvGrpSpPr>
                <p:grpSpPr>
                  <a:xfrm>
                    <a:off x="611560" y="1673805"/>
                    <a:ext cx="4320480" cy="3510390"/>
                    <a:chOff x="611560" y="1673805"/>
                    <a:chExt cx="4320480" cy="3510390"/>
                  </a:xfrm>
                </p:grpSpPr>
                <p:sp>
                  <p:nvSpPr>
                    <p:cNvPr id="85" name="Obdélník 84"/>
                    <p:cNvSpPr/>
                    <p:nvPr/>
                  </p:nvSpPr>
                  <p:spPr>
                    <a:xfrm>
                      <a:off x="611560" y="3203975"/>
                      <a:ext cx="360040" cy="1350150"/>
                    </a:xfrm>
                    <a:prstGeom prst="rect">
                      <a:avLst/>
                    </a:prstGeom>
                    <a:noFill/>
                    <a:ln w="9525"/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>
                      <a:defPPr>
                        <a:defRPr lang="cs-CZ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86" name="Obdélník 85"/>
                    <p:cNvSpPr/>
                    <p:nvPr/>
                  </p:nvSpPr>
                  <p:spPr>
                    <a:xfrm>
                      <a:off x="971600" y="1988840"/>
                      <a:ext cx="828000" cy="1224000"/>
                    </a:xfrm>
                    <a:prstGeom prst="rect">
                      <a:avLst/>
                    </a:prstGeom>
                    <a:ln w="28575">
                      <a:solidFill>
                        <a:schemeClr val="tx2"/>
                      </a:solidFill>
                    </a:ln>
                  </p:spPr>
                  <p:style>
                    <a:lnRef idx="1">
                      <a:schemeClr val="accent2"/>
                    </a:lnRef>
                    <a:fillRef idx="2">
                      <a:schemeClr val="accent2"/>
                    </a:fillRef>
                    <a:effectRef idx="1">
                      <a:schemeClr val="accent2"/>
                    </a:effectRef>
                    <a:fontRef idx="minor">
                      <a:schemeClr val="dk1"/>
                    </a:fontRef>
                  </p:style>
                  <p:txBody>
                    <a:bodyPr rtlCol="0" anchor="ctr"/>
                    <a:lstStyle>
                      <a:defPPr>
                        <a:defRPr lang="cs-CZ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pPr algn="ctr"/>
                      <a:r>
                        <a:rPr lang="cs-CZ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Dětský</a:t>
                      </a:r>
                    </a:p>
                    <a:p>
                      <a:pPr algn="ctr"/>
                      <a:r>
                        <a:rPr lang="cs-CZ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pokoj</a:t>
                      </a:r>
                      <a:endParaRPr lang="cs-CZ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p:txBody>
                </p:sp>
                <p:sp>
                  <p:nvSpPr>
                    <p:cNvPr id="87" name="Obdélník 86"/>
                    <p:cNvSpPr/>
                    <p:nvPr/>
                  </p:nvSpPr>
                  <p:spPr>
                    <a:xfrm>
                      <a:off x="1799832" y="1988840"/>
                      <a:ext cx="1260000" cy="1224000"/>
                    </a:xfrm>
                    <a:prstGeom prst="rect">
                      <a:avLst/>
                    </a:prstGeom>
                    <a:ln w="28575">
                      <a:solidFill>
                        <a:schemeClr val="tx2"/>
                      </a:solidFill>
                    </a:ln>
                  </p:spPr>
                  <p:style>
                    <a:lnRef idx="1">
                      <a:schemeClr val="accent3"/>
                    </a:lnRef>
                    <a:fillRef idx="2">
                      <a:schemeClr val="accent3"/>
                    </a:fillRef>
                    <a:effectRef idx="1">
                      <a:schemeClr val="accent3"/>
                    </a:effectRef>
                    <a:fontRef idx="minor">
                      <a:schemeClr val="dk1"/>
                    </a:fontRef>
                  </p:style>
                  <p:txBody>
                    <a:bodyPr rtlCol="0" anchor="ctr"/>
                    <a:lstStyle>
                      <a:defPPr>
                        <a:defRPr lang="cs-CZ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pPr algn="ctr"/>
                      <a:r>
                        <a:rPr lang="cs-CZ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</a:rPr>
                        <a:t>Ložnice </a:t>
                      </a:r>
                      <a:endParaRPr lang="cs-CZ" dirty="0">
                        <a:solidFill>
                          <a:schemeClr val="accent3">
                            <a:lumMod val="50000"/>
                          </a:schemeClr>
                        </a:solidFill>
                      </a:endParaRPr>
                    </a:p>
                  </p:txBody>
                </p:sp>
                <p:sp>
                  <p:nvSpPr>
                    <p:cNvPr id="88" name="Obdélník 87"/>
                    <p:cNvSpPr/>
                    <p:nvPr/>
                  </p:nvSpPr>
                  <p:spPr>
                    <a:xfrm>
                      <a:off x="3059832" y="1988840"/>
                      <a:ext cx="1872000" cy="1224000"/>
                    </a:xfrm>
                    <a:prstGeom prst="rect">
                      <a:avLst/>
                    </a:prstGeom>
                    <a:ln w="28575">
                      <a:solidFill>
                        <a:schemeClr val="tx2"/>
                      </a:solidFill>
                    </a:ln>
                  </p:spPr>
                  <p:style>
                    <a:lnRef idx="1">
                      <a:schemeClr val="accent5"/>
                    </a:lnRef>
                    <a:fillRef idx="2">
                      <a:schemeClr val="accent5"/>
                    </a:fillRef>
                    <a:effectRef idx="1">
                      <a:schemeClr val="accent5"/>
                    </a:effectRef>
                    <a:fontRef idx="minor">
                      <a:schemeClr val="dk1"/>
                    </a:fontRef>
                  </p:style>
                  <p:txBody>
                    <a:bodyPr rtlCol="0" anchor="ctr"/>
                    <a:lstStyle>
                      <a:defPPr>
                        <a:defRPr lang="cs-CZ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pPr algn="ctr"/>
                      <a:r>
                        <a:rPr lang="cs-CZ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Obývací </a:t>
                      </a:r>
                    </a:p>
                    <a:p>
                      <a:pPr algn="ctr"/>
                      <a:r>
                        <a:rPr lang="cs-CZ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pokoj</a:t>
                      </a:r>
                      <a:endParaRPr lang="cs-CZ" dirty="0">
                        <a:solidFill>
                          <a:schemeClr val="accent5">
                            <a:lumMod val="50000"/>
                          </a:schemeClr>
                        </a:solidFill>
                      </a:endParaRPr>
                    </a:p>
                  </p:txBody>
                </p:sp>
                <p:sp>
                  <p:nvSpPr>
                    <p:cNvPr id="89" name="Obdélník 88"/>
                    <p:cNvSpPr/>
                    <p:nvPr/>
                  </p:nvSpPr>
                  <p:spPr>
                    <a:xfrm>
                      <a:off x="2483768" y="3212976"/>
                      <a:ext cx="1476000" cy="1332000"/>
                    </a:xfrm>
                    <a:prstGeom prst="rect">
                      <a:avLst/>
                    </a:prstGeom>
                    <a:ln w="28575">
                      <a:solidFill>
                        <a:schemeClr val="tx2"/>
                      </a:solidFill>
                    </a:ln>
                  </p:spPr>
                  <p:style>
                    <a:lnRef idx="1">
                      <a:schemeClr val="accent6"/>
                    </a:lnRef>
                    <a:fillRef idx="2">
                      <a:schemeClr val="accent6"/>
                    </a:fillRef>
                    <a:effectRef idx="1">
                      <a:schemeClr val="accent6"/>
                    </a:effectRef>
                    <a:fontRef idx="minor">
                      <a:schemeClr val="dk1"/>
                    </a:fontRef>
                  </p:style>
                  <p:txBody>
                    <a:bodyPr rtlCol="0" anchor="ctr"/>
                    <a:lstStyle>
                      <a:defPPr>
                        <a:defRPr lang="cs-CZ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pPr algn="ctr"/>
                      <a:r>
                        <a:rPr lang="cs-CZ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Hala </a:t>
                      </a:r>
                    </a:p>
                    <a:p>
                      <a:pPr algn="ctr"/>
                      <a:endParaRPr lang="cs-CZ" dirty="0" smtClean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  <a:p>
                      <a:pPr algn="ctr"/>
                      <a:endParaRPr lang="cs-CZ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p:txBody>
                </p:sp>
                <p:sp>
                  <p:nvSpPr>
                    <p:cNvPr id="90" name="Obdélník 89"/>
                    <p:cNvSpPr/>
                    <p:nvPr/>
                  </p:nvSpPr>
                  <p:spPr>
                    <a:xfrm>
                      <a:off x="1691680" y="3969060"/>
                      <a:ext cx="792000" cy="576000"/>
                    </a:xfrm>
                    <a:prstGeom prst="rect">
                      <a:avLst/>
                    </a:prstGeom>
                    <a:ln w="28575">
                      <a:solidFill>
                        <a:schemeClr val="tx2"/>
                      </a:solidFill>
                    </a:ln>
                  </p:spPr>
                  <p:style>
                    <a:lnRef idx="1">
                      <a:schemeClr val="accent4"/>
                    </a:lnRef>
                    <a:fillRef idx="2">
                      <a:schemeClr val="accent4"/>
                    </a:fillRef>
                    <a:effectRef idx="1">
                      <a:schemeClr val="accent4"/>
                    </a:effectRef>
                    <a:fontRef idx="minor">
                      <a:schemeClr val="dk1"/>
                    </a:fontRef>
                  </p:style>
                  <p:txBody>
                    <a:bodyPr rtlCol="0" anchor="ctr"/>
                    <a:lstStyle>
                      <a:defPPr>
                        <a:defRPr lang="cs-CZ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pPr algn="ctr"/>
                      <a:r>
                        <a:rPr lang="cs-CZ" sz="1200" b="1" dirty="0" smtClean="0">
                          <a:solidFill>
                            <a:srgbClr val="7030A0"/>
                          </a:solidFill>
                        </a:rPr>
                        <a:t>WC</a:t>
                      </a:r>
                    </a:p>
                    <a:p>
                      <a:pPr algn="ctr"/>
                      <a:r>
                        <a:rPr lang="cs-CZ" sz="1200" b="1" dirty="0" smtClean="0">
                          <a:solidFill>
                            <a:srgbClr val="7030A0"/>
                          </a:solidFill>
                        </a:rPr>
                        <a:t>koupelna</a:t>
                      </a:r>
                      <a:endParaRPr lang="cs-CZ" sz="1200" b="1" dirty="0">
                        <a:solidFill>
                          <a:srgbClr val="7030A0"/>
                        </a:solidFill>
                      </a:endParaRPr>
                    </a:p>
                  </p:txBody>
                </p:sp>
                <p:sp>
                  <p:nvSpPr>
                    <p:cNvPr id="91" name="Obdélník 90"/>
                    <p:cNvSpPr/>
                    <p:nvPr/>
                  </p:nvSpPr>
                  <p:spPr>
                    <a:xfrm>
                      <a:off x="3176845" y="3969060"/>
                      <a:ext cx="792000" cy="576000"/>
                    </a:xfrm>
                    <a:prstGeom prst="rect">
                      <a:avLst/>
                    </a:prstGeom>
                    <a:ln w="28575">
                      <a:solidFill>
                        <a:schemeClr val="tx2"/>
                      </a:solidFill>
                    </a:ln>
                  </p:spPr>
                  <p:style>
                    <a:lnRef idx="1">
                      <a:schemeClr val="dk1"/>
                    </a:lnRef>
                    <a:fillRef idx="2">
                      <a:schemeClr val="dk1"/>
                    </a:fillRef>
                    <a:effectRef idx="1">
                      <a:schemeClr val="dk1"/>
                    </a:effectRef>
                    <a:fontRef idx="minor">
                      <a:schemeClr val="dk1"/>
                    </a:fontRef>
                  </p:style>
                  <p:txBody>
                    <a:bodyPr rtlCol="0" anchor="ctr"/>
                    <a:lstStyle>
                      <a:defPPr>
                        <a:defRPr lang="cs-CZ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pPr algn="ctr"/>
                      <a:r>
                        <a:rPr lang="cs-CZ" b="1" dirty="0" smtClean="0">
                          <a:solidFill>
                            <a:schemeClr val="bg2">
                              <a:lumMod val="10000"/>
                            </a:schemeClr>
                          </a:solidFill>
                        </a:rPr>
                        <a:t>Šatna</a:t>
                      </a:r>
                      <a:r>
                        <a:rPr lang="cs-CZ" dirty="0" smtClean="0">
                          <a:solidFill>
                            <a:schemeClr val="bg2">
                              <a:lumMod val="10000"/>
                            </a:schemeClr>
                          </a:solidFill>
                        </a:rPr>
                        <a:t> </a:t>
                      </a:r>
                      <a:endParaRPr lang="cs-CZ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p:txBody>
                </p:sp>
                <p:sp>
                  <p:nvSpPr>
                    <p:cNvPr id="92" name="Obdélník 91"/>
                    <p:cNvSpPr/>
                    <p:nvPr/>
                  </p:nvSpPr>
                  <p:spPr>
                    <a:xfrm>
                      <a:off x="611560" y="1988840"/>
                      <a:ext cx="360040" cy="1224000"/>
                    </a:xfrm>
                    <a:prstGeom prst="rect">
                      <a:avLst/>
                    </a:prstGeom>
                    <a:noFill/>
                    <a:ln w="9525"/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>
                      <a:defPPr>
                        <a:defRPr lang="cs-CZ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93" name="Obdélník 92"/>
                    <p:cNvSpPr/>
                    <p:nvPr/>
                  </p:nvSpPr>
                  <p:spPr>
                    <a:xfrm>
                      <a:off x="1800040" y="1673805"/>
                      <a:ext cx="1260000" cy="315035"/>
                    </a:xfrm>
                    <a:prstGeom prst="rect">
                      <a:avLst/>
                    </a:prstGeom>
                    <a:noFill/>
                    <a:ln w="3175"/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>
                      <a:defPPr>
                        <a:defRPr lang="cs-CZ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94" name="Obdélník 93"/>
                    <p:cNvSpPr/>
                    <p:nvPr/>
                  </p:nvSpPr>
                  <p:spPr>
                    <a:xfrm>
                      <a:off x="971600" y="4554125"/>
                      <a:ext cx="2988000" cy="630070"/>
                    </a:xfrm>
                    <a:prstGeom prst="rect">
                      <a:avLst/>
                    </a:prstGeom>
                    <a:noFill/>
                    <a:ln w="3175"/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>
                      <a:defPPr>
                        <a:defRPr lang="cs-CZ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95" name="Obdélník 94"/>
                    <p:cNvSpPr/>
                    <p:nvPr/>
                  </p:nvSpPr>
                  <p:spPr>
                    <a:xfrm>
                      <a:off x="1331640" y="3969060"/>
                      <a:ext cx="360040" cy="576000"/>
                    </a:xfrm>
                    <a:prstGeom prst="rect">
                      <a:avLst/>
                    </a:prstGeom>
                    <a:noFill/>
                    <a:ln w="9525"/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>
                      <a:defPPr>
                        <a:defRPr lang="cs-CZ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96" name="Obdélník 95"/>
                    <p:cNvSpPr/>
                    <p:nvPr/>
                  </p:nvSpPr>
                  <p:spPr>
                    <a:xfrm>
                      <a:off x="1691678" y="4554124"/>
                      <a:ext cx="792000" cy="278895"/>
                    </a:xfrm>
                    <a:prstGeom prst="rect">
                      <a:avLst/>
                    </a:prstGeom>
                    <a:noFill/>
                    <a:ln w="9525"/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>
                      <a:defPPr>
                        <a:defRPr lang="cs-CZ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97" name="Obdélník 96"/>
                    <p:cNvSpPr/>
                    <p:nvPr/>
                  </p:nvSpPr>
                  <p:spPr>
                    <a:xfrm>
                      <a:off x="971600" y="1673805"/>
                      <a:ext cx="828000" cy="315035"/>
                    </a:xfrm>
                    <a:prstGeom prst="rect">
                      <a:avLst/>
                    </a:prstGeom>
                    <a:noFill/>
                    <a:ln w="9525"/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>
                      <a:defPPr>
                        <a:defRPr lang="cs-CZ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98" name="Obdélník 97"/>
                    <p:cNvSpPr/>
                    <p:nvPr/>
                  </p:nvSpPr>
                  <p:spPr>
                    <a:xfrm>
                      <a:off x="3060040" y="1673805"/>
                      <a:ext cx="1872000" cy="315035"/>
                    </a:xfrm>
                    <a:prstGeom prst="rect">
                      <a:avLst/>
                    </a:prstGeom>
                    <a:noFill/>
                    <a:ln w="3175"/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>
                      <a:defPPr>
                        <a:defRPr lang="cs-CZ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99" name="Obdélník 98"/>
                    <p:cNvSpPr/>
                    <p:nvPr/>
                  </p:nvSpPr>
                  <p:spPr>
                    <a:xfrm>
                      <a:off x="3176845" y="4554125"/>
                      <a:ext cx="792000" cy="278895"/>
                    </a:xfrm>
                    <a:prstGeom prst="rect">
                      <a:avLst/>
                    </a:prstGeom>
                    <a:noFill/>
                    <a:ln w="9525"/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>
                      <a:defPPr>
                        <a:defRPr lang="cs-CZ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100" name="Obdélník 99"/>
                    <p:cNvSpPr/>
                    <p:nvPr/>
                  </p:nvSpPr>
                  <p:spPr>
                    <a:xfrm>
                      <a:off x="2816805" y="3969060"/>
                      <a:ext cx="360040" cy="576000"/>
                    </a:xfrm>
                    <a:prstGeom prst="rect">
                      <a:avLst/>
                    </a:prstGeom>
                    <a:noFill/>
                    <a:ln w="9525"/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>
                      <a:defPPr>
                        <a:defRPr lang="cs-CZ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pPr algn="ctr"/>
                      <a:endParaRPr lang="cs-CZ"/>
                    </a:p>
                  </p:txBody>
                </p:sp>
              </p:grpSp>
            </p:grpSp>
          </p:grpSp>
          <p:cxnSp>
            <p:nvCxnSpPr>
              <p:cNvPr id="70" name="Přímá spojovací šipka 69"/>
              <p:cNvCxnSpPr/>
              <p:nvPr/>
            </p:nvCxnSpPr>
            <p:spPr>
              <a:xfrm>
                <a:off x="1151620" y="2303875"/>
                <a:ext cx="828000" cy="0"/>
              </a:xfrm>
              <a:prstGeom prst="straightConnector1">
                <a:avLst/>
              </a:prstGeom>
              <a:ln w="3175">
                <a:solidFill>
                  <a:schemeClr val="tx1"/>
                </a:solidFill>
                <a:headEnd type="arrow"/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1" name="Přímá spojovací šipka 70"/>
              <p:cNvCxnSpPr/>
              <p:nvPr/>
            </p:nvCxnSpPr>
            <p:spPr>
              <a:xfrm>
                <a:off x="1961710" y="2303875"/>
                <a:ext cx="1296000" cy="0"/>
              </a:xfrm>
              <a:prstGeom prst="straightConnector1">
                <a:avLst/>
              </a:prstGeom>
              <a:ln w="3175">
                <a:solidFill>
                  <a:schemeClr val="tx1"/>
                </a:solidFill>
                <a:headEnd type="arrow"/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2" name="Přímá spojovací šipka 71"/>
              <p:cNvCxnSpPr/>
              <p:nvPr/>
            </p:nvCxnSpPr>
            <p:spPr>
              <a:xfrm>
                <a:off x="3221850" y="2303875"/>
                <a:ext cx="1908000" cy="0"/>
              </a:xfrm>
              <a:prstGeom prst="straightConnector1">
                <a:avLst/>
              </a:prstGeom>
              <a:ln w="3175">
                <a:solidFill>
                  <a:schemeClr val="tx1"/>
                </a:solidFill>
                <a:headEnd type="arrow"/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3" name="Přímá spojovací šipka 72"/>
              <p:cNvCxnSpPr/>
              <p:nvPr/>
            </p:nvCxnSpPr>
            <p:spPr>
              <a:xfrm>
                <a:off x="1871700" y="5454225"/>
                <a:ext cx="792000" cy="0"/>
              </a:xfrm>
              <a:prstGeom prst="straightConnector1">
                <a:avLst/>
              </a:prstGeom>
              <a:ln w="3175">
                <a:solidFill>
                  <a:schemeClr val="tx1"/>
                </a:solidFill>
                <a:headEnd type="arrow"/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4" name="Přímá spojovací šipka 73"/>
              <p:cNvCxnSpPr/>
              <p:nvPr/>
            </p:nvCxnSpPr>
            <p:spPr>
              <a:xfrm>
                <a:off x="3329950" y="5454225"/>
                <a:ext cx="828000" cy="0"/>
              </a:xfrm>
              <a:prstGeom prst="straightConnector1">
                <a:avLst/>
              </a:prstGeom>
              <a:ln w="3175">
                <a:solidFill>
                  <a:schemeClr val="tx1"/>
                </a:solidFill>
                <a:headEnd type="arrow"/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5" name="Přímá spojovací šipka 74"/>
              <p:cNvCxnSpPr/>
              <p:nvPr/>
            </p:nvCxnSpPr>
            <p:spPr>
              <a:xfrm>
                <a:off x="1151620" y="5814265"/>
                <a:ext cx="1512000" cy="0"/>
              </a:xfrm>
              <a:prstGeom prst="straightConnector1">
                <a:avLst/>
              </a:prstGeom>
              <a:ln w="3175">
                <a:solidFill>
                  <a:schemeClr val="tx1"/>
                </a:solidFill>
                <a:headEnd type="arrow"/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6" name="Přímá spojovací šipka 75"/>
              <p:cNvCxnSpPr/>
              <p:nvPr/>
            </p:nvCxnSpPr>
            <p:spPr>
              <a:xfrm>
                <a:off x="2636785" y="5814265"/>
                <a:ext cx="1512000" cy="0"/>
              </a:xfrm>
              <a:prstGeom prst="straightConnector1">
                <a:avLst/>
              </a:prstGeom>
              <a:ln w="3175">
                <a:solidFill>
                  <a:schemeClr val="tx1"/>
                </a:solidFill>
                <a:headEnd type="arrow"/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7" name="Přímá spojovací šipka 76"/>
              <p:cNvCxnSpPr/>
              <p:nvPr/>
            </p:nvCxnSpPr>
            <p:spPr>
              <a:xfrm>
                <a:off x="791580" y="2618910"/>
                <a:ext cx="0" cy="1215135"/>
              </a:xfrm>
              <a:prstGeom prst="straightConnector1">
                <a:avLst/>
              </a:prstGeom>
              <a:ln w="6350">
                <a:solidFill>
                  <a:schemeClr val="tx1"/>
                </a:solidFill>
                <a:headEnd type="arrow"/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8" name="Přímá spojovací šipka 77"/>
              <p:cNvCxnSpPr/>
              <p:nvPr/>
            </p:nvCxnSpPr>
            <p:spPr>
              <a:xfrm>
                <a:off x="791580" y="3834044"/>
                <a:ext cx="0" cy="1368000"/>
              </a:xfrm>
              <a:prstGeom prst="straightConnector1">
                <a:avLst/>
              </a:prstGeom>
              <a:ln w="6350">
                <a:solidFill>
                  <a:schemeClr val="tx1"/>
                </a:solidFill>
                <a:headEnd type="arrow"/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9" name="Přímá spojovací šipka 78"/>
              <p:cNvCxnSpPr/>
              <p:nvPr/>
            </p:nvCxnSpPr>
            <p:spPr>
              <a:xfrm>
                <a:off x="1511660" y="4599130"/>
                <a:ext cx="0" cy="576000"/>
              </a:xfrm>
              <a:prstGeom prst="straightConnector1">
                <a:avLst/>
              </a:prstGeom>
              <a:ln w="6350">
                <a:solidFill>
                  <a:schemeClr val="tx1"/>
                </a:solidFill>
                <a:headEnd type="arrow"/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0" name="Přímá spojovací šipka 79"/>
              <p:cNvCxnSpPr/>
              <p:nvPr/>
            </p:nvCxnSpPr>
            <p:spPr>
              <a:xfrm>
                <a:off x="2996825" y="4599130"/>
                <a:ext cx="0" cy="576000"/>
              </a:xfrm>
              <a:prstGeom prst="straightConnector1">
                <a:avLst/>
              </a:prstGeom>
              <a:ln w="6350">
                <a:solidFill>
                  <a:schemeClr val="tx1"/>
                </a:solidFill>
                <a:headEnd type="arrow"/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56" name="TextovéPole 40"/>
            <p:cNvSpPr txBox="1"/>
            <p:nvPr/>
          </p:nvSpPr>
          <p:spPr>
            <a:xfrm>
              <a:off x="1916705" y="1979548"/>
              <a:ext cx="54006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cs-CZ" b="1" dirty="0" smtClean="0"/>
                <a:t>2,3 </a:t>
              </a:r>
              <a:endParaRPr lang="cs-CZ" b="1" dirty="0"/>
            </a:p>
          </p:txBody>
        </p:sp>
        <p:sp>
          <p:nvSpPr>
            <p:cNvPr id="59" name="TextovéPole 41"/>
            <p:cNvSpPr txBox="1"/>
            <p:nvPr/>
          </p:nvSpPr>
          <p:spPr>
            <a:xfrm>
              <a:off x="2906815" y="1979548"/>
              <a:ext cx="585065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cs-CZ" b="1" dirty="0" smtClean="0"/>
                <a:t>3,5</a:t>
              </a:r>
              <a:endParaRPr lang="cs-CZ" b="1" dirty="0"/>
            </a:p>
          </p:txBody>
        </p:sp>
        <p:sp>
          <p:nvSpPr>
            <p:cNvPr id="60" name="TextovéPole 42"/>
            <p:cNvSpPr txBox="1"/>
            <p:nvPr/>
          </p:nvSpPr>
          <p:spPr>
            <a:xfrm>
              <a:off x="4481990" y="1979548"/>
              <a:ext cx="495055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cs-CZ" b="1" dirty="0" smtClean="0"/>
                <a:t>5,2 </a:t>
              </a:r>
              <a:endParaRPr lang="cs-CZ" b="1" dirty="0"/>
            </a:p>
          </p:txBody>
        </p:sp>
        <p:sp>
          <p:nvSpPr>
            <p:cNvPr id="61" name="TextovéPole 43"/>
            <p:cNvSpPr txBox="1"/>
            <p:nvPr/>
          </p:nvSpPr>
          <p:spPr>
            <a:xfrm>
              <a:off x="4076945" y="5139190"/>
              <a:ext cx="495055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cs-CZ" b="1" dirty="0" smtClean="0"/>
                <a:t>2,2 </a:t>
              </a:r>
              <a:endParaRPr lang="cs-CZ" b="1" dirty="0"/>
            </a:p>
          </p:txBody>
        </p:sp>
        <p:sp>
          <p:nvSpPr>
            <p:cNvPr id="62" name="TextovéPole 44"/>
            <p:cNvSpPr txBox="1"/>
            <p:nvPr/>
          </p:nvSpPr>
          <p:spPr>
            <a:xfrm>
              <a:off x="2591781" y="5139190"/>
              <a:ext cx="540059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cs-CZ" b="1" dirty="0" smtClean="0"/>
                <a:t>2,2 </a:t>
              </a:r>
              <a:endParaRPr lang="cs-CZ" b="1" dirty="0"/>
            </a:p>
          </p:txBody>
        </p:sp>
        <p:sp>
          <p:nvSpPr>
            <p:cNvPr id="63" name="TextovéPole 45"/>
            <p:cNvSpPr txBox="1"/>
            <p:nvPr/>
          </p:nvSpPr>
          <p:spPr>
            <a:xfrm>
              <a:off x="2186735" y="5499230"/>
              <a:ext cx="585065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cs-CZ" b="1" dirty="0" smtClean="0"/>
                <a:t>4,2 </a:t>
              </a:r>
              <a:endParaRPr lang="cs-CZ" b="1" dirty="0"/>
            </a:p>
          </p:txBody>
        </p:sp>
        <p:sp>
          <p:nvSpPr>
            <p:cNvPr id="64" name="TextovéPole 46"/>
            <p:cNvSpPr txBox="1"/>
            <p:nvPr/>
          </p:nvSpPr>
          <p:spPr>
            <a:xfrm>
              <a:off x="3671900" y="5499230"/>
              <a:ext cx="855095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cs-CZ" b="1" dirty="0" smtClean="0"/>
                <a:t>4,1 </a:t>
              </a:r>
              <a:endParaRPr lang="cs-CZ" b="1" dirty="0"/>
            </a:p>
          </p:txBody>
        </p:sp>
        <p:sp>
          <p:nvSpPr>
            <p:cNvPr id="65" name="TextovéPole 47"/>
            <p:cNvSpPr txBox="1"/>
            <p:nvPr/>
          </p:nvSpPr>
          <p:spPr>
            <a:xfrm rot="16200000">
              <a:off x="953744" y="3176827"/>
              <a:ext cx="495055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cs-CZ" b="1" dirty="0" smtClean="0"/>
                <a:t>3,4 </a:t>
              </a:r>
              <a:endParaRPr lang="cs-CZ" b="1" dirty="0"/>
            </a:p>
          </p:txBody>
        </p:sp>
        <p:sp>
          <p:nvSpPr>
            <p:cNvPr id="66" name="TextovéPole 51"/>
            <p:cNvSpPr txBox="1"/>
            <p:nvPr/>
          </p:nvSpPr>
          <p:spPr>
            <a:xfrm rot="16200000">
              <a:off x="931241" y="4369459"/>
              <a:ext cx="54006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cs-CZ" b="1" dirty="0" smtClean="0"/>
                <a:t>3,7</a:t>
              </a:r>
              <a:endParaRPr lang="cs-CZ" b="1" dirty="0"/>
            </a:p>
          </p:txBody>
        </p:sp>
        <p:sp>
          <p:nvSpPr>
            <p:cNvPr id="67" name="TextovéPole 52"/>
            <p:cNvSpPr txBox="1"/>
            <p:nvPr/>
          </p:nvSpPr>
          <p:spPr>
            <a:xfrm rot="16200000">
              <a:off x="3203994" y="4752002"/>
              <a:ext cx="49505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cs-CZ" b="1" dirty="0" smtClean="0"/>
                <a:t>1,6 </a:t>
              </a:r>
              <a:endParaRPr lang="cs-CZ" b="1" dirty="0"/>
            </a:p>
          </p:txBody>
        </p:sp>
        <p:sp>
          <p:nvSpPr>
            <p:cNvPr id="68" name="TextovéPole 53"/>
            <p:cNvSpPr txBox="1"/>
            <p:nvPr/>
          </p:nvSpPr>
          <p:spPr>
            <a:xfrm rot="16200000">
              <a:off x="1673823" y="4661992"/>
              <a:ext cx="585065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cs-CZ" b="1" dirty="0" smtClean="0"/>
                <a:t>1,6 </a:t>
              </a:r>
              <a:endParaRPr lang="cs-CZ" b="1" dirty="0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5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54"/>
          <p:cNvGrpSpPr/>
          <p:nvPr/>
        </p:nvGrpSpPr>
        <p:grpSpPr>
          <a:xfrm>
            <a:off x="341530" y="323655"/>
            <a:ext cx="4698310" cy="3889014"/>
            <a:chOff x="1016605" y="1979548"/>
            <a:chExt cx="4698310" cy="3889014"/>
          </a:xfrm>
        </p:grpSpPr>
        <p:grpSp>
          <p:nvGrpSpPr>
            <p:cNvPr id="12" name="Skupina 39"/>
            <p:cNvGrpSpPr/>
            <p:nvPr/>
          </p:nvGrpSpPr>
          <p:grpSpPr>
            <a:xfrm>
              <a:off x="1376645" y="2303875"/>
              <a:ext cx="4338270" cy="3510390"/>
              <a:chOff x="791580" y="2303875"/>
              <a:chExt cx="4338270" cy="3510390"/>
            </a:xfrm>
          </p:grpSpPr>
          <p:grpSp>
            <p:nvGrpSpPr>
              <p:cNvPr id="23" name="Skupina 25"/>
              <p:cNvGrpSpPr/>
              <p:nvPr/>
            </p:nvGrpSpPr>
            <p:grpSpPr>
              <a:xfrm>
                <a:off x="791580" y="2303875"/>
                <a:ext cx="4320480" cy="3510390"/>
                <a:chOff x="611560" y="1673805"/>
                <a:chExt cx="4320480" cy="3510390"/>
              </a:xfrm>
            </p:grpSpPr>
            <p:sp>
              <p:nvSpPr>
                <p:cNvPr id="15" name="Obdélník 14"/>
                <p:cNvSpPr/>
                <p:nvPr/>
              </p:nvSpPr>
              <p:spPr>
                <a:xfrm>
                  <a:off x="971600" y="4554125"/>
                  <a:ext cx="1512000" cy="630070"/>
                </a:xfrm>
                <a:prstGeom prst="rect">
                  <a:avLst/>
                </a:prstGeom>
                <a:noFill/>
                <a:ln w="3175"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grpSp>
              <p:nvGrpSpPr>
                <p:cNvPr id="24" name="Skupina 24"/>
                <p:cNvGrpSpPr/>
                <p:nvPr/>
              </p:nvGrpSpPr>
              <p:grpSpPr>
                <a:xfrm>
                  <a:off x="611560" y="1673805"/>
                  <a:ext cx="4320480" cy="3510390"/>
                  <a:chOff x="611560" y="1673805"/>
                  <a:chExt cx="4320480" cy="3510390"/>
                </a:xfrm>
              </p:grpSpPr>
              <p:sp>
                <p:nvSpPr>
                  <p:cNvPr id="7" name="Obdélník 6"/>
                  <p:cNvSpPr/>
                  <p:nvPr/>
                </p:nvSpPr>
                <p:spPr>
                  <a:xfrm>
                    <a:off x="971600" y="3212976"/>
                    <a:ext cx="1512000" cy="1332000"/>
                  </a:xfrm>
                  <a:prstGeom prst="rect">
                    <a:avLst/>
                  </a:prstGeom>
                  <a:gradFill flip="none" rotWithShape="1">
                    <a:gsLst>
                      <a:gs pos="0">
                        <a:srgbClr val="FFFF00">
                          <a:tint val="66000"/>
                          <a:satMod val="160000"/>
                        </a:srgbClr>
                      </a:gs>
                      <a:gs pos="50000">
                        <a:srgbClr val="FFFF00">
                          <a:tint val="44500"/>
                          <a:satMod val="160000"/>
                        </a:srgbClr>
                      </a:gs>
                      <a:gs pos="100000">
                        <a:srgbClr val="FFFF00">
                          <a:tint val="23500"/>
                          <a:satMod val="160000"/>
                        </a:srgbClr>
                      </a:gs>
                    </a:gsLst>
                    <a:lin ang="13500000" scaled="1"/>
                    <a:tileRect/>
                  </a:gradFill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r>
                      <a:rPr lang="cs-CZ" dirty="0" smtClean="0">
                        <a:solidFill>
                          <a:schemeClr val="accent6">
                            <a:lumMod val="50000"/>
                          </a:schemeClr>
                        </a:solidFill>
                      </a:rPr>
                      <a:t>Kuchyně </a:t>
                    </a:r>
                    <a:r>
                      <a:rPr lang="cs-CZ" dirty="0" smtClean="0">
                        <a:solidFill>
                          <a:schemeClr val="bg1"/>
                        </a:solidFill>
                      </a:rPr>
                      <a:t> </a:t>
                    </a:r>
                  </a:p>
                  <a:p>
                    <a:pPr algn="ctr"/>
                    <a:endParaRPr lang="cs-CZ" dirty="0" smtClean="0">
                      <a:solidFill>
                        <a:schemeClr val="bg1"/>
                      </a:solidFill>
                    </a:endParaRPr>
                  </a:p>
                  <a:p>
                    <a:pPr algn="ctr"/>
                    <a:r>
                      <a:rPr lang="cs-CZ" dirty="0" smtClean="0">
                        <a:solidFill>
                          <a:schemeClr val="accent6">
                            <a:lumMod val="50000"/>
                          </a:schemeClr>
                        </a:solidFill>
                      </a:rPr>
                      <a:t> </a:t>
                    </a:r>
                    <a:endParaRPr lang="cs-CZ" dirty="0">
                      <a:solidFill>
                        <a:schemeClr val="accent6">
                          <a:lumMod val="50000"/>
                        </a:schemeClr>
                      </a:solidFill>
                    </a:endParaRPr>
                  </a:p>
                </p:txBody>
              </p:sp>
              <p:grpSp>
                <p:nvGrpSpPr>
                  <p:cNvPr id="25" name="Skupina 23"/>
                  <p:cNvGrpSpPr/>
                  <p:nvPr/>
                </p:nvGrpSpPr>
                <p:grpSpPr>
                  <a:xfrm>
                    <a:off x="611560" y="1673805"/>
                    <a:ext cx="4320480" cy="3510390"/>
                    <a:chOff x="611560" y="1673805"/>
                    <a:chExt cx="4320480" cy="3510390"/>
                  </a:xfrm>
                </p:grpSpPr>
                <p:sp>
                  <p:nvSpPr>
                    <p:cNvPr id="16" name="Obdélník 15"/>
                    <p:cNvSpPr/>
                    <p:nvPr/>
                  </p:nvSpPr>
                  <p:spPr>
                    <a:xfrm>
                      <a:off x="611560" y="3203975"/>
                      <a:ext cx="360040" cy="1350150"/>
                    </a:xfrm>
                    <a:prstGeom prst="rect">
                      <a:avLst/>
                    </a:prstGeom>
                    <a:noFill/>
                    <a:ln w="9525"/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4" name="Obdélník 3"/>
                    <p:cNvSpPr/>
                    <p:nvPr/>
                  </p:nvSpPr>
                  <p:spPr>
                    <a:xfrm>
                      <a:off x="971600" y="1988840"/>
                      <a:ext cx="828000" cy="1224000"/>
                    </a:xfrm>
                    <a:prstGeom prst="rect">
                      <a:avLst/>
                    </a:prstGeom>
                    <a:ln w="28575">
                      <a:solidFill>
                        <a:schemeClr val="tx2"/>
                      </a:solidFill>
                    </a:ln>
                  </p:spPr>
                  <p:style>
                    <a:lnRef idx="1">
                      <a:schemeClr val="accent2"/>
                    </a:lnRef>
                    <a:fillRef idx="2">
                      <a:schemeClr val="accent2"/>
                    </a:fillRef>
                    <a:effectRef idx="1">
                      <a:schemeClr val="accent2"/>
                    </a:effectRef>
                    <a:fontRef idx="minor">
                      <a:schemeClr val="dk1"/>
                    </a:fontRef>
                  </p:style>
                  <p:txBody>
                    <a:bodyPr rtlCol="0" anchor="ctr"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Dětský</a:t>
                      </a:r>
                    </a:p>
                    <a:p>
                      <a:pPr algn="ctr"/>
                      <a:r>
                        <a:rPr lang="cs-CZ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pokoj</a:t>
                      </a:r>
                      <a:endParaRPr lang="cs-CZ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p:txBody>
                </p:sp>
                <p:sp>
                  <p:nvSpPr>
                    <p:cNvPr id="5" name="Obdélník 4"/>
                    <p:cNvSpPr/>
                    <p:nvPr/>
                  </p:nvSpPr>
                  <p:spPr>
                    <a:xfrm>
                      <a:off x="1799832" y="1988840"/>
                      <a:ext cx="1260000" cy="1224000"/>
                    </a:xfrm>
                    <a:prstGeom prst="rect">
                      <a:avLst/>
                    </a:prstGeom>
                    <a:ln w="28575">
                      <a:solidFill>
                        <a:schemeClr val="tx2"/>
                      </a:solidFill>
                    </a:ln>
                  </p:spPr>
                  <p:style>
                    <a:lnRef idx="1">
                      <a:schemeClr val="accent3"/>
                    </a:lnRef>
                    <a:fillRef idx="2">
                      <a:schemeClr val="accent3"/>
                    </a:fillRef>
                    <a:effectRef idx="1">
                      <a:schemeClr val="accent3"/>
                    </a:effectRef>
                    <a:fontRef idx="minor">
                      <a:schemeClr val="dk1"/>
                    </a:fontRef>
                  </p:style>
                  <p:txBody>
                    <a:bodyPr rtlCol="0" anchor="ctr"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</a:rPr>
                        <a:t>Ložnice </a:t>
                      </a:r>
                      <a:endParaRPr lang="cs-CZ" dirty="0">
                        <a:solidFill>
                          <a:schemeClr val="accent3">
                            <a:lumMod val="50000"/>
                          </a:schemeClr>
                        </a:solidFill>
                      </a:endParaRPr>
                    </a:p>
                  </p:txBody>
                </p:sp>
                <p:sp>
                  <p:nvSpPr>
                    <p:cNvPr id="6" name="Obdélník 5"/>
                    <p:cNvSpPr/>
                    <p:nvPr/>
                  </p:nvSpPr>
                  <p:spPr>
                    <a:xfrm>
                      <a:off x="3059832" y="1988840"/>
                      <a:ext cx="1872000" cy="1224000"/>
                    </a:xfrm>
                    <a:prstGeom prst="rect">
                      <a:avLst/>
                    </a:prstGeom>
                    <a:ln w="28575">
                      <a:solidFill>
                        <a:schemeClr val="tx2"/>
                      </a:solidFill>
                    </a:ln>
                  </p:spPr>
                  <p:style>
                    <a:lnRef idx="1">
                      <a:schemeClr val="accent5"/>
                    </a:lnRef>
                    <a:fillRef idx="2">
                      <a:schemeClr val="accent5"/>
                    </a:fillRef>
                    <a:effectRef idx="1">
                      <a:schemeClr val="accent5"/>
                    </a:effectRef>
                    <a:fontRef idx="minor">
                      <a:schemeClr val="dk1"/>
                    </a:fontRef>
                  </p:style>
                  <p:txBody>
                    <a:bodyPr rtlCol="0" anchor="ctr"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Obývací </a:t>
                      </a:r>
                    </a:p>
                    <a:p>
                      <a:pPr algn="ctr"/>
                      <a:r>
                        <a:rPr lang="cs-CZ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pokoj</a:t>
                      </a:r>
                      <a:endParaRPr lang="cs-CZ" dirty="0">
                        <a:solidFill>
                          <a:schemeClr val="accent5">
                            <a:lumMod val="50000"/>
                          </a:schemeClr>
                        </a:solidFill>
                      </a:endParaRPr>
                    </a:p>
                  </p:txBody>
                </p:sp>
                <p:sp>
                  <p:nvSpPr>
                    <p:cNvPr id="8" name="Obdélník 7"/>
                    <p:cNvSpPr/>
                    <p:nvPr/>
                  </p:nvSpPr>
                  <p:spPr>
                    <a:xfrm>
                      <a:off x="2483768" y="3212976"/>
                      <a:ext cx="1476000" cy="1332000"/>
                    </a:xfrm>
                    <a:prstGeom prst="rect">
                      <a:avLst/>
                    </a:prstGeom>
                    <a:ln w="28575">
                      <a:solidFill>
                        <a:schemeClr val="tx2"/>
                      </a:solidFill>
                    </a:ln>
                  </p:spPr>
                  <p:style>
                    <a:lnRef idx="1">
                      <a:schemeClr val="accent6"/>
                    </a:lnRef>
                    <a:fillRef idx="2">
                      <a:schemeClr val="accent6"/>
                    </a:fillRef>
                    <a:effectRef idx="1">
                      <a:schemeClr val="accent6"/>
                    </a:effectRef>
                    <a:fontRef idx="minor">
                      <a:schemeClr val="dk1"/>
                    </a:fontRef>
                  </p:style>
                  <p:txBody>
                    <a:bodyPr rtlCol="0" anchor="ctr"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Hala </a:t>
                      </a:r>
                    </a:p>
                    <a:p>
                      <a:pPr algn="ctr"/>
                      <a:endParaRPr lang="cs-CZ" dirty="0" smtClean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  <a:p>
                      <a:pPr algn="ctr"/>
                      <a:endParaRPr lang="cs-CZ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p:txBody>
                </p:sp>
                <p:sp>
                  <p:nvSpPr>
                    <p:cNvPr id="9" name="Obdélník 8"/>
                    <p:cNvSpPr/>
                    <p:nvPr/>
                  </p:nvSpPr>
                  <p:spPr>
                    <a:xfrm>
                      <a:off x="1691680" y="3969060"/>
                      <a:ext cx="792000" cy="576000"/>
                    </a:xfrm>
                    <a:prstGeom prst="rect">
                      <a:avLst/>
                    </a:prstGeom>
                    <a:ln w="28575">
                      <a:solidFill>
                        <a:schemeClr val="tx2"/>
                      </a:solidFill>
                    </a:ln>
                  </p:spPr>
                  <p:style>
                    <a:lnRef idx="1">
                      <a:schemeClr val="accent4"/>
                    </a:lnRef>
                    <a:fillRef idx="2">
                      <a:schemeClr val="accent4"/>
                    </a:fillRef>
                    <a:effectRef idx="1">
                      <a:schemeClr val="accent4"/>
                    </a:effectRef>
                    <a:fontRef idx="minor">
                      <a:schemeClr val="dk1"/>
                    </a:fontRef>
                  </p:style>
                  <p:txBody>
                    <a:bodyPr rtlCol="0" anchor="ctr"/>
                    <a:lstStyle/>
                    <a:p>
                      <a:pPr algn="ctr"/>
                      <a:r>
                        <a:rPr lang="cs-CZ" sz="1200" b="1" dirty="0" smtClean="0">
                          <a:solidFill>
                            <a:srgbClr val="7030A0"/>
                          </a:solidFill>
                        </a:rPr>
                        <a:t>WC</a:t>
                      </a:r>
                    </a:p>
                    <a:p>
                      <a:pPr algn="ctr"/>
                      <a:r>
                        <a:rPr lang="cs-CZ" sz="1200" b="1" dirty="0" smtClean="0">
                          <a:solidFill>
                            <a:srgbClr val="7030A0"/>
                          </a:solidFill>
                        </a:rPr>
                        <a:t>koupelna</a:t>
                      </a:r>
                      <a:endParaRPr lang="cs-CZ" sz="1200" b="1" dirty="0">
                        <a:solidFill>
                          <a:srgbClr val="7030A0"/>
                        </a:solidFill>
                      </a:endParaRPr>
                    </a:p>
                  </p:txBody>
                </p:sp>
                <p:sp>
                  <p:nvSpPr>
                    <p:cNvPr id="10" name="Obdélník 9"/>
                    <p:cNvSpPr/>
                    <p:nvPr/>
                  </p:nvSpPr>
                  <p:spPr>
                    <a:xfrm>
                      <a:off x="3176845" y="3969060"/>
                      <a:ext cx="792000" cy="576000"/>
                    </a:xfrm>
                    <a:prstGeom prst="rect">
                      <a:avLst/>
                    </a:prstGeom>
                    <a:ln w="28575">
                      <a:solidFill>
                        <a:schemeClr val="tx2"/>
                      </a:solidFill>
                    </a:ln>
                  </p:spPr>
                  <p:style>
                    <a:lnRef idx="1">
                      <a:schemeClr val="dk1"/>
                    </a:lnRef>
                    <a:fillRef idx="2">
                      <a:schemeClr val="dk1"/>
                    </a:fillRef>
                    <a:effectRef idx="1">
                      <a:schemeClr val="dk1"/>
                    </a:effectRef>
                    <a:fontRef idx="minor">
                      <a:schemeClr val="dk1"/>
                    </a:fontRef>
                  </p:style>
                  <p:txBody>
                    <a:bodyPr rtlCol="0" anchor="ctr"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2">
                              <a:lumMod val="10000"/>
                            </a:schemeClr>
                          </a:solidFill>
                        </a:rPr>
                        <a:t>Šatna</a:t>
                      </a:r>
                      <a:r>
                        <a:rPr lang="cs-CZ" dirty="0" smtClean="0">
                          <a:solidFill>
                            <a:schemeClr val="bg2">
                              <a:lumMod val="10000"/>
                            </a:schemeClr>
                          </a:solidFill>
                        </a:rPr>
                        <a:t> </a:t>
                      </a:r>
                      <a:endParaRPr lang="cs-CZ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p:txBody>
                </p:sp>
                <p:sp>
                  <p:nvSpPr>
                    <p:cNvPr id="11" name="Obdélník 10"/>
                    <p:cNvSpPr/>
                    <p:nvPr/>
                  </p:nvSpPr>
                  <p:spPr>
                    <a:xfrm>
                      <a:off x="611560" y="1988840"/>
                      <a:ext cx="360040" cy="1224000"/>
                    </a:xfrm>
                    <a:prstGeom prst="rect">
                      <a:avLst/>
                    </a:prstGeom>
                    <a:noFill/>
                    <a:ln w="9525"/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13" name="Obdélník 12"/>
                    <p:cNvSpPr/>
                    <p:nvPr/>
                  </p:nvSpPr>
                  <p:spPr>
                    <a:xfrm>
                      <a:off x="1800040" y="1673805"/>
                      <a:ext cx="1260000" cy="315035"/>
                    </a:xfrm>
                    <a:prstGeom prst="rect">
                      <a:avLst/>
                    </a:prstGeom>
                    <a:noFill/>
                    <a:ln w="3175"/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14" name="Obdélník 13"/>
                    <p:cNvSpPr/>
                    <p:nvPr/>
                  </p:nvSpPr>
                  <p:spPr>
                    <a:xfrm>
                      <a:off x="971600" y="4554125"/>
                      <a:ext cx="2988000" cy="630070"/>
                    </a:xfrm>
                    <a:prstGeom prst="rect">
                      <a:avLst/>
                    </a:prstGeom>
                    <a:noFill/>
                    <a:ln w="3175"/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17" name="Obdélník 16"/>
                    <p:cNvSpPr/>
                    <p:nvPr/>
                  </p:nvSpPr>
                  <p:spPr>
                    <a:xfrm>
                      <a:off x="1331640" y="3969060"/>
                      <a:ext cx="360040" cy="576000"/>
                    </a:xfrm>
                    <a:prstGeom prst="rect">
                      <a:avLst/>
                    </a:prstGeom>
                    <a:noFill/>
                    <a:ln w="9525"/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18" name="Obdélník 17"/>
                    <p:cNvSpPr/>
                    <p:nvPr/>
                  </p:nvSpPr>
                  <p:spPr>
                    <a:xfrm>
                      <a:off x="1691678" y="4554124"/>
                      <a:ext cx="792000" cy="278895"/>
                    </a:xfrm>
                    <a:prstGeom prst="rect">
                      <a:avLst/>
                    </a:prstGeom>
                    <a:noFill/>
                    <a:ln w="9525"/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19" name="Obdélník 18"/>
                    <p:cNvSpPr/>
                    <p:nvPr/>
                  </p:nvSpPr>
                  <p:spPr>
                    <a:xfrm>
                      <a:off x="971600" y="1673805"/>
                      <a:ext cx="828000" cy="315035"/>
                    </a:xfrm>
                    <a:prstGeom prst="rect">
                      <a:avLst/>
                    </a:prstGeom>
                    <a:noFill/>
                    <a:ln w="9525"/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20" name="Obdélník 19"/>
                    <p:cNvSpPr/>
                    <p:nvPr/>
                  </p:nvSpPr>
                  <p:spPr>
                    <a:xfrm>
                      <a:off x="3060040" y="1673805"/>
                      <a:ext cx="1872000" cy="315035"/>
                    </a:xfrm>
                    <a:prstGeom prst="rect">
                      <a:avLst/>
                    </a:prstGeom>
                    <a:noFill/>
                    <a:ln w="3175"/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21" name="Obdélník 20"/>
                    <p:cNvSpPr/>
                    <p:nvPr/>
                  </p:nvSpPr>
                  <p:spPr>
                    <a:xfrm>
                      <a:off x="3176845" y="4554125"/>
                      <a:ext cx="792000" cy="278895"/>
                    </a:xfrm>
                    <a:prstGeom prst="rect">
                      <a:avLst/>
                    </a:prstGeom>
                    <a:noFill/>
                    <a:ln w="9525"/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22" name="Obdélník 21"/>
                    <p:cNvSpPr/>
                    <p:nvPr/>
                  </p:nvSpPr>
                  <p:spPr>
                    <a:xfrm>
                      <a:off x="2816805" y="3969060"/>
                      <a:ext cx="360040" cy="576000"/>
                    </a:xfrm>
                    <a:prstGeom prst="rect">
                      <a:avLst/>
                    </a:prstGeom>
                    <a:noFill/>
                    <a:ln w="9525"/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</p:grpSp>
            </p:grpSp>
          </p:grpSp>
          <p:cxnSp>
            <p:nvCxnSpPr>
              <p:cNvPr id="28" name="Přímá spojovací šipka 27"/>
              <p:cNvCxnSpPr/>
              <p:nvPr/>
            </p:nvCxnSpPr>
            <p:spPr>
              <a:xfrm>
                <a:off x="1151620" y="2303875"/>
                <a:ext cx="828000" cy="0"/>
              </a:xfrm>
              <a:prstGeom prst="straightConnector1">
                <a:avLst/>
              </a:prstGeom>
              <a:ln w="3175">
                <a:solidFill>
                  <a:schemeClr val="tx1"/>
                </a:solidFill>
                <a:headEnd type="arrow"/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" name="Přímá spojovací šipka 28"/>
              <p:cNvCxnSpPr/>
              <p:nvPr/>
            </p:nvCxnSpPr>
            <p:spPr>
              <a:xfrm>
                <a:off x="1961710" y="2303875"/>
                <a:ext cx="1296000" cy="0"/>
              </a:xfrm>
              <a:prstGeom prst="straightConnector1">
                <a:avLst/>
              </a:prstGeom>
              <a:ln w="3175">
                <a:solidFill>
                  <a:schemeClr val="tx1"/>
                </a:solidFill>
                <a:headEnd type="arrow"/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" name="Přímá spojovací šipka 29"/>
              <p:cNvCxnSpPr/>
              <p:nvPr/>
            </p:nvCxnSpPr>
            <p:spPr>
              <a:xfrm>
                <a:off x="3221850" y="2303875"/>
                <a:ext cx="1908000" cy="0"/>
              </a:xfrm>
              <a:prstGeom prst="straightConnector1">
                <a:avLst/>
              </a:prstGeom>
              <a:ln w="3175">
                <a:solidFill>
                  <a:schemeClr val="tx1"/>
                </a:solidFill>
                <a:headEnd type="arrow"/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" name="Přímá spojovací šipka 30"/>
              <p:cNvCxnSpPr/>
              <p:nvPr/>
            </p:nvCxnSpPr>
            <p:spPr>
              <a:xfrm>
                <a:off x="1871700" y="5454225"/>
                <a:ext cx="792000" cy="0"/>
              </a:xfrm>
              <a:prstGeom prst="straightConnector1">
                <a:avLst/>
              </a:prstGeom>
              <a:ln w="3175">
                <a:solidFill>
                  <a:schemeClr val="tx1"/>
                </a:solidFill>
                <a:headEnd type="arrow"/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2" name="Přímá spojovací šipka 31"/>
              <p:cNvCxnSpPr/>
              <p:nvPr/>
            </p:nvCxnSpPr>
            <p:spPr>
              <a:xfrm>
                <a:off x="3329950" y="5454225"/>
                <a:ext cx="828000" cy="0"/>
              </a:xfrm>
              <a:prstGeom prst="straightConnector1">
                <a:avLst/>
              </a:prstGeom>
              <a:ln w="3175">
                <a:solidFill>
                  <a:schemeClr val="tx1"/>
                </a:solidFill>
                <a:headEnd type="arrow"/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3" name="Přímá spojovací šipka 32"/>
              <p:cNvCxnSpPr/>
              <p:nvPr/>
            </p:nvCxnSpPr>
            <p:spPr>
              <a:xfrm>
                <a:off x="1151620" y="5814265"/>
                <a:ext cx="1512000" cy="0"/>
              </a:xfrm>
              <a:prstGeom prst="straightConnector1">
                <a:avLst/>
              </a:prstGeom>
              <a:ln w="3175">
                <a:solidFill>
                  <a:schemeClr val="tx1"/>
                </a:solidFill>
                <a:headEnd type="arrow"/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4" name="Přímá spojovací šipka 33"/>
              <p:cNvCxnSpPr/>
              <p:nvPr/>
            </p:nvCxnSpPr>
            <p:spPr>
              <a:xfrm>
                <a:off x="2636785" y="5814265"/>
                <a:ext cx="1512000" cy="0"/>
              </a:xfrm>
              <a:prstGeom prst="straightConnector1">
                <a:avLst/>
              </a:prstGeom>
              <a:ln w="3175">
                <a:solidFill>
                  <a:schemeClr val="tx1"/>
                </a:solidFill>
                <a:headEnd type="arrow"/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6" name="Přímá spojovací šipka 35"/>
              <p:cNvCxnSpPr/>
              <p:nvPr/>
            </p:nvCxnSpPr>
            <p:spPr>
              <a:xfrm>
                <a:off x="791580" y="2618910"/>
                <a:ext cx="0" cy="1215135"/>
              </a:xfrm>
              <a:prstGeom prst="straightConnector1">
                <a:avLst/>
              </a:prstGeom>
              <a:ln w="6350">
                <a:solidFill>
                  <a:schemeClr val="tx1"/>
                </a:solidFill>
                <a:headEnd type="arrow"/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7" name="Přímá spojovací šipka 36"/>
              <p:cNvCxnSpPr/>
              <p:nvPr/>
            </p:nvCxnSpPr>
            <p:spPr>
              <a:xfrm>
                <a:off x="791580" y="3834044"/>
                <a:ext cx="0" cy="1368000"/>
              </a:xfrm>
              <a:prstGeom prst="straightConnector1">
                <a:avLst/>
              </a:prstGeom>
              <a:ln w="6350">
                <a:solidFill>
                  <a:schemeClr val="tx1"/>
                </a:solidFill>
                <a:headEnd type="arrow"/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8" name="Přímá spojovací šipka 37"/>
              <p:cNvCxnSpPr/>
              <p:nvPr/>
            </p:nvCxnSpPr>
            <p:spPr>
              <a:xfrm>
                <a:off x="1511660" y="4599130"/>
                <a:ext cx="0" cy="576000"/>
              </a:xfrm>
              <a:prstGeom prst="straightConnector1">
                <a:avLst/>
              </a:prstGeom>
              <a:ln w="6350">
                <a:solidFill>
                  <a:schemeClr val="tx1"/>
                </a:solidFill>
                <a:headEnd type="arrow"/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9" name="Přímá spojovací šipka 38"/>
              <p:cNvCxnSpPr/>
              <p:nvPr/>
            </p:nvCxnSpPr>
            <p:spPr>
              <a:xfrm>
                <a:off x="2996825" y="4599130"/>
                <a:ext cx="0" cy="576000"/>
              </a:xfrm>
              <a:prstGeom prst="straightConnector1">
                <a:avLst/>
              </a:prstGeom>
              <a:ln w="6350">
                <a:solidFill>
                  <a:schemeClr val="tx1"/>
                </a:solidFill>
                <a:headEnd type="arrow"/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41" name="TextovéPole 40"/>
            <p:cNvSpPr txBox="1"/>
            <p:nvPr/>
          </p:nvSpPr>
          <p:spPr>
            <a:xfrm>
              <a:off x="1916705" y="1979548"/>
              <a:ext cx="54006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2,3 </a:t>
              </a:r>
              <a:endParaRPr lang="cs-CZ" b="1" dirty="0"/>
            </a:p>
          </p:txBody>
        </p:sp>
        <p:sp>
          <p:nvSpPr>
            <p:cNvPr id="42" name="TextovéPole 41"/>
            <p:cNvSpPr txBox="1"/>
            <p:nvPr/>
          </p:nvSpPr>
          <p:spPr>
            <a:xfrm>
              <a:off x="2906815" y="1979548"/>
              <a:ext cx="585065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3,5</a:t>
              </a:r>
              <a:endParaRPr lang="cs-CZ" b="1" dirty="0"/>
            </a:p>
          </p:txBody>
        </p:sp>
        <p:sp>
          <p:nvSpPr>
            <p:cNvPr id="43" name="TextovéPole 42"/>
            <p:cNvSpPr txBox="1"/>
            <p:nvPr/>
          </p:nvSpPr>
          <p:spPr>
            <a:xfrm>
              <a:off x="4481990" y="1979548"/>
              <a:ext cx="495055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5,2 </a:t>
              </a:r>
              <a:endParaRPr lang="cs-CZ" b="1" dirty="0"/>
            </a:p>
          </p:txBody>
        </p:sp>
        <p:sp>
          <p:nvSpPr>
            <p:cNvPr id="44" name="TextovéPole 43"/>
            <p:cNvSpPr txBox="1"/>
            <p:nvPr/>
          </p:nvSpPr>
          <p:spPr>
            <a:xfrm>
              <a:off x="4076945" y="5139190"/>
              <a:ext cx="495055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2,2 </a:t>
              </a:r>
              <a:endParaRPr lang="cs-CZ" b="1" dirty="0"/>
            </a:p>
          </p:txBody>
        </p:sp>
        <p:sp>
          <p:nvSpPr>
            <p:cNvPr id="45" name="TextovéPole 44"/>
            <p:cNvSpPr txBox="1"/>
            <p:nvPr/>
          </p:nvSpPr>
          <p:spPr>
            <a:xfrm>
              <a:off x="2591781" y="5139190"/>
              <a:ext cx="540059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2,2 </a:t>
              </a:r>
              <a:endParaRPr lang="cs-CZ" b="1" dirty="0"/>
            </a:p>
          </p:txBody>
        </p:sp>
        <p:sp>
          <p:nvSpPr>
            <p:cNvPr id="46" name="TextovéPole 45"/>
            <p:cNvSpPr txBox="1"/>
            <p:nvPr/>
          </p:nvSpPr>
          <p:spPr>
            <a:xfrm>
              <a:off x="2186735" y="5499230"/>
              <a:ext cx="585065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4,2 </a:t>
              </a:r>
              <a:endParaRPr lang="cs-CZ" b="1" dirty="0"/>
            </a:p>
          </p:txBody>
        </p:sp>
        <p:sp>
          <p:nvSpPr>
            <p:cNvPr id="47" name="TextovéPole 46"/>
            <p:cNvSpPr txBox="1"/>
            <p:nvPr/>
          </p:nvSpPr>
          <p:spPr>
            <a:xfrm>
              <a:off x="3671900" y="5499230"/>
              <a:ext cx="855095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4,1 </a:t>
              </a:r>
              <a:endParaRPr lang="cs-CZ" b="1" dirty="0"/>
            </a:p>
          </p:txBody>
        </p:sp>
        <p:sp>
          <p:nvSpPr>
            <p:cNvPr id="48" name="TextovéPole 47"/>
            <p:cNvSpPr txBox="1"/>
            <p:nvPr/>
          </p:nvSpPr>
          <p:spPr>
            <a:xfrm rot="16200000">
              <a:off x="953744" y="3176827"/>
              <a:ext cx="495055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3,4 </a:t>
              </a:r>
              <a:endParaRPr lang="cs-CZ" b="1" dirty="0"/>
            </a:p>
          </p:txBody>
        </p:sp>
        <p:sp>
          <p:nvSpPr>
            <p:cNvPr id="52" name="TextovéPole 51"/>
            <p:cNvSpPr txBox="1"/>
            <p:nvPr/>
          </p:nvSpPr>
          <p:spPr>
            <a:xfrm rot="16200000">
              <a:off x="931241" y="4369459"/>
              <a:ext cx="54006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3,7</a:t>
              </a:r>
              <a:endParaRPr lang="cs-CZ" b="1" dirty="0"/>
            </a:p>
          </p:txBody>
        </p:sp>
        <p:sp>
          <p:nvSpPr>
            <p:cNvPr id="53" name="TextovéPole 52"/>
            <p:cNvSpPr txBox="1"/>
            <p:nvPr/>
          </p:nvSpPr>
          <p:spPr>
            <a:xfrm rot="16200000">
              <a:off x="3203994" y="4752002"/>
              <a:ext cx="49505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1,6 </a:t>
              </a:r>
              <a:endParaRPr lang="cs-CZ" b="1" dirty="0"/>
            </a:p>
          </p:txBody>
        </p:sp>
        <p:sp>
          <p:nvSpPr>
            <p:cNvPr id="54" name="TextovéPole 53"/>
            <p:cNvSpPr txBox="1"/>
            <p:nvPr/>
          </p:nvSpPr>
          <p:spPr>
            <a:xfrm rot="16200000">
              <a:off x="1673823" y="4661992"/>
              <a:ext cx="585065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1,6 </a:t>
              </a:r>
              <a:endParaRPr lang="cs-CZ" b="1" dirty="0"/>
            </a:p>
          </p:txBody>
        </p:sp>
      </p:grpSp>
      <p:sp>
        <p:nvSpPr>
          <p:cNvPr id="50" name="TextovéPole 49"/>
          <p:cNvSpPr txBox="1"/>
          <p:nvPr/>
        </p:nvSpPr>
        <p:spPr>
          <a:xfrm>
            <a:off x="6020653" y="1283566"/>
            <a:ext cx="2151747" cy="1200329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Ložnice</a:t>
            </a:r>
          </a:p>
          <a:p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S</a:t>
            </a:r>
            <a:r>
              <a:rPr lang="cs-CZ" sz="2400" b="1" baseline="-25000" dirty="0">
                <a:solidFill>
                  <a:schemeClr val="accent3">
                    <a:lumMod val="50000"/>
                  </a:schemeClr>
                </a:solidFill>
              </a:rPr>
              <a:t>2</a:t>
            </a: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 = 3,5 . 3,4</a:t>
            </a:r>
          </a:p>
          <a:p>
            <a:r>
              <a:rPr lang="cs-CZ" sz="2400" b="1" u="sng" dirty="0" smtClean="0">
                <a:solidFill>
                  <a:schemeClr val="accent3">
                    <a:lumMod val="50000"/>
                  </a:schemeClr>
                </a:solidFill>
              </a:rPr>
              <a:t>S</a:t>
            </a:r>
            <a:r>
              <a:rPr lang="cs-CZ" sz="2400" b="1" u="sng" baseline="-25000" dirty="0" smtClean="0">
                <a:solidFill>
                  <a:schemeClr val="accent3">
                    <a:lumMod val="50000"/>
                  </a:schemeClr>
                </a:solidFill>
              </a:rPr>
              <a:t>2</a:t>
            </a:r>
            <a:r>
              <a:rPr lang="cs-CZ" sz="2400" b="1" u="sng" dirty="0" smtClean="0">
                <a:solidFill>
                  <a:schemeClr val="accent3">
                    <a:lumMod val="50000"/>
                  </a:schemeClr>
                </a:solidFill>
              </a:rPr>
              <a:t> = 11,9 m</a:t>
            </a:r>
            <a:r>
              <a:rPr lang="cs-CZ" sz="2400" b="1" u="sng" baseline="30000" dirty="0" smtClean="0">
                <a:solidFill>
                  <a:schemeClr val="accent3">
                    <a:lumMod val="50000"/>
                  </a:schemeClr>
                </a:solidFill>
              </a:rPr>
              <a:t>2</a:t>
            </a:r>
            <a:endParaRPr lang="cs-CZ" sz="2400" b="1" u="sng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6147175" y="3023955"/>
            <a:ext cx="2025225" cy="1200329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Dětský pokoj</a:t>
            </a:r>
          </a:p>
          <a:p>
            <a:r>
              <a:rPr lang="cs-CZ" sz="2400" b="1" dirty="0" smtClean="0">
                <a:solidFill>
                  <a:srgbClr val="C00000"/>
                </a:solidFill>
              </a:rPr>
              <a:t>S</a:t>
            </a:r>
            <a:r>
              <a:rPr lang="cs-CZ" sz="2400" b="1" baseline="-25000" dirty="0" smtClean="0">
                <a:solidFill>
                  <a:srgbClr val="C00000"/>
                </a:solidFill>
              </a:rPr>
              <a:t>3</a:t>
            </a:r>
            <a:r>
              <a:rPr lang="cs-CZ" sz="2400" b="1" dirty="0" smtClean="0">
                <a:solidFill>
                  <a:srgbClr val="C00000"/>
                </a:solidFill>
              </a:rPr>
              <a:t> = 3,5 . 2,3</a:t>
            </a:r>
          </a:p>
          <a:p>
            <a:r>
              <a:rPr lang="cs-CZ" sz="2400" b="1" u="sng" dirty="0" smtClean="0">
                <a:solidFill>
                  <a:srgbClr val="C00000"/>
                </a:solidFill>
              </a:rPr>
              <a:t>S</a:t>
            </a:r>
            <a:r>
              <a:rPr lang="cs-CZ" sz="2400" b="1" u="sng" baseline="-25000" dirty="0" smtClean="0">
                <a:solidFill>
                  <a:srgbClr val="C00000"/>
                </a:solidFill>
              </a:rPr>
              <a:t>3</a:t>
            </a:r>
            <a:r>
              <a:rPr lang="cs-CZ" sz="2400" b="1" u="sng" dirty="0" smtClean="0">
                <a:solidFill>
                  <a:srgbClr val="C00000"/>
                </a:solidFill>
              </a:rPr>
              <a:t> = 7,82 m</a:t>
            </a:r>
            <a:r>
              <a:rPr lang="cs-CZ" sz="2400" b="1" u="sng" baseline="30000" dirty="0" smtClean="0">
                <a:solidFill>
                  <a:srgbClr val="C00000"/>
                </a:solidFill>
              </a:rPr>
              <a:t>2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5157065" y="4869160"/>
            <a:ext cx="3015335" cy="1200329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WC + koupelna, šatna</a:t>
            </a:r>
          </a:p>
          <a:p>
            <a:r>
              <a:rPr lang="cs-CZ" sz="2400" b="1" dirty="0" smtClean="0"/>
              <a:t>S</a:t>
            </a:r>
            <a:r>
              <a:rPr lang="cs-CZ" sz="2400" b="1" baseline="-25000" dirty="0" smtClean="0"/>
              <a:t>4</a:t>
            </a:r>
            <a:r>
              <a:rPr lang="cs-CZ" sz="2400" b="1" dirty="0" smtClean="0"/>
              <a:t> = S</a:t>
            </a:r>
            <a:r>
              <a:rPr lang="cs-CZ" sz="2400" b="1" baseline="-25000" dirty="0" smtClean="0"/>
              <a:t>5</a:t>
            </a:r>
            <a:r>
              <a:rPr lang="cs-CZ" sz="2400" b="1" dirty="0" smtClean="0"/>
              <a:t> = 2,2 . 1,6</a:t>
            </a:r>
          </a:p>
          <a:p>
            <a:r>
              <a:rPr lang="cs-CZ" sz="2400" b="1" u="sng" dirty="0" smtClean="0"/>
              <a:t>S</a:t>
            </a:r>
            <a:r>
              <a:rPr lang="cs-CZ" sz="2400" b="1" u="sng" baseline="-25000" dirty="0" smtClean="0"/>
              <a:t>4</a:t>
            </a:r>
            <a:r>
              <a:rPr lang="cs-CZ" sz="2400" b="1" u="sng" dirty="0" smtClean="0"/>
              <a:t> = S</a:t>
            </a:r>
            <a:r>
              <a:rPr lang="cs-CZ" sz="2400" b="1" u="sng" baseline="-25000" dirty="0" smtClean="0"/>
              <a:t>5</a:t>
            </a:r>
            <a:r>
              <a:rPr lang="cs-CZ" sz="2400" b="1" u="sng" dirty="0" smtClean="0"/>
              <a:t> = 3,52 m</a:t>
            </a:r>
            <a:r>
              <a:rPr lang="cs-CZ" sz="2400" b="1" u="sng" baseline="30000" dirty="0" smtClean="0"/>
              <a:t>2</a:t>
            </a:r>
            <a:endParaRPr lang="cs-CZ" sz="2400" u="sng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5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5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54"/>
          <p:cNvGrpSpPr/>
          <p:nvPr/>
        </p:nvGrpSpPr>
        <p:grpSpPr>
          <a:xfrm>
            <a:off x="341530" y="323655"/>
            <a:ext cx="4698310" cy="3889014"/>
            <a:chOff x="1016605" y="1979548"/>
            <a:chExt cx="4698310" cy="3889014"/>
          </a:xfrm>
        </p:grpSpPr>
        <p:grpSp>
          <p:nvGrpSpPr>
            <p:cNvPr id="3" name="Skupina 39"/>
            <p:cNvGrpSpPr/>
            <p:nvPr/>
          </p:nvGrpSpPr>
          <p:grpSpPr>
            <a:xfrm>
              <a:off x="1376645" y="2303875"/>
              <a:ext cx="4338270" cy="3510390"/>
              <a:chOff x="791580" y="2303875"/>
              <a:chExt cx="4338270" cy="3510390"/>
            </a:xfrm>
          </p:grpSpPr>
          <p:grpSp>
            <p:nvGrpSpPr>
              <p:cNvPr id="12" name="Skupina 25"/>
              <p:cNvGrpSpPr/>
              <p:nvPr/>
            </p:nvGrpSpPr>
            <p:grpSpPr>
              <a:xfrm>
                <a:off x="791580" y="2303875"/>
                <a:ext cx="4320480" cy="3510390"/>
                <a:chOff x="611560" y="1673805"/>
                <a:chExt cx="4320480" cy="3510390"/>
              </a:xfrm>
            </p:grpSpPr>
            <p:sp>
              <p:nvSpPr>
                <p:cNvPr id="15" name="Obdélník 14"/>
                <p:cNvSpPr/>
                <p:nvPr/>
              </p:nvSpPr>
              <p:spPr>
                <a:xfrm>
                  <a:off x="971600" y="4554125"/>
                  <a:ext cx="1512000" cy="630070"/>
                </a:xfrm>
                <a:prstGeom prst="rect">
                  <a:avLst/>
                </a:prstGeom>
                <a:noFill/>
                <a:ln w="3175"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grpSp>
              <p:nvGrpSpPr>
                <p:cNvPr id="23" name="Skupina 24"/>
                <p:cNvGrpSpPr/>
                <p:nvPr/>
              </p:nvGrpSpPr>
              <p:grpSpPr>
                <a:xfrm>
                  <a:off x="611560" y="1673805"/>
                  <a:ext cx="4320480" cy="3510390"/>
                  <a:chOff x="611560" y="1673805"/>
                  <a:chExt cx="4320480" cy="3510390"/>
                </a:xfrm>
              </p:grpSpPr>
              <p:sp>
                <p:nvSpPr>
                  <p:cNvPr id="7" name="Obdélník 6"/>
                  <p:cNvSpPr/>
                  <p:nvPr/>
                </p:nvSpPr>
                <p:spPr>
                  <a:xfrm>
                    <a:off x="971600" y="3212976"/>
                    <a:ext cx="1512000" cy="1332000"/>
                  </a:xfrm>
                  <a:prstGeom prst="rect">
                    <a:avLst/>
                  </a:prstGeom>
                  <a:gradFill flip="none" rotWithShape="1">
                    <a:gsLst>
                      <a:gs pos="0">
                        <a:srgbClr val="FFFF00">
                          <a:tint val="66000"/>
                          <a:satMod val="160000"/>
                        </a:srgbClr>
                      </a:gs>
                      <a:gs pos="50000">
                        <a:srgbClr val="FFFF00">
                          <a:tint val="44500"/>
                          <a:satMod val="160000"/>
                        </a:srgbClr>
                      </a:gs>
                      <a:gs pos="100000">
                        <a:srgbClr val="FFFF00">
                          <a:tint val="23500"/>
                          <a:satMod val="160000"/>
                        </a:srgbClr>
                      </a:gs>
                    </a:gsLst>
                    <a:lin ang="13500000" scaled="1"/>
                    <a:tileRect/>
                  </a:gradFill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r>
                      <a:rPr lang="cs-CZ" dirty="0" smtClean="0">
                        <a:solidFill>
                          <a:schemeClr val="accent6">
                            <a:lumMod val="50000"/>
                          </a:schemeClr>
                        </a:solidFill>
                      </a:rPr>
                      <a:t>Kuchyně </a:t>
                    </a:r>
                    <a:r>
                      <a:rPr lang="cs-CZ" dirty="0" smtClean="0">
                        <a:solidFill>
                          <a:schemeClr val="bg1"/>
                        </a:solidFill>
                      </a:rPr>
                      <a:t> </a:t>
                    </a:r>
                  </a:p>
                  <a:p>
                    <a:pPr algn="ctr"/>
                    <a:endParaRPr lang="cs-CZ" dirty="0" smtClean="0">
                      <a:solidFill>
                        <a:schemeClr val="bg1"/>
                      </a:solidFill>
                    </a:endParaRPr>
                  </a:p>
                  <a:p>
                    <a:pPr algn="ctr"/>
                    <a:r>
                      <a:rPr lang="cs-CZ" dirty="0" smtClean="0">
                        <a:solidFill>
                          <a:schemeClr val="accent6">
                            <a:lumMod val="50000"/>
                          </a:schemeClr>
                        </a:solidFill>
                      </a:rPr>
                      <a:t> </a:t>
                    </a:r>
                    <a:endParaRPr lang="cs-CZ" dirty="0">
                      <a:solidFill>
                        <a:schemeClr val="accent6">
                          <a:lumMod val="50000"/>
                        </a:schemeClr>
                      </a:solidFill>
                    </a:endParaRPr>
                  </a:p>
                </p:txBody>
              </p:sp>
              <p:grpSp>
                <p:nvGrpSpPr>
                  <p:cNvPr id="24" name="Skupina 23"/>
                  <p:cNvGrpSpPr/>
                  <p:nvPr/>
                </p:nvGrpSpPr>
                <p:grpSpPr>
                  <a:xfrm>
                    <a:off x="611560" y="1673805"/>
                    <a:ext cx="4320480" cy="3510390"/>
                    <a:chOff x="611560" y="1673805"/>
                    <a:chExt cx="4320480" cy="3510390"/>
                  </a:xfrm>
                </p:grpSpPr>
                <p:sp>
                  <p:nvSpPr>
                    <p:cNvPr id="16" name="Obdélník 15"/>
                    <p:cNvSpPr/>
                    <p:nvPr/>
                  </p:nvSpPr>
                  <p:spPr>
                    <a:xfrm>
                      <a:off x="611560" y="3203975"/>
                      <a:ext cx="360040" cy="1350150"/>
                    </a:xfrm>
                    <a:prstGeom prst="rect">
                      <a:avLst/>
                    </a:prstGeom>
                    <a:noFill/>
                    <a:ln w="9525"/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4" name="Obdélník 3"/>
                    <p:cNvSpPr/>
                    <p:nvPr/>
                  </p:nvSpPr>
                  <p:spPr>
                    <a:xfrm>
                      <a:off x="971600" y="1988840"/>
                      <a:ext cx="828000" cy="1224000"/>
                    </a:xfrm>
                    <a:prstGeom prst="rect">
                      <a:avLst/>
                    </a:prstGeom>
                    <a:ln w="28575">
                      <a:solidFill>
                        <a:schemeClr val="tx2"/>
                      </a:solidFill>
                    </a:ln>
                  </p:spPr>
                  <p:style>
                    <a:lnRef idx="1">
                      <a:schemeClr val="accent2"/>
                    </a:lnRef>
                    <a:fillRef idx="2">
                      <a:schemeClr val="accent2"/>
                    </a:fillRef>
                    <a:effectRef idx="1">
                      <a:schemeClr val="accent2"/>
                    </a:effectRef>
                    <a:fontRef idx="minor">
                      <a:schemeClr val="dk1"/>
                    </a:fontRef>
                  </p:style>
                  <p:txBody>
                    <a:bodyPr rtlCol="0" anchor="ctr"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Dětský</a:t>
                      </a:r>
                    </a:p>
                    <a:p>
                      <a:pPr algn="ctr"/>
                      <a:r>
                        <a:rPr lang="cs-CZ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pokoj</a:t>
                      </a:r>
                      <a:endParaRPr lang="cs-CZ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p:txBody>
                </p:sp>
                <p:sp>
                  <p:nvSpPr>
                    <p:cNvPr id="5" name="Obdélník 4"/>
                    <p:cNvSpPr/>
                    <p:nvPr/>
                  </p:nvSpPr>
                  <p:spPr>
                    <a:xfrm>
                      <a:off x="1799832" y="1988840"/>
                      <a:ext cx="1260000" cy="1224000"/>
                    </a:xfrm>
                    <a:prstGeom prst="rect">
                      <a:avLst/>
                    </a:prstGeom>
                    <a:ln w="28575">
                      <a:solidFill>
                        <a:schemeClr val="tx2"/>
                      </a:solidFill>
                    </a:ln>
                  </p:spPr>
                  <p:style>
                    <a:lnRef idx="1">
                      <a:schemeClr val="accent3"/>
                    </a:lnRef>
                    <a:fillRef idx="2">
                      <a:schemeClr val="accent3"/>
                    </a:fillRef>
                    <a:effectRef idx="1">
                      <a:schemeClr val="accent3"/>
                    </a:effectRef>
                    <a:fontRef idx="minor">
                      <a:schemeClr val="dk1"/>
                    </a:fontRef>
                  </p:style>
                  <p:txBody>
                    <a:bodyPr rtlCol="0" anchor="ctr"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</a:rPr>
                        <a:t>Ložnice </a:t>
                      </a:r>
                      <a:endParaRPr lang="cs-CZ" dirty="0">
                        <a:solidFill>
                          <a:schemeClr val="accent3">
                            <a:lumMod val="50000"/>
                          </a:schemeClr>
                        </a:solidFill>
                      </a:endParaRPr>
                    </a:p>
                  </p:txBody>
                </p:sp>
                <p:sp>
                  <p:nvSpPr>
                    <p:cNvPr id="6" name="Obdélník 5"/>
                    <p:cNvSpPr/>
                    <p:nvPr/>
                  </p:nvSpPr>
                  <p:spPr>
                    <a:xfrm>
                      <a:off x="3059832" y="1988840"/>
                      <a:ext cx="1872000" cy="1224000"/>
                    </a:xfrm>
                    <a:prstGeom prst="rect">
                      <a:avLst/>
                    </a:prstGeom>
                    <a:ln w="28575">
                      <a:solidFill>
                        <a:schemeClr val="tx2"/>
                      </a:solidFill>
                    </a:ln>
                  </p:spPr>
                  <p:style>
                    <a:lnRef idx="1">
                      <a:schemeClr val="accent5"/>
                    </a:lnRef>
                    <a:fillRef idx="2">
                      <a:schemeClr val="accent5"/>
                    </a:fillRef>
                    <a:effectRef idx="1">
                      <a:schemeClr val="accent5"/>
                    </a:effectRef>
                    <a:fontRef idx="minor">
                      <a:schemeClr val="dk1"/>
                    </a:fontRef>
                  </p:style>
                  <p:txBody>
                    <a:bodyPr rtlCol="0" anchor="ctr"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Obývací </a:t>
                      </a:r>
                    </a:p>
                    <a:p>
                      <a:pPr algn="ctr"/>
                      <a:r>
                        <a:rPr lang="cs-CZ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pokoj</a:t>
                      </a:r>
                      <a:endParaRPr lang="cs-CZ" dirty="0">
                        <a:solidFill>
                          <a:schemeClr val="accent5">
                            <a:lumMod val="50000"/>
                          </a:schemeClr>
                        </a:solidFill>
                      </a:endParaRPr>
                    </a:p>
                  </p:txBody>
                </p:sp>
                <p:sp>
                  <p:nvSpPr>
                    <p:cNvPr id="8" name="Obdélník 7"/>
                    <p:cNvSpPr/>
                    <p:nvPr/>
                  </p:nvSpPr>
                  <p:spPr>
                    <a:xfrm>
                      <a:off x="2483768" y="3212976"/>
                      <a:ext cx="1476000" cy="1332000"/>
                    </a:xfrm>
                    <a:prstGeom prst="rect">
                      <a:avLst/>
                    </a:prstGeom>
                    <a:ln w="28575">
                      <a:solidFill>
                        <a:schemeClr val="tx2"/>
                      </a:solidFill>
                    </a:ln>
                  </p:spPr>
                  <p:style>
                    <a:lnRef idx="1">
                      <a:schemeClr val="accent6"/>
                    </a:lnRef>
                    <a:fillRef idx="2">
                      <a:schemeClr val="accent6"/>
                    </a:fillRef>
                    <a:effectRef idx="1">
                      <a:schemeClr val="accent6"/>
                    </a:effectRef>
                    <a:fontRef idx="minor">
                      <a:schemeClr val="dk1"/>
                    </a:fontRef>
                  </p:style>
                  <p:txBody>
                    <a:bodyPr rtlCol="0" anchor="ctr"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Hala </a:t>
                      </a:r>
                    </a:p>
                    <a:p>
                      <a:pPr algn="ctr"/>
                      <a:endParaRPr lang="cs-CZ" dirty="0" smtClean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  <a:p>
                      <a:pPr algn="ctr"/>
                      <a:endParaRPr lang="cs-CZ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p:txBody>
                </p:sp>
                <p:sp>
                  <p:nvSpPr>
                    <p:cNvPr id="9" name="Obdélník 8"/>
                    <p:cNvSpPr/>
                    <p:nvPr/>
                  </p:nvSpPr>
                  <p:spPr>
                    <a:xfrm>
                      <a:off x="1691680" y="3969060"/>
                      <a:ext cx="792000" cy="576000"/>
                    </a:xfrm>
                    <a:prstGeom prst="rect">
                      <a:avLst/>
                    </a:prstGeom>
                    <a:ln w="28575">
                      <a:solidFill>
                        <a:schemeClr val="tx2"/>
                      </a:solidFill>
                    </a:ln>
                  </p:spPr>
                  <p:style>
                    <a:lnRef idx="1">
                      <a:schemeClr val="accent4"/>
                    </a:lnRef>
                    <a:fillRef idx="2">
                      <a:schemeClr val="accent4"/>
                    </a:fillRef>
                    <a:effectRef idx="1">
                      <a:schemeClr val="accent4"/>
                    </a:effectRef>
                    <a:fontRef idx="minor">
                      <a:schemeClr val="dk1"/>
                    </a:fontRef>
                  </p:style>
                  <p:txBody>
                    <a:bodyPr rtlCol="0" anchor="ctr"/>
                    <a:lstStyle/>
                    <a:p>
                      <a:pPr algn="ctr"/>
                      <a:r>
                        <a:rPr lang="cs-CZ" sz="1200" b="1" dirty="0" smtClean="0">
                          <a:solidFill>
                            <a:srgbClr val="7030A0"/>
                          </a:solidFill>
                        </a:rPr>
                        <a:t>WC</a:t>
                      </a:r>
                    </a:p>
                    <a:p>
                      <a:pPr algn="ctr"/>
                      <a:r>
                        <a:rPr lang="cs-CZ" sz="1200" b="1" dirty="0" smtClean="0">
                          <a:solidFill>
                            <a:srgbClr val="7030A0"/>
                          </a:solidFill>
                        </a:rPr>
                        <a:t>koupelna</a:t>
                      </a:r>
                      <a:endParaRPr lang="cs-CZ" sz="1200" b="1" dirty="0">
                        <a:solidFill>
                          <a:srgbClr val="7030A0"/>
                        </a:solidFill>
                      </a:endParaRPr>
                    </a:p>
                  </p:txBody>
                </p:sp>
                <p:sp>
                  <p:nvSpPr>
                    <p:cNvPr id="10" name="Obdélník 9"/>
                    <p:cNvSpPr/>
                    <p:nvPr/>
                  </p:nvSpPr>
                  <p:spPr>
                    <a:xfrm>
                      <a:off x="3176845" y="3969060"/>
                      <a:ext cx="792000" cy="576000"/>
                    </a:xfrm>
                    <a:prstGeom prst="rect">
                      <a:avLst/>
                    </a:prstGeom>
                    <a:ln w="28575">
                      <a:solidFill>
                        <a:schemeClr val="tx2"/>
                      </a:solidFill>
                    </a:ln>
                  </p:spPr>
                  <p:style>
                    <a:lnRef idx="1">
                      <a:schemeClr val="dk1"/>
                    </a:lnRef>
                    <a:fillRef idx="2">
                      <a:schemeClr val="dk1"/>
                    </a:fillRef>
                    <a:effectRef idx="1">
                      <a:schemeClr val="dk1"/>
                    </a:effectRef>
                    <a:fontRef idx="minor">
                      <a:schemeClr val="dk1"/>
                    </a:fontRef>
                  </p:style>
                  <p:txBody>
                    <a:bodyPr rtlCol="0" anchor="ctr"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2">
                              <a:lumMod val="10000"/>
                            </a:schemeClr>
                          </a:solidFill>
                        </a:rPr>
                        <a:t>Šatna</a:t>
                      </a:r>
                      <a:r>
                        <a:rPr lang="cs-CZ" dirty="0" smtClean="0">
                          <a:solidFill>
                            <a:schemeClr val="bg2">
                              <a:lumMod val="10000"/>
                            </a:schemeClr>
                          </a:solidFill>
                        </a:rPr>
                        <a:t> </a:t>
                      </a:r>
                      <a:endParaRPr lang="cs-CZ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p:txBody>
                </p:sp>
                <p:sp>
                  <p:nvSpPr>
                    <p:cNvPr id="11" name="Obdélník 10"/>
                    <p:cNvSpPr/>
                    <p:nvPr/>
                  </p:nvSpPr>
                  <p:spPr>
                    <a:xfrm>
                      <a:off x="611560" y="1988840"/>
                      <a:ext cx="360040" cy="1224000"/>
                    </a:xfrm>
                    <a:prstGeom prst="rect">
                      <a:avLst/>
                    </a:prstGeom>
                    <a:noFill/>
                    <a:ln w="9525"/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13" name="Obdélník 12"/>
                    <p:cNvSpPr/>
                    <p:nvPr/>
                  </p:nvSpPr>
                  <p:spPr>
                    <a:xfrm>
                      <a:off x="1800040" y="1673805"/>
                      <a:ext cx="1260000" cy="315035"/>
                    </a:xfrm>
                    <a:prstGeom prst="rect">
                      <a:avLst/>
                    </a:prstGeom>
                    <a:noFill/>
                    <a:ln w="3175"/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14" name="Obdélník 13"/>
                    <p:cNvSpPr/>
                    <p:nvPr/>
                  </p:nvSpPr>
                  <p:spPr>
                    <a:xfrm>
                      <a:off x="971600" y="4554125"/>
                      <a:ext cx="2988000" cy="630070"/>
                    </a:xfrm>
                    <a:prstGeom prst="rect">
                      <a:avLst/>
                    </a:prstGeom>
                    <a:noFill/>
                    <a:ln w="3175"/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17" name="Obdélník 16"/>
                    <p:cNvSpPr/>
                    <p:nvPr/>
                  </p:nvSpPr>
                  <p:spPr>
                    <a:xfrm>
                      <a:off x="1331640" y="3969060"/>
                      <a:ext cx="360040" cy="576000"/>
                    </a:xfrm>
                    <a:prstGeom prst="rect">
                      <a:avLst/>
                    </a:prstGeom>
                    <a:noFill/>
                    <a:ln w="9525"/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18" name="Obdélník 17"/>
                    <p:cNvSpPr/>
                    <p:nvPr/>
                  </p:nvSpPr>
                  <p:spPr>
                    <a:xfrm>
                      <a:off x="1691678" y="4554124"/>
                      <a:ext cx="792000" cy="278895"/>
                    </a:xfrm>
                    <a:prstGeom prst="rect">
                      <a:avLst/>
                    </a:prstGeom>
                    <a:noFill/>
                    <a:ln w="9525"/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19" name="Obdélník 18"/>
                    <p:cNvSpPr/>
                    <p:nvPr/>
                  </p:nvSpPr>
                  <p:spPr>
                    <a:xfrm>
                      <a:off x="971600" y="1673805"/>
                      <a:ext cx="828000" cy="315035"/>
                    </a:xfrm>
                    <a:prstGeom prst="rect">
                      <a:avLst/>
                    </a:prstGeom>
                    <a:noFill/>
                    <a:ln w="9525"/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20" name="Obdélník 19"/>
                    <p:cNvSpPr/>
                    <p:nvPr/>
                  </p:nvSpPr>
                  <p:spPr>
                    <a:xfrm>
                      <a:off x="3060040" y="1673805"/>
                      <a:ext cx="1872000" cy="315035"/>
                    </a:xfrm>
                    <a:prstGeom prst="rect">
                      <a:avLst/>
                    </a:prstGeom>
                    <a:noFill/>
                    <a:ln w="3175"/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21" name="Obdélník 20"/>
                    <p:cNvSpPr/>
                    <p:nvPr/>
                  </p:nvSpPr>
                  <p:spPr>
                    <a:xfrm>
                      <a:off x="3176845" y="4554125"/>
                      <a:ext cx="792000" cy="278895"/>
                    </a:xfrm>
                    <a:prstGeom prst="rect">
                      <a:avLst/>
                    </a:prstGeom>
                    <a:noFill/>
                    <a:ln w="9525"/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22" name="Obdélník 21"/>
                    <p:cNvSpPr/>
                    <p:nvPr/>
                  </p:nvSpPr>
                  <p:spPr>
                    <a:xfrm>
                      <a:off x="2816805" y="3969060"/>
                      <a:ext cx="360040" cy="576000"/>
                    </a:xfrm>
                    <a:prstGeom prst="rect">
                      <a:avLst/>
                    </a:prstGeom>
                    <a:noFill/>
                    <a:ln w="9525"/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</p:grpSp>
            </p:grpSp>
          </p:grpSp>
          <p:cxnSp>
            <p:nvCxnSpPr>
              <p:cNvPr id="28" name="Přímá spojovací šipka 27"/>
              <p:cNvCxnSpPr/>
              <p:nvPr/>
            </p:nvCxnSpPr>
            <p:spPr>
              <a:xfrm>
                <a:off x="1151620" y="2303875"/>
                <a:ext cx="828000" cy="0"/>
              </a:xfrm>
              <a:prstGeom prst="straightConnector1">
                <a:avLst/>
              </a:prstGeom>
              <a:ln w="3175">
                <a:solidFill>
                  <a:schemeClr val="tx1"/>
                </a:solidFill>
                <a:headEnd type="arrow"/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" name="Přímá spojovací šipka 28"/>
              <p:cNvCxnSpPr/>
              <p:nvPr/>
            </p:nvCxnSpPr>
            <p:spPr>
              <a:xfrm>
                <a:off x="1961710" y="2303875"/>
                <a:ext cx="1296000" cy="0"/>
              </a:xfrm>
              <a:prstGeom prst="straightConnector1">
                <a:avLst/>
              </a:prstGeom>
              <a:ln w="3175">
                <a:solidFill>
                  <a:schemeClr val="tx1"/>
                </a:solidFill>
                <a:headEnd type="arrow"/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" name="Přímá spojovací šipka 29"/>
              <p:cNvCxnSpPr/>
              <p:nvPr/>
            </p:nvCxnSpPr>
            <p:spPr>
              <a:xfrm>
                <a:off x="3221850" y="2303875"/>
                <a:ext cx="1908000" cy="0"/>
              </a:xfrm>
              <a:prstGeom prst="straightConnector1">
                <a:avLst/>
              </a:prstGeom>
              <a:ln w="3175">
                <a:solidFill>
                  <a:schemeClr val="tx1"/>
                </a:solidFill>
                <a:headEnd type="arrow"/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" name="Přímá spojovací šipka 30"/>
              <p:cNvCxnSpPr/>
              <p:nvPr/>
            </p:nvCxnSpPr>
            <p:spPr>
              <a:xfrm>
                <a:off x="1871700" y="5454225"/>
                <a:ext cx="792000" cy="0"/>
              </a:xfrm>
              <a:prstGeom prst="straightConnector1">
                <a:avLst/>
              </a:prstGeom>
              <a:ln w="3175">
                <a:solidFill>
                  <a:schemeClr val="tx1"/>
                </a:solidFill>
                <a:headEnd type="arrow"/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2" name="Přímá spojovací šipka 31"/>
              <p:cNvCxnSpPr/>
              <p:nvPr/>
            </p:nvCxnSpPr>
            <p:spPr>
              <a:xfrm>
                <a:off x="3329950" y="5454225"/>
                <a:ext cx="828000" cy="0"/>
              </a:xfrm>
              <a:prstGeom prst="straightConnector1">
                <a:avLst/>
              </a:prstGeom>
              <a:ln w="3175">
                <a:solidFill>
                  <a:schemeClr val="tx1"/>
                </a:solidFill>
                <a:headEnd type="arrow"/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3" name="Přímá spojovací šipka 32"/>
              <p:cNvCxnSpPr/>
              <p:nvPr/>
            </p:nvCxnSpPr>
            <p:spPr>
              <a:xfrm>
                <a:off x="1151620" y="5814265"/>
                <a:ext cx="1512000" cy="0"/>
              </a:xfrm>
              <a:prstGeom prst="straightConnector1">
                <a:avLst/>
              </a:prstGeom>
              <a:ln w="3175">
                <a:solidFill>
                  <a:schemeClr val="tx1"/>
                </a:solidFill>
                <a:headEnd type="arrow"/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4" name="Přímá spojovací šipka 33"/>
              <p:cNvCxnSpPr/>
              <p:nvPr/>
            </p:nvCxnSpPr>
            <p:spPr>
              <a:xfrm>
                <a:off x="2636785" y="5814265"/>
                <a:ext cx="1512000" cy="0"/>
              </a:xfrm>
              <a:prstGeom prst="straightConnector1">
                <a:avLst/>
              </a:prstGeom>
              <a:ln w="3175">
                <a:solidFill>
                  <a:schemeClr val="tx1"/>
                </a:solidFill>
                <a:headEnd type="arrow"/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6" name="Přímá spojovací šipka 35"/>
              <p:cNvCxnSpPr/>
              <p:nvPr/>
            </p:nvCxnSpPr>
            <p:spPr>
              <a:xfrm>
                <a:off x="791580" y="2618910"/>
                <a:ext cx="0" cy="1215135"/>
              </a:xfrm>
              <a:prstGeom prst="straightConnector1">
                <a:avLst/>
              </a:prstGeom>
              <a:ln w="6350">
                <a:solidFill>
                  <a:schemeClr val="tx1"/>
                </a:solidFill>
                <a:headEnd type="arrow"/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7" name="Přímá spojovací šipka 36"/>
              <p:cNvCxnSpPr/>
              <p:nvPr/>
            </p:nvCxnSpPr>
            <p:spPr>
              <a:xfrm>
                <a:off x="791580" y="3834044"/>
                <a:ext cx="0" cy="1368000"/>
              </a:xfrm>
              <a:prstGeom prst="straightConnector1">
                <a:avLst/>
              </a:prstGeom>
              <a:ln w="6350">
                <a:solidFill>
                  <a:schemeClr val="tx1"/>
                </a:solidFill>
                <a:headEnd type="arrow"/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8" name="Přímá spojovací šipka 37"/>
              <p:cNvCxnSpPr/>
              <p:nvPr/>
            </p:nvCxnSpPr>
            <p:spPr>
              <a:xfrm>
                <a:off x="1511660" y="4599130"/>
                <a:ext cx="0" cy="576000"/>
              </a:xfrm>
              <a:prstGeom prst="straightConnector1">
                <a:avLst/>
              </a:prstGeom>
              <a:ln w="6350">
                <a:solidFill>
                  <a:schemeClr val="tx1"/>
                </a:solidFill>
                <a:headEnd type="arrow"/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9" name="Přímá spojovací šipka 38"/>
              <p:cNvCxnSpPr/>
              <p:nvPr/>
            </p:nvCxnSpPr>
            <p:spPr>
              <a:xfrm>
                <a:off x="2996825" y="4599130"/>
                <a:ext cx="0" cy="576000"/>
              </a:xfrm>
              <a:prstGeom prst="straightConnector1">
                <a:avLst/>
              </a:prstGeom>
              <a:ln w="6350">
                <a:solidFill>
                  <a:schemeClr val="tx1"/>
                </a:solidFill>
                <a:headEnd type="arrow"/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41" name="TextovéPole 40"/>
            <p:cNvSpPr txBox="1"/>
            <p:nvPr/>
          </p:nvSpPr>
          <p:spPr>
            <a:xfrm>
              <a:off x="1916705" y="1979548"/>
              <a:ext cx="54006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2,3 </a:t>
              </a:r>
              <a:endParaRPr lang="cs-CZ" b="1" dirty="0"/>
            </a:p>
          </p:txBody>
        </p:sp>
        <p:sp>
          <p:nvSpPr>
            <p:cNvPr id="42" name="TextovéPole 41"/>
            <p:cNvSpPr txBox="1"/>
            <p:nvPr/>
          </p:nvSpPr>
          <p:spPr>
            <a:xfrm>
              <a:off x="2906815" y="1979548"/>
              <a:ext cx="585065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3,5</a:t>
              </a:r>
              <a:endParaRPr lang="cs-CZ" b="1" dirty="0"/>
            </a:p>
          </p:txBody>
        </p:sp>
        <p:sp>
          <p:nvSpPr>
            <p:cNvPr id="43" name="TextovéPole 42"/>
            <p:cNvSpPr txBox="1"/>
            <p:nvPr/>
          </p:nvSpPr>
          <p:spPr>
            <a:xfrm>
              <a:off x="4481990" y="1979548"/>
              <a:ext cx="495055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5,2 </a:t>
              </a:r>
              <a:endParaRPr lang="cs-CZ" b="1" dirty="0"/>
            </a:p>
          </p:txBody>
        </p:sp>
        <p:sp>
          <p:nvSpPr>
            <p:cNvPr id="44" name="TextovéPole 43"/>
            <p:cNvSpPr txBox="1"/>
            <p:nvPr/>
          </p:nvSpPr>
          <p:spPr>
            <a:xfrm>
              <a:off x="4076945" y="5139190"/>
              <a:ext cx="495055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2,2 </a:t>
              </a:r>
              <a:endParaRPr lang="cs-CZ" b="1" dirty="0"/>
            </a:p>
          </p:txBody>
        </p:sp>
        <p:sp>
          <p:nvSpPr>
            <p:cNvPr id="45" name="TextovéPole 44"/>
            <p:cNvSpPr txBox="1"/>
            <p:nvPr/>
          </p:nvSpPr>
          <p:spPr>
            <a:xfrm>
              <a:off x="2591781" y="5139190"/>
              <a:ext cx="540059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2,2 </a:t>
              </a:r>
              <a:endParaRPr lang="cs-CZ" b="1" dirty="0"/>
            </a:p>
          </p:txBody>
        </p:sp>
        <p:sp>
          <p:nvSpPr>
            <p:cNvPr id="46" name="TextovéPole 45"/>
            <p:cNvSpPr txBox="1"/>
            <p:nvPr/>
          </p:nvSpPr>
          <p:spPr>
            <a:xfrm>
              <a:off x="2186735" y="5499230"/>
              <a:ext cx="585065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4,2 </a:t>
              </a:r>
              <a:endParaRPr lang="cs-CZ" b="1" dirty="0"/>
            </a:p>
          </p:txBody>
        </p:sp>
        <p:sp>
          <p:nvSpPr>
            <p:cNvPr id="47" name="TextovéPole 46"/>
            <p:cNvSpPr txBox="1"/>
            <p:nvPr/>
          </p:nvSpPr>
          <p:spPr>
            <a:xfrm>
              <a:off x="3671900" y="5499230"/>
              <a:ext cx="855095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4,1 </a:t>
              </a:r>
              <a:endParaRPr lang="cs-CZ" b="1" dirty="0"/>
            </a:p>
          </p:txBody>
        </p:sp>
        <p:sp>
          <p:nvSpPr>
            <p:cNvPr id="48" name="TextovéPole 47"/>
            <p:cNvSpPr txBox="1"/>
            <p:nvPr/>
          </p:nvSpPr>
          <p:spPr>
            <a:xfrm rot="16200000">
              <a:off x="953744" y="3176827"/>
              <a:ext cx="495055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3,4 </a:t>
              </a:r>
              <a:endParaRPr lang="cs-CZ" b="1" dirty="0"/>
            </a:p>
          </p:txBody>
        </p:sp>
        <p:sp>
          <p:nvSpPr>
            <p:cNvPr id="52" name="TextovéPole 51"/>
            <p:cNvSpPr txBox="1"/>
            <p:nvPr/>
          </p:nvSpPr>
          <p:spPr>
            <a:xfrm rot="16200000">
              <a:off x="931241" y="4369459"/>
              <a:ext cx="54006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3,7</a:t>
              </a:r>
              <a:endParaRPr lang="cs-CZ" b="1" dirty="0"/>
            </a:p>
          </p:txBody>
        </p:sp>
        <p:sp>
          <p:nvSpPr>
            <p:cNvPr id="53" name="TextovéPole 52"/>
            <p:cNvSpPr txBox="1"/>
            <p:nvPr/>
          </p:nvSpPr>
          <p:spPr>
            <a:xfrm rot="16200000">
              <a:off x="3203994" y="4752002"/>
              <a:ext cx="49505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1,6 </a:t>
              </a:r>
              <a:endParaRPr lang="cs-CZ" b="1" dirty="0"/>
            </a:p>
          </p:txBody>
        </p:sp>
        <p:sp>
          <p:nvSpPr>
            <p:cNvPr id="54" name="TextovéPole 53"/>
            <p:cNvSpPr txBox="1"/>
            <p:nvPr/>
          </p:nvSpPr>
          <p:spPr>
            <a:xfrm rot="16200000">
              <a:off x="1673823" y="4661992"/>
              <a:ext cx="585065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1,6 </a:t>
              </a:r>
              <a:endParaRPr lang="cs-CZ" b="1" dirty="0"/>
            </a:p>
          </p:txBody>
        </p:sp>
      </p:grpSp>
      <p:sp>
        <p:nvSpPr>
          <p:cNvPr id="56" name="TextovéPole 55"/>
          <p:cNvSpPr txBox="1"/>
          <p:nvPr/>
        </p:nvSpPr>
        <p:spPr>
          <a:xfrm>
            <a:off x="6147175" y="2168860"/>
            <a:ext cx="2745305" cy="1938992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Hala</a:t>
            </a:r>
          </a:p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Odečteme šatnu</a:t>
            </a:r>
          </a:p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S</a:t>
            </a:r>
            <a:r>
              <a:rPr lang="cs-CZ" sz="2400" b="1" baseline="-25000" dirty="0" smtClean="0">
                <a:solidFill>
                  <a:schemeClr val="accent6">
                    <a:lumMod val="50000"/>
                  </a:schemeClr>
                </a:solidFill>
              </a:rPr>
              <a:t>6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 = 4,1 * 3,7 – 3,52</a:t>
            </a:r>
          </a:p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S</a:t>
            </a:r>
            <a:r>
              <a:rPr lang="cs-CZ" sz="2400" b="1" baseline="-25000" dirty="0">
                <a:solidFill>
                  <a:schemeClr val="accent6">
                    <a:lumMod val="50000"/>
                  </a:schemeClr>
                </a:solidFill>
              </a:rPr>
              <a:t>6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 = 15,17 – 3,52</a:t>
            </a:r>
          </a:p>
          <a:p>
            <a:r>
              <a:rPr lang="cs-CZ" sz="2400" b="1" u="sng" dirty="0" smtClean="0">
                <a:solidFill>
                  <a:schemeClr val="accent6">
                    <a:lumMod val="50000"/>
                  </a:schemeClr>
                </a:solidFill>
              </a:rPr>
              <a:t>S</a:t>
            </a:r>
            <a:r>
              <a:rPr lang="cs-CZ" sz="2400" b="1" u="sng" baseline="-25000" dirty="0">
                <a:solidFill>
                  <a:schemeClr val="accent6">
                    <a:lumMod val="50000"/>
                  </a:schemeClr>
                </a:solidFill>
              </a:rPr>
              <a:t>6</a:t>
            </a:r>
            <a:r>
              <a:rPr lang="cs-CZ" sz="2400" b="1" u="sng" baseline="-25000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sz="2400" b="1" u="sng" dirty="0" smtClean="0">
                <a:solidFill>
                  <a:schemeClr val="accent6">
                    <a:lumMod val="50000"/>
                  </a:schemeClr>
                </a:solidFill>
              </a:rPr>
              <a:t>= 11,65 m</a:t>
            </a:r>
            <a:r>
              <a:rPr lang="cs-CZ" sz="2400" b="1" u="sng" baseline="30000" dirty="0" smtClean="0">
                <a:solidFill>
                  <a:schemeClr val="accent6">
                    <a:lumMod val="50000"/>
                  </a:schemeClr>
                </a:solidFill>
              </a:rPr>
              <a:t>2</a:t>
            </a:r>
            <a:endParaRPr lang="cs-CZ" sz="2400" b="1" u="sng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4932040" y="4689140"/>
            <a:ext cx="3960440" cy="1938992"/>
          </a:xfrm>
          <a:prstGeom prst="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5400000" scaled="1"/>
            <a:tileRect/>
          </a:gra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Kuchyně</a:t>
            </a:r>
          </a:p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Odečteme WC a koupelnu</a:t>
            </a:r>
          </a:p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S</a:t>
            </a:r>
            <a:r>
              <a:rPr lang="cs-CZ" sz="2400" b="1" baseline="-25000" dirty="0" smtClean="0">
                <a:solidFill>
                  <a:schemeClr val="accent6">
                    <a:lumMod val="50000"/>
                  </a:schemeClr>
                </a:solidFill>
              </a:rPr>
              <a:t>7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 = 4,2 * 3,7 – 3,52 </a:t>
            </a:r>
          </a:p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S</a:t>
            </a:r>
            <a:r>
              <a:rPr lang="cs-CZ" sz="2400" b="1" baseline="-25000" dirty="0" smtClean="0">
                <a:solidFill>
                  <a:schemeClr val="accent6">
                    <a:lumMod val="50000"/>
                  </a:schemeClr>
                </a:solidFill>
              </a:rPr>
              <a:t>7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 = 15,54 – 3,52</a:t>
            </a:r>
          </a:p>
          <a:p>
            <a:r>
              <a:rPr lang="cs-CZ" sz="2400" b="1" u="sng" dirty="0" smtClean="0">
                <a:solidFill>
                  <a:schemeClr val="accent6">
                    <a:lumMod val="50000"/>
                  </a:schemeClr>
                </a:solidFill>
              </a:rPr>
              <a:t>S</a:t>
            </a:r>
            <a:r>
              <a:rPr lang="cs-CZ" sz="2400" b="1" u="sng" baseline="-25000" dirty="0" smtClean="0">
                <a:solidFill>
                  <a:schemeClr val="accent6">
                    <a:lumMod val="50000"/>
                  </a:schemeClr>
                </a:solidFill>
              </a:rPr>
              <a:t>7 </a:t>
            </a:r>
            <a:r>
              <a:rPr lang="cs-CZ" sz="2400" b="1" u="sng" dirty="0" smtClean="0">
                <a:solidFill>
                  <a:schemeClr val="accent6">
                    <a:lumMod val="50000"/>
                  </a:schemeClr>
                </a:solidFill>
              </a:rPr>
              <a:t>= 12,02 m</a:t>
            </a:r>
            <a:r>
              <a:rPr lang="cs-CZ" sz="2400" b="1" u="sng" baseline="30000" dirty="0" smtClean="0">
                <a:solidFill>
                  <a:schemeClr val="accent6">
                    <a:lumMod val="50000"/>
                  </a:schemeClr>
                </a:solidFill>
              </a:rPr>
              <a:t>2</a:t>
            </a:r>
            <a:endParaRPr lang="cs-CZ" sz="2400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5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5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5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5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5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5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5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TextovéPole 55"/>
          <p:cNvSpPr txBox="1"/>
          <p:nvPr/>
        </p:nvSpPr>
        <p:spPr>
          <a:xfrm>
            <a:off x="1421650" y="188640"/>
            <a:ext cx="635116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Výsledky zapíšeme do přehledné tabulky:</a:t>
            </a:r>
            <a:endParaRPr lang="cs-CZ" sz="28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graphicFrame>
        <p:nvGraphicFramePr>
          <p:cNvPr id="41" name="Tabulka 40"/>
          <p:cNvGraphicFramePr>
            <a:graphicFrameLocks noGrp="1"/>
          </p:cNvGraphicFramePr>
          <p:nvPr/>
        </p:nvGraphicFramePr>
        <p:xfrm>
          <a:off x="1489158" y="829624"/>
          <a:ext cx="6165685" cy="3715692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2964271"/>
                <a:gridCol w="3201414"/>
              </a:tblGrid>
              <a:tr h="45565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místnost</a:t>
                      </a:r>
                      <a:endParaRPr lang="cs-CZ" sz="2400" b="1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plocha</a:t>
                      </a:r>
                      <a:endParaRPr lang="cs-CZ" sz="2400" b="1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</a:tr>
              <a:tr h="45565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Obývák</a:t>
                      </a:r>
                      <a:endParaRPr lang="cs-CZ" sz="2400" b="1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1" u="none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S</a:t>
                      </a:r>
                      <a:r>
                        <a:rPr lang="cs-CZ" sz="2400" b="1" u="none" baseline="-2500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1 </a:t>
                      </a:r>
                      <a:r>
                        <a:rPr lang="cs-CZ" sz="2400" b="1" u="none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= 17,68 m</a:t>
                      </a:r>
                      <a:r>
                        <a:rPr lang="cs-CZ" sz="2400" b="1" u="none" baseline="3000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2</a:t>
                      </a:r>
                      <a:endParaRPr lang="cs-CZ" sz="2400" b="1" u="none" dirty="0" smtClean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</a:tr>
              <a:tr h="45565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Ložnice</a:t>
                      </a:r>
                      <a:endParaRPr lang="cs-CZ" sz="2400" b="1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1" u="none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S</a:t>
                      </a:r>
                      <a:r>
                        <a:rPr lang="cs-CZ" sz="2400" b="1" u="none" baseline="-2500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2</a:t>
                      </a:r>
                      <a:r>
                        <a:rPr lang="cs-CZ" sz="2400" b="1" u="none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 = 11,9 m</a:t>
                      </a:r>
                      <a:r>
                        <a:rPr lang="cs-CZ" sz="2400" b="1" u="none" baseline="3000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2</a:t>
                      </a:r>
                      <a:endParaRPr lang="cs-CZ" sz="2400" b="1" u="none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</a:tr>
              <a:tr h="45565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Dětský pokoj</a:t>
                      </a:r>
                      <a:endParaRPr lang="cs-CZ" sz="2400" b="1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1" u="none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S</a:t>
                      </a:r>
                      <a:r>
                        <a:rPr lang="cs-CZ" sz="2400" b="1" u="none" baseline="-2500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3</a:t>
                      </a:r>
                      <a:r>
                        <a:rPr lang="cs-CZ" sz="2400" b="1" u="none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 = 7,82 m</a:t>
                      </a:r>
                      <a:r>
                        <a:rPr lang="cs-CZ" sz="2400" b="1" u="none" baseline="3000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2</a:t>
                      </a:r>
                      <a:endParaRPr lang="cs-CZ" sz="2400" b="1" u="none" dirty="0" smtClean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</a:tr>
              <a:tr h="486246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WC+koupelna</a:t>
                      </a:r>
                      <a:endParaRPr lang="cs-CZ" sz="2400" b="1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1" u="none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S</a:t>
                      </a:r>
                      <a:r>
                        <a:rPr lang="cs-CZ" sz="2400" b="1" u="none" baseline="-2500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4</a:t>
                      </a:r>
                      <a:r>
                        <a:rPr lang="cs-CZ" sz="2400" b="1" u="none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 = 3,52 m</a:t>
                      </a:r>
                      <a:r>
                        <a:rPr lang="cs-CZ" sz="2400" b="1" u="none" baseline="3000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2</a:t>
                      </a:r>
                      <a:endParaRPr lang="cs-CZ" sz="2400" b="1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</a:tr>
              <a:tr h="486246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Šatna</a:t>
                      </a:r>
                      <a:endParaRPr lang="cs-CZ" sz="2400" b="1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1" u="none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S</a:t>
                      </a:r>
                      <a:r>
                        <a:rPr lang="cs-CZ" sz="2400" b="1" u="none" baseline="-2500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5</a:t>
                      </a:r>
                      <a:r>
                        <a:rPr lang="cs-CZ" sz="2400" b="1" u="none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 = 3,52 m</a:t>
                      </a:r>
                      <a:r>
                        <a:rPr lang="cs-CZ" sz="2400" b="1" u="none" baseline="3000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2</a:t>
                      </a:r>
                      <a:endParaRPr lang="cs-CZ" sz="2400" b="1" dirty="0" smtClean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</a:tr>
              <a:tr h="45565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Hala</a:t>
                      </a:r>
                      <a:endParaRPr lang="cs-CZ" sz="2400" b="1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1" u="none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S</a:t>
                      </a:r>
                      <a:r>
                        <a:rPr lang="cs-CZ" sz="2400" b="1" u="none" baseline="-2500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6 </a:t>
                      </a:r>
                      <a:r>
                        <a:rPr lang="cs-CZ" sz="2400" b="1" u="none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= 11,65 m</a:t>
                      </a:r>
                      <a:r>
                        <a:rPr lang="cs-CZ" sz="2400" b="1" u="none" baseline="3000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2</a:t>
                      </a:r>
                      <a:endParaRPr lang="cs-CZ" sz="2400" b="1" u="none" dirty="0" smtClean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</a:tr>
              <a:tr h="45565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Kuchyně</a:t>
                      </a:r>
                      <a:endParaRPr lang="cs-CZ" sz="2400" b="1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1" u="none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S</a:t>
                      </a:r>
                      <a:r>
                        <a:rPr lang="cs-CZ" sz="2400" b="1" u="none" baseline="-2500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7 </a:t>
                      </a:r>
                      <a:r>
                        <a:rPr lang="cs-CZ" sz="2400" b="1" u="none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= 12,02 m</a:t>
                      </a:r>
                      <a:r>
                        <a:rPr lang="cs-CZ" sz="2400" b="1" u="none" baseline="3000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2</a:t>
                      </a:r>
                      <a:endParaRPr lang="cs-CZ" sz="2400" b="1" u="none" dirty="0" smtClean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5" name="TextovéPole 44"/>
          <p:cNvSpPr txBox="1"/>
          <p:nvPr/>
        </p:nvSpPr>
        <p:spPr>
          <a:xfrm>
            <a:off x="971600" y="5262590"/>
            <a:ext cx="63915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/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Jak velkou plochu zaujímá celý byt?</a:t>
            </a:r>
            <a:endParaRPr lang="cs-CZ" sz="2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971600" y="4620905"/>
            <a:ext cx="297033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2">
                    <a:lumMod val="10000"/>
                  </a:schemeClr>
                </a:solidFill>
              </a:rPr>
              <a:t>Zodpověz otázky:</a:t>
            </a:r>
            <a:endParaRPr lang="cs-CZ" sz="24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971600" y="5262590"/>
            <a:ext cx="441049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Která místnost je největší?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9" name="TextovéPole 58"/>
          <p:cNvSpPr txBox="1"/>
          <p:nvPr/>
        </p:nvSpPr>
        <p:spPr>
          <a:xfrm>
            <a:off x="971600" y="5262590"/>
            <a:ext cx="539059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Je větší hala nebo kuchyně? O kolik m</a:t>
            </a:r>
            <a:r>
              <a:rPr lang="cs-CZ" sz="2400" b="1" baseline="30000" dirty="0" smtClean="0">
                <a:solidFill>
                  <a:schemeClr val="accent2">
                    <a:lumMod val="50000"/>
                  </a:schemeClr>
                </a:solidFill>
              </a:rPr>
              <a:t>2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?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60" name="TextovéPole 59"/>
          <p:cNvSpPr txBox="1"/>
          <p:nvPr/>
        </p:nvSpPr>
        <p:spPr>
          <a:xfrm>
            <a:off x="971600" y="5262590"/>
            <a:ext cx="665179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/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O kolik m</a:t>
            </a:r>
            <a:r>
              <a:rPr lang="cs-CZ" sz="2400" b="1" baseline="30000" dirty="0" smtClean="0">
                <a:solidFill>
                  <a:schemeClr val="accent2">
                    <a:lumMod val="50000"/>
                  </a:schemeClr>
                </a:solidFill>
              </a:rPr>
              <a:t>2 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je obývák větší než dětský pokoj?</a:t>
            </a:r>
            <a:r>
              <a:rPr lang="cs-CZ" sz="2400" b="1" baseline="300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</a:p>
        </p:txBody>
      </p:sp>
      <p:sp>
        <p:nvSpPr>
          <p:cNvPr id="61" name="TextovéPole 60"/>
          <p:cNvSpPr txBox="1"/>
          <p:nvPr/>
        </p:nvSpPr>
        <p:spPr>
          <a:xfrm>
            <a:off x="971600" y="5262590"/>
            <a:ext cx="54518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Kolikrát je kuchyně větší než koupelna?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62" name="TextovéPole 61"/>
          <p:cNvSpPr txBox="1"/>
          <p:nvPr/>
        </p:nvSpPr>
        <p:spPr>
          <a:xfrm>
            <a:off x="6741241" y="5847655"/>
            <a:ext cx="143115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/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68,11 m</a:t>
            </a:r>
            <a:r>
              <a:rPr lang="cs-CZ" sz="2400" b="1" baseline="30000" dirty="0" smtClean="0">
                <a:solidFill>
                  <a:schemeClr val="accent3">
                    <a:lumMod val="50000"/>
                  </a:schemeClr>
                </a:solidFill>
              </a:rPr>
              <a:t>2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63" name="TextovéPole 62"/>
          <p:cNvSpPr txBox="1"/>
          <p:nvPr/>
        </p:nvSpPr>
        <p:spPr>
          <a:xfrm>
            <a:off x="6102170" y="5847655"/>
            <a:ext cx="207023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obývací pokoj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64" name="TextovéPole 63"/>
          <p:cNvSpPr txBox="1"/>
          <p:nvPr/>
        </p:nvSpPr>
        <p:spPr>
          <a:xfrm>
            <a:off x="4617005" y="5847655"/>
            <a:ext cx="355539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větší je kuchyně o 0,37 m</a:t>
            </a:r>
            <a:r>
              <a:rPr lang="cs-CZ" sz="2400" b="1" baseline="30000" dirty="0" smtClean="0">
                <a:solidFill>
                  <a:schemeClr val="accent3">
                    <a:lumMod val="50000"/>
                  </a:schemeClr>
                </a:solidFill>
              </a:rPr>
              <a:t>2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65" name="TextovéPole 64"/>
          <p:cNvSpPr txBox="1"/>
          <p:nvPr/>
        </p:nvSpPr>
        <p:spPr>
          <a:xfrm>
            <a:off x="6723239" y="5847655"/>
            <a:ext cx="144916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o 9,86 m</a:t>
            </a:r>
            <a:r>
              <a:rPr lang="cs-CZ" sz="2400" b="1" baseline="30000" dirty="0" smtClean="0">
                <a:solidFill>
                  <a:schemeClr val="accent3">
                    <a:lumMod val="50000"/>
                  </a:schemeClr>
                </a:solidFill>
              </a:rPr>
              <a:t>2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66" name="TextovéPole 65"/>
          <p:cNvSpPr txBox="1"/>
          <p:nvPr/>
        </p:nvSpPr>
        <p:spPr>
          <a:xfrm>
            <a:off x="6417205" y="5847655"/>
            <a:ext cx="175519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asi 3,41 krát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1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1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1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1000" fill="hold"/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1000" fill="hold"/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5" grpId="0" build="allAtOnce"/>
      <p:bldP spid="58" grpId="0"/>
      <p:bldP spid="58" grpId="1"/>
      <p:bldP spid="59" grpId="0"/>
      <p:bldP spid="59" grpId="1"/>
      <p:bldP spid="60" grpId="0"/>
      <p:bldP spid="60" grpId="1"/>
      <p:bldP spid="61" grpId="0"/>
      <p:bldP spid="61" grpId="1"/>
      <p:bldP spid="62" grpId="0"/>
      <p:bldP spid="63" grpId="0"/>
      <p:bldP spid="63" grpId="1"/>
      <p:bldP spid="64" grpId="0"/>
      <p:bldP spid="64" grpId="1"/>
      <p:bldP spid="65" grpId="0"/>
      <p:bldP spid="65" grpId="1"/>
      <p:bldP spid="66" grpId="0"/>
      <p:bldP spid="66" grpId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2627784" y="5157192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172 Kč/m</a:t>
            </a:r>
            <a:r>
              <a:rPr lang="cs-CZ" baseline="30000" dirty="0" smtClean="0"/>
              <a:t>2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627784" y="4005064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219 Kč/m</a:t>
            </a:r>
            <a:r>
              <a:rPr lang="cs-CZ" baseline="30000" dirty="0" smtClean="0"/>
              <a:t>2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627784" y="2780928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194 Kč/m</a:t>
            </a:r>
            <a:r>
              <a:rPr lang="cs-CZ" baseline="30000" dirty="0" smtClean="0"/>
              <a:t>2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11560" y="404664"/>
            <a:ext cx="78488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Vyber si koberec do svého pokoje a spočítej, kolik za něj zaplatíš.</a:t>
            </a:r>
          </a:p>
          <a:p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Zvládneš si ho položit sám, nebo si musíš pozvat pokladače koberců? Nezapomeň, že i jemu musíš zaplatit.</a:t>
            </a:r>
            <a:endParaRPr lang="cs-CZ" sz="2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1" name="Veselý obličej 10"/>
          <p:cNvSpPr/>
          <p:nvPr/>
        </p:nvSpPr>
        <p:spPr>
          <a:xfrm>
            <a:off x="8352420" y="6174305"/>
            <a:ext cx="432048" cy="432048"/>
          </a:xfrm>
          <a:prstGeom prst="smileyFace">
            <a:avLst/>
          </a:prstGeom>
          <a:noFill/>
          <a:ln w="28575">
            <a:solidFill>
              <a:srgbClr val="F622FB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5076056" y="2780928"/>
            <a:ext cx="3528392" cy="29546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622FB"/>
                </a:solidFill>
              </a:rPr>
              <a:t>1517 Kč</a:t>
            </a:r>
          </a:p>
          <a:p>
            <a:endParaRPr lang="cs-CZ" sz="2400" b="1" dirty="0">
              <a:solidFill>
                <a:srgbClr val="F622FB"/>
              </a:solidFill>
            </a:endParaRPr>
          </a:p>
          <a:p>
            <a:endParaRPr lang="cs-CZ" sz="2400" b="1" dirty="0" smtClean="0">
              <a:solidFill>
                <a:srgbClr val="F622FB"/>
              </a:solidFill>
            </a:endParaRPr>
          </a:p>
          <a:p>
            <a:r>
              <a:rPr lang="cs-CZ" sz="2400" b="1" dirty="0" smtClean="0">
                <a:solidFill>
                  <a:srgbClr val="F622FB"/>
                </a:solidFill>
              </a:rPr>
              <a:t>1712,60 Kč = 1713 Kč</a:t>
            </a:r>
          </a:p>
          <a:p>
            <a:endParaRPr lang="cs-CZ" sz="2400" b="1" dirty="0" smtClean="0">
              <a:solidFill>
                <a:srgbClr val="F622FB"/>
              </a:solidFill>
            </a:endParaRPr>
          </a:p>
          <a:p>
            <a:endParaRPr lang="cs-CZ" sz="2400" b="1" dirty="0">
              <a:solidFill>
                <a:srgbClr val="F622FB"/>
              </a:solidFill>
            </a:endParaRPr>
          </a:p>
          <a:p>
            <a:r>
              <a:rPr lang="cs-CZ" sz="2400" b="1" dirty="0" smtClean="0">
                <a:solidFill>
                  <a:srgbClr val="F622FB"/>
                </a:solidFill>
              </a:rPr>
              <a:t>1 345 Kč</a:t>
            </a:r>
          </a:p>
          <a:p>
            <a:endParaRPr lang="cs-CZ" dirty="0"/>
          </a:p>
        </p:txBody>
      </p:sp>
      <p:pic>
        <p:nvPicPr>
          <p:cNvPr id="12" name="Obrázek 11" descr="P1000367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01570" y="2303875"/>
            <a:ext cx="1691680" cy="1127787"/>
          </a:xfrm>
          <a:prstGeom prst="rect">
            <a:avLst/>
          </a:prstGeom>
        </p:spPr>
      </p:pic>
      <p:pic>
        <p:nvPicPr>
          <p:cNvPr id="14" name="Obrázek 13" descr="P1000368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01570" y="3716695"/>
            <a:ext cx="1710190" cy="1140126"/>
          </a:xfrm>
          <a:prstGeom prst="rect">
            <a:avLst/>
          </a:prstGeom>
        </p:spPr>
      </p:pic>
      <p:pic>
        <p:nvPicPr>
          <p:cNvPr id="15" name="Obrázek 14" descr="P1000370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 rot="16200000">
            <a:off x="952954" y="5292852"/>
            <a:ext cx="1732058" cy="115470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200" dirty="0" smtClean="0"/>
              <a:t>Obrázky autorka</a:t>
            </a:r>
          </a:p>
          <a:p>
            <a:r>
              <a:rPr lang="cs-CZ" sz="1200" dirty="0" smtClean="0"/>
              <a:t>Koberce archiv autorky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284</TotalTime>
  <Words>405</Words>
  <Application>Microsoft Office PowerPoint</Application>
  <PresentationFormat>Předvádění na obrazovce (4:3)</PresentationFormat>
  <Paragraphs>152</Paragraphs>
  <Slides>8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Můj byt</vt:lpstr>
      <vt:lpstr>Snímek 3</vt:lpstr>
      <vt:lpstr>Snímek 4</vt:lpstr>
      <vt:lpstr>Snímek 5</vt:lpstr>
      <vt:lpstr>Snímek 6</vt:lpstr>
      <vt:lpstr>Snímek 7</vt:lpstr>
      <vt:lpstr>Snímek 8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pc</dc:creator>
  <cp:lastModifiedBy>pc</cp:lastModifiedBy>
  <cp:revision>37</cp:revision>
  <dcterms:created xsi:type="dcterms:W3CDTF">2012-11-03T16:16:39Z</dcterms:created>
  <dcterms:modified xsi:type="dcterms:W3CDTF">2013-06-18T14:33:54Z</dcterms:modified>
</cp:coreProperties>
</file>