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9" r:id="rId2"/>
    <p:sldId id="302" r:id="rId3"/>
    <p:sldId id="256" r:id="rId4"/>
    <p:sldId id="278" r:id="rId5"/>
    <p:sldId id="257" r:id="rId6"/>
    <p:sldId id="279" r:id="rId7"/>
    <p:sldId id="258" r:id="rId8"/>
    <p:sldId id="277" r:id="rId9"/>
    <p:sldId id="259" r:id="rId10"/>
    <p:sldId id="282" r:id="rId11"/>
    <p:sldId id="287" r:id="rId12"/>
    <p:sldId id="297" r:id="rId13"/>
    <p:sldId id="280" r:id="rId14"/>
    <p:sldId id="298" r:id="rId15"/>
    <p:sldId id="281" r:id="rId16"/>
    <p:sldId id="283" r:id="rId17"/>
    <p:sldId id="292" r:id="rId18"/>
    <p:sldId id="294" r:id="rId19"/>
    <p:sldId id="295" r:id="rId20"/>
    <p:sldId id="262" r:id="rId21"/>
    <p:sldId id="263" r:id="rId22"/>
    <p:sldId id="296" r:id="rId23"/>
    <p:sldId id="284" r:id="rId24"/>
    <p:sldId id="293" r:id="rId25"/>
    <p:sldId id="285" r:id="rId26"/>
    <p:sldId id="288" r:id="rId27"/>
    <p:sldId id="286" r:id="rId28"/>
    <p:sldId id="260" r:id="rId29"/>
    <p:sldId id="289" r:id="rId30"/>
    <p:sldId id="276" r:id="rId31"/>
    <p:sldId id="261" r:id="rId32"/>
    <p:sldId id="264" r:id="rId33"/>
    <p:sldId id="265" r:id="rId34"/>
    <p:sldId id="301" r:id="rId35"/>
    <p:sldId id="300" r:id="rId36"/>
    <p:sldId id="266" r:id="rId37"/>
    <p:sldId id="267" r:id="rId38"/>
    <p:sldId id="273" r:id="rId39"/>
    <p:sldId id="291" r:id="rId40"/>
    <p:sldId id="268" r:id="rId41"/>
    <p:sldId id="305" r:id="rId42"/>
    <p:sldId id="306" r:id="rId43"/>
    <p:sldId id="290" r:id="rId44"/>
    <p:sldId id="269" r:id="rId45"/>
    <p:sldId id="271" r:id="rId46"/>
    <p:sldId id="304" r:id="rId47"/>
    <p:sldId id="303" r:id="rId48"/>
    <p:sldId id="272" r:id="rId49"/>
    <p:sldId id="274" r:id="rId5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85800" y="1143000"/>
            <a:ext cx="7772400" cy="4572000"/>
            <a:chOff x="1371600" y="1143000"/>
            <a:chExt cx="7772400" cy="5715000"/>
          </a:xfrm>
          <a:effectLst>
            <a:reflection blurRad="6350" stA="50000" endA="300" endPos="15500" dist="50800" dir="5400000" sy="-100000" algn="bl" rotWithShape="0"/>
          </a:effectLst>
        </p:grpSpPr>
        <p:sp>
          <p:nvSpPr>
            <p:cNvPr id="8" name="Rectangle 7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676401"/>
            <a:ext cx="6400800" cy="192405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8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9737"/>
            <a:ext cx="6400800" cy="1522862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>
            <a:lvl1pPr marL="0" indent="0" algn="ctr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  <a:defRPr sz="2000" b="0" kern="120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7400" y="6574536"/>
            <a:ext cx="2133600" cy="274320"/>
          </a:xfrm>
        </p:spPr>
        <p:txBody>
          <a:bodyPr/>
          <a:lstStyle/>
          <a:p>
            <a:fld id="{78708379-E943-4639-A7C4-B49F4140FF69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430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8240" y="6574536"/>
            <a:ext cx="365760" cy="274320"/>
          </a:xfrm>
        </p:spPr>
        <p:txBody>
          <a:bodyPr/>
          <a:lstStyle/>
          <a:p>
            <a:fld id="{E16439FB-3E07-4736-B301-75079F392D06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2286000" y="3794763"/>
            <a:ext cx="4572000" cy="1588"/>
          </a:xfrm>
          <a:prstGeom prst="line">
            <a:avLst/>
          </a:prstGeom>
          <a:ln w="28575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08379-E943-4639-A7C4-B49F4140FF69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39FB-3E07-4736-B301-75079F392D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1"/>
          <p:cNvGrpSpPr/>
          <p:nvPr/>
        </p:nvGrpSpPr>
        <p:grpSpPr>
          <a:xfrm>
            <a:off x="0" y="1143000"/>
            <a:ext cx="7772400" cy="2743200"/>
            <a:chOff x="0" y="1143000"/>
            <a:chExt cx="7772400" cy="2743200"/>
          </a:xfrm>
        </p:grpSpPr>
        <p:sp>
          <p:nvSpPr>
            <p:cNvPr id="9" name="Rectangle 8"/>
            <p:cNvSpPr/>
            <p:nvPr/>
          </p:nvSpPr>
          <p:spPr>
            <a:xfrm>
              <a:off x="0" y="1143000"/>
              <a:ext cx="7772400" cy="27432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1371600"/>
              <a:ext cx="7543800" cy="2286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1600200"/>
              <a:ext cx="7315200" cy="1828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600200"/>
            <a:ext cx="6858000" cy="114300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 cap="none" baseline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2756848"/>
            <a:ext cx="6858000" cy="640080"/>
          </a:xfrm>
        </p:spPr>
        <p:txBody>
          <a:bodyPr vert="horz" lIns="91440" tIns="45720" rIns="91440" bIns="45720" rtlCol="0" anchor="t" anchorCtr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>
            <a:lvl1pPr marL="0" indent="0">
              <a:buNone/>
              <a:defRPr sz="1600" b="0" kern="120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53000" y="6574536"/>
            <a:ext cx="2133600" cy="274320"/>
          </a:xfrm>
        </p:spPr>
        <p:txBody>
          <a:bodyPr/>
          <a:lstStyle/>
          <a:p>
            <a:fld id="{78708379-E943-4639-A7C4-B49F4140FF69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8240" y="6574536"/>
            <a:ext cx="365760" cy="274320"/>
          </a:xfrm>
        </p:spPr>
        <p:txBody>
          <a:bodyPr/>
          <a:lstStyle/>
          <a:p>
            <a:fld id="{E16439FB-3E07-4736-B301-75079F392D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57400" y="1828800"/>
            <a:ext cx="3108960" cy="454470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536" y="1828800"/>
            <a:ext cx="3108960" cy="454470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08379-E943-4639-A7C4-B49F4140FF69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39FB-3E07-4736-B301-75079F392D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46288" y="1825934"/>
            <a:ext cx="310896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46288" y="2667000"/>
            <a:ext cx="3108960" cy="372015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92103" y="1825934"/>
            <a:ext cx="310896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92103" y="2667000"/>
            <a:ext cx="3108960" cy="372015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08379-E943-4639-A7C4-B49F4140FF69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39FB-3E07-4736-B301-75079F392D06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10800000">
            <a:off x="2071048" y="2548267"/>
            <a:ext cx="6400800" cy="1588"/>
          </a:xfrm>
          <a:prstGeom prst="line">
            <a:avLst/>
          </a:prstGeom>
          <a:ln w="28575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08379-E943-4639-A7C4-B49F4140FF69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39FB-3E07-4736-B301-75079F392D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1"/>
          <p:cNvGrpSpPr/>
          <p:nvPr/>
        </p:nvGrpSpPr>
        <p:grpSpPr>
          <a:xfrm>
            <a:off x="0" y="0"/>
            <a:ext cx="9144000" cy="6400800"/>
            <a:chOff x="0" y="457200"/>
            <a:chExt cx="9144000" cy="64008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11" name="Rectangle 10"/>
            <p:cNvSpPr/>
            <p:nvPr/>
          </p:nvSpPr>
          <p:spPr>
            <a:xfrm>
              <a:off x="0" y="457200"/>
              <a:ext cx="9144000" cy="6400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28600" y="685800"/>
              <a:ext cx="8686800" cy="61722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57200" y="914400"/>
              <a:ext cx="8229600" cy="5943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9144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430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867400" y="6574536"/>
            <a:ext cx="2133600" cy="274320"/>
          </a:xfrm>
        </p:spPr>
        <p:txBody>
          <a:bodyPr/>
          <a:lstStyle/>
          <a:p>
            <a:fld id="{78708379-E943-4639-A7C4-B49F4140FF69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430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39FB-3E07-4736-B301-75079F392D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371600" y="1143000"/>
            <a:ext cx="7772400" cy="5257800"/>
            <a:chOff x="1371600" y="1143000"/>
            <a:chExt cx="7772400" cy="57150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9" name="Rectangle 8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828800"/>
            <a:ext cx="4926013" cy="4343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2133600"/>
            <a:ext cx="1371600" cy="38862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08379-E943-4639-A7C4-B49F4140FF69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39FB-3E07-4736-B301-75079F392D06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 rot="5400000">
            <a:off x="3268981" y="-3268981"/>
            <a:ext cx="777240" cy="7315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4" name="Straight Connector 13"/>
          <p:cNvCxnSpPr/>
          <p:nvPr/>
        </p:nvCxnSpPr>
        <p:spPr>
          <a:xfrm rot="10800000">
            <a:off x="1" y="789296"/>
            <a:ext cx="73152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94678"/>
            <a:ext cx="7315200" cy="778778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1143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5400000">
            <a:off x="3268980" y="-3268981"/>
            <a:ext cx="777240" cy="7315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rot="10800000">
            <a:off x="0" y="789296"/>
            <a:ext cx="73152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13"/>
          <p:cNvGrpSpPr/>
          <p:nvPr/>
        </p:nvGrpSpPr>
        <p:grpSpPr>
          <a:xfrm>
            <a:off x="1371600" y="1143000"/>
            <a:ext cx="7772400" cy="5257800"/>
            <a:chOff x="1371600" y="1143000"/>
            <a:chExt cx="7772400" cy="57150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15" name="Rectangle 14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"/>
            <a:ext cx="7315200" cy="77724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1143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75304" y="1828800"/>
            <a:ext cx="4928616" cy="4562856"/>
          </a:xfrm>
          <a:effectLst>
            <a:reflection blurRad="6350" stA="50000" endA="300" endPos="6000" dist="50800" dir="5400000" sy="-100000" algn="bl" rotWithShape="0"/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2130552"/>
            <a:ext cx="1371600" cy="3886200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57150" prstMaterial="metal">
              <a:bevelT w="25400" h="12700" prst="softRound"/>
            </a:sp3d>
          </a:bodyPr>
          <a:lstStyle>
            <a:lvl1pPr marL="0" indent="0">
              <a:buNone/>
              <a:defRPr sz="1400" b="0" kern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08379-E943-4639-A7C4-B49F4140FF69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39FB-3E07-4736-B301-75079F392D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08379-E943-4639-A7C4-B49F4140FF69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39FB-3E07-4736-B301-75079F392D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1143000"/>
            <a:ext cx="7772400" cy="5715000"/>
            <a:chOff x="1371600" y="1143000"/>
            <a:chExt cx="7772400" cy="5715000"/>
          </a:xfrm>
        </p:grpSpPr>
        <p:sp>
          <p:nvSpPr>
            <p:cNvPr id="8" name="Rectangle 7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828801"/>
            <a:ext cx="6553200" cy="454470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81600" y="6574536"/>
            <a:ext cx="2133600" cy="274320"/>
          </a:xfrm>
        </p:spPr>
        <p:txBody>
          <a:bodyPr/>
          <a:lstStyle/>
          <a:p>
            <a:fld id="{78708379-E943-4639-A7C4-B49F4140FF69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39FB-3E07-4736-B301-75079F392D0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 flipV="1">
            <a:off x="8366760" y="0"/>
            <a:ext cx="777240" cy="6858000"/>
          </a:xfrm>
          <a:prstGeom prst="rect">
            <a:avLst/>
          </a:pr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4940146" y="3428206"/>
            <a:ext cx="68580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409296" y="152400"/>
            <a:ext cx="734704" cy="5851525"/>
          </a:xfrm>
        </p:spPr>
        <p:txBody>
          <a:bodyPr vert="eaVert"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1371600" y="1143000"/>
            <a:ext cx="7772400" cy="5715000"/>
            <a:chOff x="1371600" y="1143000"/>
            <a:chExt cx="7772400" cy="5715000"/>
          </a:xfrm>
        </p:grpSpPr>
        <p:sp>
          <p:nvSpPr>
            <p:cNvPr id="11" name="Rectangle 10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0" y="0"/>
            <a:ext cx="777240" cy="6858000"/>
          </a:xfrm>
          <a:prstGeom prst="rect">
            <a:avLst/>
          </a:pr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1828800"/>
            <a:ext cx="6400800" cy="45447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78240" y="6574536"/>
            <a:ext cx="365760" cy="274320"/>
          </a:xfrm>
          <a:prstGeom prst="rect">
            <a:avLst/>
          </a:prstGeom>
        </p:spPr>
        <p:txBody>
          <a:bodyPr vert="horz" lIns="45720" tIns="45720" rIns="4572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16439FB-3E07-4736-B301-75079F392D06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2667000" y="3429000"/>
            <a:ext cx="68580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Date Placeholder 15"/>
          <p:cNvSpPr>
            <a:spLocks noGrp="1"/>
          </p:cNvSpPr>
          <p:nvPr>
            <p:ph type="dt" sz="half" idx="2"/>
          </p:nvPr>
        </p:nvSpPr>
        <p:spPr>
          <a:xfrm>
            <a:off x="6553200" y="6574536"/>
            <a:ext cx="2133600" cy="27432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8708379-E943-4639-A7C4-B49F4140FF69}" type="datetimeFigureOut">
              <a:rPr lang="cs-CZ" smtClean="0"/>
              <a:t>3.11.2011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1828800" y="6574536"/>
            <a:ext cx="2895600" cy="274320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16200000">
            <a:off x="-2660177" y="3005919"/>
            <a:ext cx="6248400" cy="84616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1">
              <a:lumMod val="75000"/>
              <a:lumOff val="25000"/>
            </a:schemeClr>
          </a:solidFill>
          <a:effectLst>
            <a:innerShdw blurRad="63500">
              <a:srgbClr val="F1F1F1"/>
            </a:inn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20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1pPr>
      <a:lvl2pPr marL="682625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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2pPr>
      <a:lvl3pPr marL="1023938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3pPr>
      <a:lvl4pPr marL="1377950" indent="-3540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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4pPr>
      <a:lvl5pPr marL="1719263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jpg"/><Relationship Id="rId7" Type="http://schemas.openxmlformats.org/officeDocument/2006/relationships/image" Target="../media/image1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acm.com/Lenin.jpg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331640" y="548680"/>
            <a:ext cx="6400800" cy="1924050"/>
          </a:xfrm>
        </p:spPr>
        <p:txBody>
          <a:bodyPr/>
          <a:lstStyle/>
          <a:p>
            <a:r>
              <a:rPr lang="cs-CZ" dirty="0" smtClean="0"/>
              <a:t>Šablona 32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403648" y="3284984"/>
            <a:ext cx="6400800" cy="1090814"/>
          </a:xfrm>
        </p:spPr>
        <p:txBody>
          <a:bodyPr/>
          <a:lstStyle/>
          <a:p>
            <a:r>
              <a:rPr lang="cs-CZ" sz="2800" b="1" dirty="0" smtClean="0"/>
              <a:t>VY_32_INOVACE_05_16_Moskva</a:t>
            </a:r>
            <a:endParaRPr lang="cs-CZ" sz="2800" b="1" dirty="0"/>
          </a:p>
          <a:p>
            <a:endParaRPr lang="cs-CZ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30800"/>
            <a:ext cx="91440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402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403648" y="188640"/>
            <a:ext cx="6400800" cy="1032519"/>
          </a:xfrm>
        </p:spPr>
        <p:txBody>
          <a:bodyPr/>
          <a:lstStyle/>
          <a:p>
            <a:r>
              <a:rPr lang="cs-CZ" dirty="0" smtClean="0"/>
              <a:t>Moskva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31640" y="1268760"/>
            <a:ext cx="6400800" cy="5328592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Anotace: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/>
              <a:t>Prezentace může sloužit jako výkladové učivo</a:t>
            </a:r>
          </a:p>
          <a:p>
            <a:pPr algn="l"/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Autor: </a:t>
            </a:r>
            <a:r>
              <a:rPr lang="cs-CZ" dirty="0"/>
              <a:t>Mgr. Lenka </a:t>
            </a:r>
            <a:r>
              <a:rPr lang="cs-CZ" dirty="0" err="1"/>
              <a:t>Kajabová</a:t>
            </a:r>
            <a:endParaRPr lang="cs-CZ" dirty="0"/>
          </a:p>
          <a:p>
            <a:pPr algn="l"/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Jazyk: </a:t>
            </a:r>
            <a:r>
              <a:rPr lang="cs-CZ" dirty="0"/>
              <a:t>Ruština</a:t>
            </a:r>
          </a:p>
          <a:p>
            <a:pPr algn="l"/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Očekávaný výstup: </a:t>
            </a:r>
            <a:r>
              <a:rPr lang="cs-CZ" dirty="0"/>
              <a:t>obohacení a rozšíření </a:t>
            </a:r>
            <a:r>
              <a:rPr lang="cs-CZ" dirty="0" smtClean="0"/>
              <a:t>učiva, reálie</a:t>
            </a:r>
            <a:endParaRPr lang="cs-CZ" dirty="0"/>
          </a:p>
          <a:p>
            <a:pPr algn="l"/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Speciální vzdělávací potřeby: </a:t>
            </a:r>
            <a:r>
              <a:rPr lang="cs-CZ" dirty="0"/>
              <a:t>dataprojektor, interaktivní tabule</a:t>
            </a:r>
          </a:p>
          <a:p>
            <a:pPr algn="l"/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Klíčová slova: </a:t>
            </a:r>
            <a:r>
              <a:rPr lang="cs-CZ" dirty="0" smtClean="0"/>
              <a:t>Moskva</a:t>
            </a:r>
            <a:endParaRPr lang="cs-CZ" dirty="0"/>
          </a:p>
          <a:p>
            <a:pPr algn="l"/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Druh učebního materiálu: </a:t>
            </a:r>
            <a:r>
              <a:rPr lang="cs-CZ" dirty="0"/>
              <a:t>prezentace</a:t>
            </a:r>
          </a:p>
          <a:p>
            <a:pPr algn="l"/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Cílová skupina:</a:t>
            </a:r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/>
              <a:t>žák</a:t>
            </a:r>
          </a:p>
          <a:p>
            <a:pPr algn="l"/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Stupeň a typ vzdělávání:</a:t>
            </a:r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/>
              <a:t>základní vzdělávání – druhý stupeň</a:t>
            </a:r>
          </a:p>
          <a:p>
            <a:pPr algn="l"/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Typická věková skupina: </a:t>
            </a:r>
            <a:r>
              <a:rPr lang="cs-CZ" dirty="0"/>
              <a:t>12 – 15 let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224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17341" y="620688"/>
            <a:ext cx="6400800" cy="1924050"/>
          </a:xfrm>
        </p:spPr>
        <p:txBody>
          <a:bodyPr/>
          <a:lstStyle/>
          <a:p>
            <a:r>
              <a:rPr lang="az-Cyrl-AZ" sz="11000" b="1" dirty="0">
                <a:solidFill>
                  <a:schemeClr val="bg2">
                    <a:lumMod val="25000"/>
                  </a:schemeClr>
                </a:solidFill>
              </a:rPr>
              <a:t>Москва</a:t>
            </a:r>
            <a:endParaRPr lang="cs-CZ" sz="11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780928"/>
            <a:ext cx="6400800" cy="1522862"/>
          </a:xfrm>
        </p:spPr>
        <p:txBody>
          <a:bodyPr>
            <a:normAutofit/>
          </a:bodyPr>
          <a:lstStyle/>
          <a:p>
            <a:r>
              <a:rPr lang="az-Cyrl-AZ" sz="4400" b="1" dirty="0"/>
              <a:t>Столица России</a:t>
            </a:r>
            <a:endParaRPr lang="cs-CZ" sz="44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944"/>
          <a:stretch/>
        </p:blipFill>
        <p:spPr>
          <a:xfrm>
            <a:off x="-108519" y="4149080"/>
            <a:ext cx="9252520" cy="26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118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937" y="576262"/>
            <a:ext cx="4810125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53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052736"/>
            <a:ext cx="7846640" cy="53207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dirty="0">
                <a:solidFill>
                  <a:schemeClr val="bg2">
                    <a:lumMod val="50000"/>
                  </a:schemeClr>
                </a:solidFill>
              </a:rPr>
              <a:t>Москва </a:t>
            </a:r>
            <a:endParaRPr lang="cs-CZ" sz="5400" dirty="0" smtClean="0">
              <a:solidFill>
                <a:schemeClr val="bg2">
                  <a:lumMod val="50000"/>
                </a:schemeClr>
              </a:solidFill>
            </a:endParaRPr>
          </a:p>
          <a:p>
            <a:pPr algn="ctr">
              <a:buFontTx/>
              <a:buChar char="-"/>
            </a:pPr>
            <a:r>
              <a:rPr lang="ru-RU" sz="5400" dirty="0" smtClean="0">
                <a:solidFill>
                  <a:schemeClr val="bg2">
                    <a:lumMod val="50000"/>
                  </a:schemeClr>
                </a:solidFill>
              </a:rPr>
              <a:t>это </a:t>
            </a:r>
            <a:r>
              <a:rPr lang="ru-RU" sz="5400" dirty="0">
                <a:solidFill>
                  <a:schemeClr val="bg2">
                    <a:lumMod val="50000"/>
                  </a:schemeClr>
                </a:solidFill>
              </a:rPr>
              <a:t>не обыкновенный большой город, каких тысяча. У неё есть своя </a:t>
            </a:r>
            <a:r>
              <a:rPr lang="ru-RU" sz="5400" dirty="0" smtClean="0">
                <a:solidFill>
                  <a:schemeClr val="bg2">
                    <a:lumMod val="50000"/>
                  </a:schemeClr>
                </a:solidFill>
              </a:rPr>
              <a:t>душа</a:t>
            </a:r>
            <a:r>
              <a:rPr lang="ru-RU" sz="5400" dirty="0">
                <a:solidFill>
                  <a:schemeClr val="bg2">
                    <a:lumMod val="50000"/>
                  </a:schemeClr>
                </a:solidFill>
              </a:rPr>
              <a:t>, своя жизнь</a:t>
            </a:r>
            <a:r>
              <a:rPr lang="ru-RU" sz="5400" dirty="0" smtClean="0">
                <a:solidFill>
                  <a:schemeClr val="bg2">
                    <a:lumMod val="50000"/>
                  </a:schemeClr>
                </a:solidFill>
              </a:rPr>
              <a:t>....</a:t>
            </a:r>
            <a:endParaRPr lang="cs-CZ" sz="54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az-Cyrl-AZ" sz="3200" dirty="0">
                <a:solidFill>
                  <a:schemeClr val="bg2">
                    <a:lumMod val="25000"/>
                  </a:schemeClr>
                </a:solidFill>
              </a:rPr>
              <a:t>М. Ю. Лермонтов</a:t>
            </a:r>
            <a:endParaRPr lang="cs-CZ" sz="32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00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15" y="0"/>
            <a:ext cx="9635008" cy="7416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6444208" y="2276872"/>
            <a:ext cx="16498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Москва</a:t>
            </a:r>
            <a:endParaRPr lang="cs-CZ" sz="3200" b="1" dirty="0"/>
          </a:p>
        </p:txBody>
      </p:sp>
      <p:pic>
        <p:nvPicPr>
          <p:cNvPr id="1026" name="Picture 2" descr="C:\Users\Admin\Desktop\kuchyně - úchyty\Obrázky k prezentacím 1\Moskvariverma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589" y="12220"/>
            <a:ext cx="7488000" cy="74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713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259632" y="836712"/>
            <a:ext cx="68882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Первое летописное упоминание </a:t>
            </a:r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</a:rPr>
              <a:t>о Москве</a:t>
            </a: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 как поселении относится к </a:t>
            </a:r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</a:rPr>
              <a:t>1147 </a:t>
            </a: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году. Основателем Москвы является суздальский князь </a:t>
            </a:r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</a:rPr>
              <a:t>Юрий Владимирович Долгорукий.</a:t>
            </a:r>
            <a:endParaRPr lang="cs-CZ" sz="44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11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0" y="-30832"/>
            <a:ext cx="6549390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4499992" y="2708920"/>
            <a:ext cx="443422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Юрий Владимирович</a:t>
            </a:r>
            <a:endParaRPr lang="cs-CZ" sz="32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 Долгорукий.</a:t>
            </a:r>
            <a:endParaRPr lang="cs-CZ" sz="32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73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32823" y="764704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Город </a:t>
            </a:r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</a:rPr>
              <a:t>Москва - столица Российской Федерации</a:t>
            </a: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. Население Москвы - </a:t>
            </a:r>
            <a:r>
              <a:rPr lang="cs-CZ" sz="4400" b="1" dirty="0" smtClean="0">
                <a:solidFill>
                  <a:schemeClr val="bg2">
                    <a:lumMod val="25000"/>
                  </a:schemeClr>
                </a:solidFill>
              </a:rPr>
              <a:t>10</a:t>
            </a:r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</a:rPr>
              <a:t>,6 млн. человек</a:t>
            </a: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. Территория города делится на </a:t>
            </a:r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</a:rPr>
              <a:t>10</a:t>
            </a: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</a:rPr>
              <a:t>административных округов</a:t>
            </a: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, в составе которых </a:t>
            </a:r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</a:rPr>
              <a:t>128 районов</a:t>
            </a: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cs-CZ" sz="4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34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" y="0"/>
            <a:ext cx="89382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376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2601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sz="4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</a:rPr>
              <a:t>Кремль</a:t>
            </a: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- древний памятник русской истории 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- бывшая резиденция русских царей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- на территории Кремля находится много дворцов, церквей и соборов</a:t>
            </a:r>
            <a:endParaRPr lang="cs-CZ" sz="4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31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4704"/>
            <a:ext cx="9165042" cy="53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04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1335"/>
            <a:ext cx="4572000" cy="685800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4644008" y="1772816"/>
            <a:ext cx="41442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4000" b="1" dirty="0" smtClean="0">
                <a:solidFill>
                  <a:schemeClr val="bg2">
                    <a:lumMod val="25000"/>
                  </a:schemeClr>
                </a:solidFill>
              </a:rPr>
              <a:t>Спасская башня</a:t>
            </a:r>
            <a:endParaRPr lang="cs-CZ" sz="40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40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61"/>
            <a:ext cx="3156940" cy="4032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19135" y="3343334"/>
            <a:ext cx="1921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dirty="0">
                <a:solidFill>
                  <a:schemeClr val="bg1"/>
                </a:solidFill>
              </a:rPr>
              <a:t>Троицкая башня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71727" y="6342824"/>
            <a:ext cx="216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dirty="0">
                <a:solidFill>
                  <a:schemeClr val="bg2"/>
                </a:solidFill>
              </a:rPr>
              <a:t>Никольская башня</a:t>
            </a:r>
            <a:endParaRPr lang="cs-CZ" dirty="0">
              <a:solidFill>
                <a:schemeClr val="bg2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984" y="2818656"/>
            <a:ext cx="2699232" cy="4032000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678762" y="6347815"/>
            <a:ext cx="17716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dirty="0">
                <a:solidFill>
                  <a:schemeClr val="bg2"/>
                </a:solidFill>
              </a:rPr>
              <a:t>Царская башня</a:t>
            </a:r>
            <a:endParaRPr lang="cs-CZ" dirty="0">
              <a:solidFill>
                <a:schemeClr val="bg2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0"/>
            <a:ext cx="3057600" cy="3528000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4911818" y="3048184"/>
            <a:ext cx="2089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dirty="0">
                <a:solidFill>
                  <a:schemeClr val="bg2"/>
                </a:solidFill>
              </a:rPr>
              <a:t>Оружейная башня</a:t>
            </a:r>
            <a:endParaRPr lang="cs-CZ" dirty="0">
              <a:solidFill>
                <a:schemeClr val="bg2"/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401" y="40797"/>
            <a:ext cx="1896000" cy="2844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84" y="3762000"/>
            <a:ext cx="2064000" cy="3096000"/>
          </a:xfrm>
          <a:prstGeom prst="rect">
            <a:avLst/>
          </a:prstGeom>
        </p:spPr>
      </p:pic>
      <p:sp>
        <p:nvSpPr>
          <p:cNvPr id="13" name="Obdélník 12"/>
          <p:cNvSpPr/>
          <p:nvPr/>
        </p:nvSpPr>
        <p:spPr>
          <a:xfrm>
            <a:off x="0" y="6204325"/>
            <a:ext cx="2159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dirty="0" smtClean="0">
                <a:solidFill>
                  <a:schemeClr val="bg1"/>
                </a:solidFill>
              </a:rPr>
              <a:t>Константино-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az-Cyrl-AZ" dirty="0" smtClean="0">
                <a:solidFill>
                  <a:schemeClr val="bg1"/>
                </a:solidFill>
              </a:rPr>
              <a:t>Еленинская </a:t>
            </a:r>
            <a:r>
              <a:rPr lang="az-Cyrl-AZ" dirty="0">
                <a:solidFill>
                  <a:schemeClr val="bg1"/>
                </a:solidFill>
              </a:rPr>
              <a:t>башня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818" y="3536145"/>
            <a:ext cx="2484000" cy="3312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027" y="2147261"/>
            <a:ext cx="2315973" cy="3780000"/>
          </a:xfrm>
          <a:prstGeom prst="rect">
            <a:avLst/>
          </a:prstGeom>
        </p:spPr>
      </p:pic>
      <p:sp>
        <p:nvSpPr>
          <p:cNvPr id="15" name="Obdélník 14"/>
          <p:cNvSpPr/>
          <p:nvPr/>
        </p:nvSpPr>
        <p:spPr>
          <a:xfrm>
            <a:off x="6903922" y="5445224"/>
            <a:ext cx="216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dirty="0">
                <a:solidFill>
                  <a:schemeClr val="bg1"/>
                </a:solidFill>
              </a:rPr>
              <a:t>Никольская башня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439684" y="2449324"/>
            <a:ext cx="21323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dirty="0">
                <a:solidFill>
                  <a:schemeClr val="bg1"/>
                </a:solidFill>
              </a:rPr>
              <a:t>Петровская башня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131134" y="6372966"/>
            <a:ext cx="2045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dirty="0">
                <a:solidFill>
                  <a:schemeClr val="bg1"/>
                </a:solidFill>
              </a:rPr>
              <a:t>Тайницкая башня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71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11580"/>
            <a:ext cx="9144000" cy="564642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691680" y="442139"/>
            <a:ext cx="62183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4400" b="1" dirty="0" smtClean="0">
                <a:solidFill>
                  <a:schemeClr val="bg2">
                    <a:lumMod val="25000"/>
                  </a:schemeClr>
                </a:solidFill>
              </a:rPr>
              <a:t>Мавзолей В.И. Ленина</a:t>
            </a:r>
            <a:endParaRPr lang="cs-CZ" sz="4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6" name="Picture 2" descr="http://www.kacm.com/Len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237" y="1211580"/>
            <a:ext cx="2538763" cy="16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9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908720"/>
            <a:ext cx="10053588" cy="478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547664" y="404663"/>
            <a:ext cx="626004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4400" b="1" dirty="0" smtClean="0">
                <a:solidFill>
                  <a:schemeClr val="bg2">
                    <a:lumMod val="25000"/>
                  </a:schemeClr>
                </a:solidFill>
              </a:rPr>
              <a:t>Кремль и река Москва</a:t>
            </a:r>
            <a:endParaRPr lang="cs-CZ" sz="44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13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913"/>
            <a:ext cx="51435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4005837" y="817081"/>
            <a:ext cx="5120697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4800" b="1" dirty="0">
                <a:solidFill>
                  <a:schemeClr val="bg2">
                    <a:lumMod val="25000"/>
                  </a:schemeClr>
                </a:solidFill>
              </a:rPr>
              <a:t>Успенский </a:t>
            </a:r>
            <a:r>
              <a:rPr lang="az-Cyrl-AZ" sz="4800" b="1" dirty="0" smtClean="0">
                <a:solidFill>
                  <a:schemeClr val="bg2">
                    <a:lumMod val="25000"/>
                  </a:schemeClr>
                </a:solidFill>
              </a:rPr>
              <a:t>собор</a:t>
            </a:r>
            <a:endParaRPr lang="cs-CZ" sz="4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az-Cyrl-AZ" sz="4800" b="1" dirty="0">
                <a:solidFill>
                  <a:schemeClr val="bg2">
                    <a:lumMod val="25000"/>
                  </a:schemeClr>
                </a:solidFill>
              </a:rPr>
              <a:t>п</a:t>
            </a:r>
            <a:r>
              <a:rPr lang="az-Cyrl-AZ" sz="4800" b="1" dirty="0" smtClean="0">
                <a:solidFill>
                  <a:schemeClr val="bg2">
                    <a:lumMod val="25000"/>
                  </a:schemeClr>
                </a:solidFill>
              </a:rPr>
              <a:t>остроен </a:t>
            </a:r>
            <a:endParaRPr lang="cs-CZ" sz="4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az-Cyrl-AZ" sz="4800" b="1" dirty="0" smtClean="0">
                <a:solidFill>
                  <a:schemeClr val="bg2">
                    <a:lumMod val="25000"/>
                  </a:schemeClr>
                </a:solidFill>
              </a:rPr>
              <a:t>в </a:t>
            </a:r>
            <a:r>
              <a:rPr lang="cs-CZ" sz="4800" b="1" dirty="0" smtClean="0">
                <a:solidFill>
                  <a:schemeClr val="bg2">
                    <a:lumMod val="25000"/>
                  </a:schemeClr>
                </a:solidFill>
              </a:rPr>
              <a:t>1475-1479</a:t>
            </a:r>
            <a:endParaRPr lang="cs-CZ" sz="48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324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4518604" y="11663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az-Cyrl-AZ" sz="3600" b="1" dirty="0">
                <a:solidFill>
                  <a:schemeClr val="bg2"/>
                </a:solidFill>
              </a:rPr>
              <a:t>Благовещенский собор Московского Кремля</a:t>
            </a:r>
            <a:endParaRPr lang="cs-CZ" sz="36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488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065" y="116632"/>
            <a:ext cx="7002060" cy="6876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3347864" y="332656"/>
            <a:ext cx="559807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4000" b="1" dirty="0" smtClean="0">
                <a:solidFill>
                  <a:schemeClr val="bg2">
                    <a:lumMod val="25000"/>
                  </a:schemeClr>
                </a:solidFill>
              </a:rPr>
              <a:t>Архангельский собор </a:t>
            </a:r>
            <a:endParaRPr lang="cs-CZ" sz="40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az-Cyrl-AZ" sz="4000" b="1" dirty="0" smtClean="0">
                <a:solidFill>
                  <a:schemeClr val="bg2">
                    <a:lumMod val="25000"/>
                  </a:schemeClr>
                </a:solidFill>
              </a:rPr>
              <a:t>в </a:t>
            </a:r>
            <a:r>
              <a:rPr lang="az-Cyrl-AZ" sz="4000" b="1" dirty="0">
                <a:solidFill>
                  <a:schemeClr val="bg2">
                    <a:lumMod val="25000"/>
                  </a:schemeClr>
                </a:solidFill>
              </a:rPr>
              <a:t>Кремле</a:t>
            </a:r>
            <a:endParaRPr lang="cs-CZ" sz="40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663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11000" cy="6948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3707904" y="476672"/>
            <a:ext cx="488883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5400" b="1" i="1" dirty="0" smtClean="0">
                <a:solidFill>
                  <a:schemeClr val="bg2">
                    <a:lumMod val="50000"/>
                  </a:schemeClr>
                </a:solidFill>
              </a:rPr>
              <a:t>Царь–колокол</a:t>
            </a:r>
            <a:endParaRPr lang="cs-CZ" sz="5400" b="1" i="1" dirty="0" smtClean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cs-CZ" sz="5400" b="1" i="1" dirty="0" smtClean="0">
                <a:solidFill>
                  <a:schemeClr val="bg2">
                    <a:lumMod val="50000"/>
                  </a:schemeClr>
                </a:solidFill>
              </a:rPr>
              <a:t>1737</a:t>
            </a:r>
            <a:endParaRPr lang="cs-CZ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209938" y="3104668"/>
            <a:ext cx="3663374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ог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расколоться </a:t>
            </a:r>
            <a:endParaRPr lang="cs-CZ" sz="3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во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время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пожара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az-Cyrl-AZ" sz="3200" b="1" dirty="0" smtClean="0">
                <a:solidFill>
                  <a:schemeClr val="accent6">
                    <a:lumMod val="50000"/>
                  </a:schemeClr>
                </a:solidFill>
              </a:rPr>
              <a:t>1737 </a:t>
            </a:r>
            <a:r>
              <a:rPr lang="az-Cyrl-AZ" sz="3200" b="1" dirty="0">
                <a:solidFill>
                  <a:schemeClr val="accent6">
                    <a:lumMod val="50000"/>
                  </a:schemeClr>
                </a:solidFill>
              </a:rPr>
              <a:t>год</a:t>
            </a:r>
          </a:p>
          <a:p>
            <a:pPr algn="ctr"/>
            <a:endParaRPr lang="cs-CZ" sz="3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815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030194" y="33327"/>
            <a:ext cx="424346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solidFill>
                  <a:schemeClr val="accent6">
                    <a:lumMod val="50000"/>
                  </a:schemeClr>
                </a:solidFill>
              </a:rPr>
              <a:t>Царь-пушка</a:t>
            </a:r>
            <a:endParaRPr lang="cs-CZ" sz="5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</a:rPr>
              <a:t>1586</a:t>
            </a:r>
            <a:endParaRPr lang="cs-CZ" sz="5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419872" y="6093296"/>
            <a:ext cx="55277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2800" b="1" dirty="0">
                <a:solidFill>
                  <a:schemeClr val="accent6">
                    <a:lumMod val="50000"/>
                  </a:schemeClr>
                </a:solidFill>
              </a:rPr>
              <a:t>памятник русской артиллерии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817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02" y="0"/>
            <a:ext cx="9483533" cy="6840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806690" y="5877272"/>
            <a:ext cx="78085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4000" b="1" dirty="0">
                <a:solidFill>
                  <a:schemeClr val="bg2"/>
                </a:solidFill>
              </a:rPr>
              <a:t>Большой Кремлёвский дворец</a:t>
            </a:r>
          </a:p>
        </p:txBody>
      </p:sp>
    </p:spTree>
    <p:extLst>
      <p:ext uri="{BB962C8B-B14F-4D97-AF65-F5344CB8AC3E}">
        <p14:creationId xmlns:p14="http://schemas.microsoft.com/office/powerpoint/2010/main" val="2004446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000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60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04" y="0"/>
            <a:ext cx="5417100" cy="7020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331640" y="5517232"/>
            <a:ext cx="75280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4400" dirty="0">
                <a:solidFill>
                  <a:schemeClr val="bg2">
                    <a:lumMod val="75000"/>
                  </a:schemeClr>
                </a:solidFill>
              </a:rPr>
              <a:t>Колокольня Ивана Великого</a:t>
            </a:r>
            <a:endParaRPr lang="cs-CZ" sz="4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984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8" y="0"/>
            <a:ext cx="9264000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455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412776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solidFill>
                  <a:schemeClr val="bg2">
                    <a:lumMod val="25000"/>
                  </a:schemeClr>
                </a:solidFill>
              </a:rPr>
              <a:t>На </a:t>
            </a:r>
            <a:r>
              <a:rPr lang="ru-RU" sz="4800" b="1" dirty="0" smtClean="0">
                <a:solidFill>
                  <a:schemeClr val="bg2">
                    <a:lumMod val="25000"/>
                  </a:schemeClr>
                </a:solidFill>
              </a:rPr>
              <a:t>Красной площади</a:t>
            </a:r>
            <a:r>
              <a:rPr lang="ru-RU" sz="4800" dirty="0" smtClean="0">
                <a:solidFill>
                  <a:schemeClr val="bg2">
                    <a:lumMod val="25000"/>
                  </a:schemeClr>
                </a:solidFill>
              </a:rPr>
              <a:t>, недалеко от Кремля, находится исторический памятник 16-ого века. Это </a:t>
            </a:r>
            <a:r>
              <a:rPr lang="ru-RU" sz="4800" b="1" dirty="0" smtClean="0">
                <a:solidFill>
                  <a:schemeClr val="bg2">
                    <a:lumMod val="25000"/>
                  </a:schemeClr>
                </a:solidFill>
              </a:rPr>
              <a:t>храм Василия Блаженного.</a:t>
            </a:r>
            <a:endParaRPr lang="cs-CZ" sz="48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5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660" y="0"/>
            <a:ext cx="5440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940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692696"/>
            <a:ext cx="856895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sz="4000" dirty="0">
              <a:solidFill>
                <a:schemeClr val="bg2">
                  <a:lumMod val="25000"/>
                </a:schemeClr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</a:rPr>
              <a:t>крупнейший экономический, </a:t>
            </a:r>
            <a:r>
              <a:rPr lang="cs-CZ" sz="4000" dirty="0" smtClean="0">
                <a:solidFill>
                  <a:schemeClr val="bg2">
                    <a:lumMod val="25000"/>
                  </a:schemeClr>
                </a:solidFill>
              </a:rPr>
              <a:t>       </a:t>
            </a: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</a:rPr>
              <a:t>политический, научный</a:t>
            </a:r>
            <a:r>
              <a:rPr lang="cs-CZ" sz="40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</a:rPr>
              <a:t>центр</a:t>
            </a:r>
            <a:endParaRPr lang="cs-CZ" sz="4000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</a:rPr>
              <a:t>культурный</a:t>
            </a:r>
            <a:r>
              <a:rPr lang="cs-CZ" sz="40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</a:rPr>
              <a:t>центр</a:t>
            </a:r>
            <a:r>
              <a:rPr lang="cs-CZ" sz="40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</a:rPr>
              <a:t>мирового значения</a:t>
            </a:r>
            <a:endParaRPr lang="cs-CZ" sz="4000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az-Cyrl-AZ" sz="4000" dirty="0" smtClean="0">
                <a:solidFill>
                  <a:schemeClr val="bg2">
                    <a:lumMod val="25000"/>
                  </a:schemeClr>
                </a:solidFill>
              </a:rPr>
              <a:t>важнейший торгово-финансовый центр страны</a:t>
            </a:r>
            <a:endParaRPr lang="cs-CZ" sz="4000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571500" indent="-571500">
              <a:buFontTx/>
              <a:buChar char="-"/>
            </a:pPr>
            <a:endParaRPr lang="cs-CZ" sz="40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40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123728" y="739699"/>
            <a:ext cx="53703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z-Cyrl-AZ" sz="4800" b="1" i="1" dirty="0" smtClean="0">
                <a:solidFill>
                  <a:schemeClr val="bg2">
                    <a:lumMod val="25000"/>
                  </a:schemeClr>
                </a:solidFill>
              </a:rPr>
              <a:t>Красная площадь</a:t>
            </a:r>
            <a:endParaRPr lang="cs-CZ" sz="48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60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1673"/>
            <a:ext cx="52221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02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1340768"/>
            <a:ext cx="79208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Москва - крупнейший транспортный узел России, располагающий </a:t>
            </a:r>
            <a:endParaRPr lang="cs-CZ" sz="44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</a:rPr>
              <a:t>4 аэропортами - Шереметьево, Домодедово, Внуково, Быково. </a:t>
            </a:r>
            <a:endParaRPr lang="cs-CZ" sz="44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65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1556792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solidFill>
                  <a:schemeClr val="bg2">
                    <a:lumMod val="25000"/>
                  </a:schemeClr>
                </a:solidFill>
              </a:rPr>
              <a:t>В </a:t>
            </a:r>
            <a:r>
              <a:rPr lang="ru-RU" sz="5400" b="1" dirty="0" smtClean="0">
                <a:solidFill>
                  <a:schemeClr val="bg2">
                    <a:lumMod val="25000"/>
                  </a:schemeClr>
                </a:solidFill>
              </a:rPr>
              <a:t>Третьяковской галерее </a:t>
            </a:r>
            <a:r>
              <a:rPr lang="ru-RU" sz="5400" dirty="0" smtClean="0">
                <a:solidFill>
                  <a:schemeClr val="bg2">
                    <a:lumMod val="25000"/>
                  </a:schemeClr>
                </a:solidFill>
              </a:rPr>
              <a:t>хранятся богатые коллекции русской живописи.</a:t>
            </a:r>
            <a:endParaRPr lang="cs-CZ" sz="54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(1856)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18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00"/>
            <a:ext cx="9495100" cy="6840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483768" y="781263"/>
            <a:ext cx="47884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Comic Sans MS" pitchFamily="66" charset="0"/>
              </a:rPr>
              <a:t>130 000 </a:t>
            </a:r>
            <a:r>
              <a:rPr lang="az-Cyrl-AZ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Comic Sans MS" pitchFamily="66" charset="0"/>
              </a:rPr>
              <a:t>экспонатов</a:t>
            </a:r>
            <a:endParaRPr lang="cs-CZ" sz="3600" b="1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117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590728" y="635496"/>
            <a:ext cx="2449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2400" b="1" dirty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Андрей Рублев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401" y="1268760"/>
            <a:ext cx="3729166" cy="4644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674" y="3206985"/>
            <a:ext cx="3599719" cy="3564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151" y="687771"/>
            <a:ext cx="9283886" cy="6192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3680166" y="173831"/>
            <a:ext cx="53062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2400" b="1" dirty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Василий Васильевич Кандинский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86345" y="6290411"/>
            <a:ext cx="29306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24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Казимир Малевич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569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Tretyakovskaya galle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91"/>
            <a:ext cx="9264000" cy="69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131840" y="260648"/>
            <a:ext cx="57963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3200" dirty="0">
                <a:solidFill>
                  <a:srgbClr val="FFFF00"/>
                </a:solidFill>
              </a:rPr>
              <a:t>Третьяковская галерея ночью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84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971600" y="1772816"/>
            <a:ext cx="71287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solidFill>
                  <a:schemeClr val="bg2">
                    <a:lumMod val="25000"/>
                  </a:schemeClr>
                </a:solidFill>
              </a:rPr>
              <a:t>Московский государственный </a:t>
            </a:r>
            <a:r>
              <a:rPr lang="ru-RU" sz="5400" b="1" dirty="0">
                <a:solidFill>
                  <a:schemeClr val="bg2">
                    <a:lumMod val="25000"/>
                  </a:schemeClr>
                </a:solidFill>
              </a:rPr>
              <a:t>университет М. В. Ломоносова</a:t>
            </a:r>
            <a:endParaRPr lang="cs-CZ" sz="54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49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16" y="0"/>
            <a:ext cx="7876968" cy="685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340768" y="214232"/>
            <a:ext cx="6462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2">
                    <a:lumMod val="25000"/>
                  </a:schemeClr>
                </a:solidFill>
              </a:rPr>
              <a:t>Московский государственный университет М. В. Ломоносова</a:t>
            </a:r>
            <a:endParaRPr lang="cs-CZ" sz="28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004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29"/>
          <a:stretch/>
        </p:blipFill>
        <p:spPr>
          <a:xfrm>
            <a:off x="34957" y="458731"/>
            <a:ext cx="9109043" cy="5832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4427984" y="332656"/>
            <a:ext cx="40821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4400" dirty="0">
                <a:solidFill>
                  <a:schemeClr val="bg2">
                    <a:lumMod val="25000"/>
                  </a:schemeClr>
                </a:solidFill>
              </a:rPr>
              <a:t>Большой театр</a:t>
            </a:r>
            <a:endParaRPr lang="cs-CZ" sz="4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18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429500" cy="6858000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932040" y="764703"/>
            <a:ext cx="421196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1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Arial" charset="0"/>
                <a:cs typeface="Arial" charset="0"/>
              </a:rPr>
              <a:t>Государственный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Arial" charset="0"/>
                <a:cs typeface="Arial" charset="0"/>
              </a:rPr>
            </a:br>
            <a:r>
              <a:rPr kumimoji="0" lang="cs-CZ" sz="3200" b="1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Arial" charset="0"/>
                <a:cs typeface="Arial" charset="0"/>
              </a:rPr>
              <a:t>Исторический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cs-CZ" sz="3200" b="1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Arial" charset="0"/>
                <a:cs typeface="Arial" charset="0"/>
              </a:rPr>
              <a:t>музей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Arial" charset="0"/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927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79664"/>
            <a:ext cx="9408000" cy="7056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187624" y="5661248"/>
            <a:ext cx="699909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6000" b="1" dirty="0">
                <a:solidFill>
                  <a:schemeClr val="bg2">
                    <a:lumMod val="75000"/>
                  </a:schemeClr>
                </a:solidFill>
              </a:rPr>
              <a:t>Московское метро</a:t>
            </a:r>
            <a:endParaRPr lang="cs-CZ" sz="60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520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0"/>
            <a:ext cx="9899992" cy="6872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440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18000"/>
            <a:ext cx="10266427" cy="68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311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476672"/>
            <a:ext cx="9544192" cy="61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34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5812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47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649072" cy="6860348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987824" y="548680"/>
            <a:ext cx="58480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4000" dirty="0">
                <a:solidFill>
                  <a:schemeClr val="bg2">
                    <a:lumMod val="75000"/>
                  </a:schemeClr>
                </a:solidFill>
              </a:rPr>
              <a:t>Тверская улица вечером</a:t>
            </a:r>
            <a:endParaRPr lang="cs-CZ" sz="40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90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0" y="18000"/>
            <a:ext cx="9120000" cy="68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64088" y="332656"/>
            <a:ext cx="14221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4800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ГУМ</a:t>
            </a:r>
          </a:p>
        </p:txBody>
      </p:sp>
    </p:spTree>
    <p:extLst>
      <p:ext uri="{BB962C8B-B14F-4D97-AF65-F5344CB8AC3E}">
        <p14:creationId xmlns:p14="http://schemas.microsoft.com/office/powerpoint/2010/main" val="345022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kuchyně - úchyty\Obrázky k prezentacím 1\400px-Moskau_G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-28809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Desktop\kuchyně - úchyty\Obrázky k prezentacím 1\459px-Arbat_in_night_by_Sergei_Dorokhovsk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358" y="0"/>
            <a:ext cx="47723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277070" y="276583"/>
            <a:ext cx="17249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z-Cyrl-AZ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ГУМ</a:t>
            </a:r>
            <a:endParaRPr lang="cs-CZ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205724" y="260648"/>
            <a:ext cx="21705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az-Cyrl-AZ" sz="5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Арбат</a:t>
            </a:r>
            <a:endParaRPr lang="cs-CZ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858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" y="0"/>
            <a:ext cx="9168000" cy="6876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835696" y="5805264"/>
            <a:ext cx="58689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z-Cyrl-AZ" sz="4400" dirty="0">
                <a:solidFill>
                  <a:schemeClr val="bg1"/>
                </a:solidFill>
              </a:rPr>
              <a:t>Европейская площадь</a:t>
            </a:r>
            <a:endParaRPr lang="cs-CZ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8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403648" y="404664"/>
            <a:ext cx="6400800" cy="1080120"/>
          </a:xfrm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31640" y="1628800"/>
            <a:ext cx="6400800" cy="4824536"/>
          </a:xfrm>
        </p:spPr>
        <p:txBody>
          <a:bodyPr>
            <a:noAutofit/>
          </a:bodyPr>
          <a:lstStyle/>
          <a:p>
            <a:r>
              <a:rPr lang="cs-CZ" i="1" dirty="0"/>
              <a:t>Http://www.translit.ru/</a:t>
            </a:r>
            <a:r>
              <a:rPr lang="cs-CZ" dirty="0"/>
              <a:t> [online]. 2002 [cit. 2011-04-05]. Translit.ru - </a:t>
            </a:r>
            <a:r>
              <a:rPr lang="az-Cyrl-AZ" dirty="0"/>
              <a:t>транслитерация. </a:t>
            </a:r>
            <a:r>
              <a:rPr lang="cs-CZ" dirty="0"/>
              <a:t>Dostupné z WWW: &lt;www.translit.ru</a:t>
            </a:r>
            <a:r>
              <a:rPr lang="cs-CZ" dirty="0" smtClean="0"/>
              <a:t>&gt;. </a:t>
            </a:r>
          </a:p>
          <a:p>
            <a:r>
              <a:rPr lang="cs-CZ" i="1" dirty="0"/>
              <a:t>Www.rambler.ru</a:t>
            </a:r>
            <a:r>
              <a:rPr lang="cs-CZ" dirty="0"/>
              <a:t> [online]. 1996 [cit. 2011-05-09]. «</a:t>
            </a:r>
            <a:r>
              <a:rPr lang="az-Cyrl-AZ" dirty="0"/>
              <a:t>Рамблер» . </a:t>
            </a:r>
            <a:r>
              <a:rPr lang="cs-CZ" dirty="0"/>
              <a:t>Dostupné z WWW: &lt;rambler.ru</a:t>
            </a:r>
            <a:r>
              <a:rPr lang="cs-CZ" dirty="0" smtClean="0"/>
              <a:t>&gt;.</a:t>
            </a:r>
          </a:p>
          <a:p>
            <a:r>
              <a:rPr lang="vi-VN" i="1" dirty="0"/>
              <a:t>Москва - википедия</a:t>
            </a:r>
            <a:r>
              <a:rPr lang="vi-VN" dirty="0"/>
              <a:t> [</a:t>
            </a:r>
            <a:r>
              <a:rPr lang="cs-CZ" dirty="0"/>
              <a:t>online]. 2011 [cit. 2011-05-09]. </a:t>
            </a:r>
            <a:r>
              <a:rPr lang="vi-VN" dirty="0"/>
              <a:t>Москва́. </a:t>
            </a:r>
            <a:r>
              <a:rPr lang="cs-CZ" dirty="0"/>
              <a:t>Dostupné z WWW: &lt;http://ru.wikipedia.org/wiki/%D0%9C%D0%BE%D1%81%D0%BA%D0%B2%D0%B0&gt;.</a:t>
            </a:r>
            <a:endParaRPr lang="cs-CZ" dirty="0" smtClean="0"/>
          </a:p>
          <a:p>
            <a:r>
              <a:rPr lang="cs-CZ" dirty="0" smtClean="0"/>
              <a:t>ru.wikipedia.org/wiki/</a:t>
            </a:r>
            <a:r>
              <a:rPr lang="az-Cyrl-AZ" dirty="0"/>
              <a:t>Москва</a:t>
            </a:r>
            <a:r>
              <a:rPr lang="az-Cyrl-AZ" dirty="0" smtClean="0"/>
              <a:t>/</a:t>
            </a:r>
            <a:endParaRPr lang="cs-CZ" dirty="0" smtClean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www.kacm.com/Lenin.jpg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527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Infinity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Infinity">
      <a:fillStyleLst>
        <a:solidFill>
          <a:schemeClr val="phClr">
            <a:shade val="95000"/>
            <a:satMod val="115000"/>
          </a:schemeClr>
        </a:solidFill>
        <a:gradFill rotWithShape="1">
          <a:gsLst>
            <a:gs pos="0">
              <a:schemeClr val="phClr">
                <a:tint val="90000"/>
                <a:alpha val="50000"/>
                <a:satMod val="150000"/>
              </a:schemeClr>
            </a:gs>
            <a:gs pos="35000">
              <a:schemeClr val="phClr">
                <a:tint val="100000"/>
                <a:alpha val="80000"/>
                <a:satMod val="130000"/>
              </a:schemeClr>
            </a:gs>
            <a:gs pos="100000">
              <a:schemeClr val="phClr">
                <a:tint val="100000"/>
                <a:shade val="90000"/>
                <a:alpha val="95000"/>
                <a:satMod val="11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1000"/>
                <a:alpha val="90000"/>
                <a:satMod val="130000"/>
              </a:schemeClr>
            </a:gs>
            <a:gs pos="50000">
              <a:schemeClr val="phClr">
                <a:shade val="93000"/>
                <a:alpha val="70000"/>
                <a:satMod val="130000"/>
              </a:schemeClr>
            </a:gs>
            <a:gs pos="75000">
              <a:schemeClr val="phClr">
                <a:shade val="94000"/>
                <a:alpha val="50000"/>
                <a:satMod val="135000"/>
              </a:schemeClr>
            </a:gs>
            <a:gs pos="100000">
              <a:schemeClr val="phClr">
                <a:shade val="94000"/>
                <a:alpha val="50000"/>
                <a:satMod val="135000"/>
              </a:schemeClr>
            </a:gs>
          </a:gsLst>
          <a:lin ang="0" scaled="0"/>
        </a:gradFill>
      </a:fillStyleLst>
      <a:lnStyleLst>
        <a:ln w="19050" cap="flat" cmpd="sng" algn="ctr">
          <a:solidFill>
            <a:schemeClr val="phClr">
              <a:shade val="95000"/>
            </a:schemeClr>
          </a:solidFill>
          <a:prstDash val="solid"/>
        </a:ln>
        <a:ln w="31750" cap="flat" cmpd="sng" algn="ctr">
          <a:solidFill>
            <a:schemeClr val="phClr">
              <a:shade val="95000"/>
              <a:satMod val="110000"/>
            </a:schemeClr>
          </a:solidFill>
          <a:prstDash val="solid"/>
        </a:ln>
        <a:ln w="57150" cap="flat" cmpd="dbl" algn="ctr">
          <a:solidFill>
            <a:schemeClr val="phClr">
              <a:shade val="95000"/>
              <a:satMod val="130000"/>
            </a:schemeClr>
          </a:solidFill>
          <a:prstDash val="solid"/>
        </a:ln>
      </a:lnStyleLst>
      <a:effectStyleLst>
        <a:effectStyle>
          <a:effectLst>
            <a:outerShdw blurRad="63500" dist="25400" dir="5400000" sx="101000" sy="101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dir="5400000" sx="101000" sy="101000" algn="ctr" rotWithShape="0">
              <a:srgbClr val="000000">
                <a:alpha val="50000"/>
              </a:srgbClr>
            </a:outerShdw>
            <a:reflection blurRad="12700" stA="26000" endPos="15000" dist="19050" dir="5400000" sy="-100000" rotWithShape="0"/>
          </a:effectLst>
        </a:effectStyle>
        <a:effectStyle>
          <a:effectLst>
            <a:innerShdw blurRad="101600" dist="12700">
              <a:srgbClr val="000000">
                <a:alpha val="35000"/>
              </a:srgbClr>
            </a:innerShdw>
            <a:reflection blurRad="12700" stA="26000" endPos="25000" dist="1905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5400000"/>
            </a:lightRig>
          </a:scene3d>
          <a:sp3d>
            <a:bevelT w="381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250000"/>
              </a:schemeClr>
            </a:gs>
            <a:gs pos="40000">
              <a:schemeClr val="phClr">
                <a:tint val="90000"/>
                <a:shade val="80000"/>
                <a:satMod val="200000"/>
              </a:schemeClr>
            </a:gs>
            <a:gs pos="100000">
              <a:schemeClr val="phClr">
                <a:shade val="20000"/>
                <a:satMod val="17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Nekonečno</Template>
  <TotalTime>742</TotalTime>
  <Words>424</Words>
  <Application>Microsoft Office PowerPoint</Application>
  <PresentationFormat>Předvádění na obrazovce (4:3)</PresentationFormat>
  <Paragraphs>104</Paragraphs>
  <Slides>49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49</vt:i4>
      </vt:variant>
    </vt:vector>
  </HeadingPairs>
  <TitlesOfParts>
    <vt:vector size="50" baseType="lpstr">
      <vt:lpstr>1</vt:lpstr>
      <vt:lpstr>Šablona 32</vt:lpstr>
      <vt:lpstr>Moskva</vt:lpstr>
      <vt:lpstr>Москва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Москва</dc:title>
  <dc:creator>Admin</dc:creator>
  <cp:lastModifiedBy>Admin</cp:lastModifiedBy>
  <cp:revision>152</cp:revision>
  <dcterms:created xsi:type="dcterms:W3CDTF">2011-03-13T17:34:11Z</dcterms:created>
  <dcterms:modified xsi:type="dcterms:W3CDTF">2011-11-03T17:22:23Z</dcterms:modified>
</cp:coreProperties>
</file>