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0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B49B1CF-FA60-4BCC-9898-6AE14DA7F69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567F31D-35DC-498F-A052-BAA1A6EA18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B49B1CF-FA60-4BCC-9898-6AE14DA7F69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567F31D-35DC-498F-A052-BAA1A6EA188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B49B1CF-FA60-4BCC-9898-6AE14DA7F69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567F31D-35DC-498F-A052-BAA1A6EA18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9B1CF-FA60-4BCC-9898-6AE14DA7F69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F31D-35DC-498F-A052-BAA1A6EA18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9B1CF-FA60-4BCC-9898-6AE14DA7F69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F31D-35DC-498F-A052-BAA1A6EA188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B49B1CF-FA60-4BCC-9898-6AE14DA7F69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567F31D-35DC-498F-A052-BAA1A6EA188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9B1CF-FA60-4BCC-9898-6AE14DA7F69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F31D-35DC-498F-A052-BAA1A6EA18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B49B1CF-FA60-4BCC-9898-6AE14DA7F69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567F31D-35DC-498F-A052-BAA1A6EA188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B49B1CF-FA60-4BCC-9898-6AE14DA7F69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567F31D-35DC-498F-A052-BAA1A6EA188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9B1CF-FA60-4BCC-9898-6AE14DA7F69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F31D-35DC-498F-A052-BAA1A6EA18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9B1CF-FA60-4BCC-9898-6AE14DA7F69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F31D-35DC-498F-A052-BAA1A6EA18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B49B1CF-FA60-4BCC-9898-6AE14DA7F69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567F31D-35DC-498F-A052-BAA1A6EA188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2204864"/>
            <a:ext cx="7067550" cy="2487612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VY_32_INOVACE_03_Projevy života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6.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Obecná biologie a genetika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Projevy života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výživa, vylučování, rozmnožování, dědičnost, pohyb, růst a vývoj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7/2012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</a:t>
            </a:r>
            <a:r>
              <a:rPr lang="cs-CZ" sz="1200" smtClean="0"/>
              <a:t>	Prezentace </a:t>
            </a:r>
            <a:r>
              <a:rPr lang="cs-CZ" sz="1200" dirty="0" smtClean="0"/>
              <a:t>určená pro interaktivní tabuli, výklad s krátkými průběžnými úkoly pro žáky, žák využívá učebnici </a:t>
            </a:r>
            <a:r>
              <a:rPr lang="cs-CZ" sz="1200" dirty="0"/>
              <a:t>ČABRADOVÁ, Věra. </a:t>
            </a:r>
            <a:r>
              <a:rPr lang="cs-CZ" sz="1200" i="1" dirty="0"/>
              <a:t>Přírodopis pro 6. ročník základní školy a primu víceletého gymnázia</a:t>
            </a:r>
            <a:r>
              <a:rPr lang="cs-CZ" sz="1200" dirty="0"/>
              <a:t>. </a:t>
            </a:r>
            <a:r>
              <a:rPr lang="cs-CZ" sz="1200" dirty="0" smtClean="0"/>
              <a:t>5. </a:t>
            </a:r>
            <a:r>
              <a:rPr lang="cs-CZ" sz="1200" dirty="0"/>
              <a:t>vyd. Plzeň: Fraus, 2003, 120 s. ISBN 80-723-8211-X. </a:t>
            </a:r>
            <a:r>
              <a:rPr lang="cs-CZ" sz="1200" dirty="0" smtClean="0"/>
              <a:t>, zaměřeno na základní učivo v pojmech	</a:t>
            </a:r>
            <a:endParaRPr lang="cs-CZ" sz="19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352160" y="472321"/>
            <a:ext cx="7231596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</a:t>
            </a:r>
            <a:r>
              <a:rPr lang="cs-CZ" sz="1600" dirty="0" smtClean="0"/>
              <a:t>zsnovstra@</a:t>
            </a:r>
            <a:r>
              <a:rPr lang="cs-CZ" sz="1600" dirty="0"/>
              <a:t>email.</a:t>
            </a:r>
            <a:r>
              <a:rPr lang="cs-CZ" sz="1600" dirty="0" smtClean="0"/>
              <a:t>cz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129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Projevy života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65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Projevy života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1428011"/>
            <a:ext cx="5256584" cy="2289021"/>
          </a:xfrm>
        </p:spPr>
        <p:txBody>
          <a:bodyPr>
            <a:normAutofit/>
          </a:bodyPr>
          <a:lstStyle/>
          <a:p>
            <a:r>
              <a:rPr lang="cs-CZ" dirty="0" smtClean="0"/>
              <a:t>O projevech života budeme přemýšlet, jako o tom, čím se „živé“ liší od „neživého“.</a:t>
            </a:r>
          </a:p>
          <a:p>
            <a:r>
              <a:rPr lang="cs-CZ" dirty="0" smtClean="0"/>
              <a:t>Napadá vás nějaký příklad?</a:t>
            </a:r>
          </a:p>
          <a:p>
            <a:endParaRPr lang="cs-CZ" dirty="0"/>
          </a:p>
        </p:txBody>
      </p:sp>
      <p:pic>
        <p:nvPicPr>
          <p:cNvPr id="1026" name="Picture 2" descr="C:\Users\Tereza\AppData\Local\Microsoft\Windows\Temporary Internet Files\Content.IE5\42OPTTM1\MP900427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66521"/>
            <a:ext cx="252028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reza\AppData\Local\Microsoft\Windows\Temporary Internet Files\Content.IE5\XPP2AOFH\MP90025557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137664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reza\AppData\Local\Microsoft\Windows\Temporary Internet Files\Content.IE5\0FYFT0AB\MP9004330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836712"/>
            <a:ext cx="1944216" cy="2911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592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Výživa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5"/>
                </a:solidFill>
              </a:rPr>
              <a:t>Potrava</a:t>
            </a:r>
          </a:p>
          <a:p>
            <a:pPr lvl="1"/>
            <a:r>
              <a:rPr lang="cs-CZ" dirty="0" smtClean="0"/>
              <a:t>Příjem ústrojných (organických) látek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000" i="1" dirty="0" smtClean="0"/>
              <a:t>Uveď nějakého živočicha a příklad jeho obvyklé potravy.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Fotosyntéza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i="1" dirty="0"/>
              <a:t>Co si o fotosyntéze pamatuješ z prvouky?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chemeClr val="accent4"/>
          </a:solidFill>
        </p:spPr>
        <p:txBody>
          <a:bodyPr/>
          <a:lstStyle/>
          <a:p>
            <a:r>
              <a:rPr lang="cs-CZ" dirty="0" smtClean="0"/>
              <a:t>Rostliny</a:t>
            </a:r>
            <a:endParaRPr lang="cs-CZ" dirty="0"/>
          </a:p>
        </p:txBody>
      </p:sp>
      <p:pic>
        <p:nvPicPr>
          <p:cNvPr id="2053" name="Picture 5" descr="C:\Users\Tereza\AppData\Local\Microsoft\Windows\Temporary Internet Files\Content.IE5\XXPFUX59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3691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2769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fotosyntéza</a:t>
            </a:r>
            <a:endParaRPr lang="cs-CZ" dirty="0">
              <a:solidFill>
                <a:schemeClr val="accent6"/>
              </a:solidFill>
            </a:endParaRPr>
          </a:p>
        </p:txBody>
      </p:sp>
      <p:pic>
        <p:nvPicPr>
          <p:cNvPr id="3074" name="Picture 2" descr="C:\Users\Tereza\AppData\Local\Microsoft\Windows\Temporary Internet Files\Content.IE5\XXPFUX59\MC900441793[1]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36" y="1354940"/>
            <a:ext cx="4012236" cy="401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42487" y="1916279"/>
            <a:ext cx="1728165" cy="461665"/>
          </a:xfrm>
          <a:prstGeom prst="rect">
            <a:avLst/>
          </a:prstGeom>
          <a:solidFill>
            <a:schemeClr val="accent5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Oxid uhličitý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48763" y="1918853"/>
            <a:ext cx="861454" cy="461665"/>
          </a:xfrm>
          <a:prstGeom prst="rect">
            <a:avLst/>
          </a:prstGeom>
          <a:solidFill>
            <a:schemeClr val="accent5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kyslík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68652" y="6141886"/>
            <a:ext cx="5462778" cy="461665"/>
          </a:xfrm>
          <a:prstGeom prst="rect">
            <a:avLst/>
          </a:prstGeom>
          <a:solidFill>
            <a:schemeClr val="accent5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Voda s rozpuštěnými neústrojnými látkami</a:t>
            </a:r>
            <a:endParaRPr lang="cs-CZ" sz="2400" dirty="0"/>
          </a:p>
        </p:txBody>
      </p:sp>
      <p:pic>
        <p:nvPicPr>
          <p:cNvPr id="3076" name="Picture 4" descr="C:\Users\Tereza\AppData\Local\Microsoft\Windows\Temporary Internet Files\Content.IE5\0FYFT0AB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742" y="-98324"/>
            <a:ext cx="1293222" cy="1293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 flipH="1">
            <a:off x="4504532" y="908720"/>
            <a:ext cx="643532" cy="57235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4650303" y="1049029"/>
            <a:ext cx="646317" cy="57977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826298" y="1193045"/>
            <a:ext cx="616094" cy="57684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Šipka doprava 27"/>
          <p:cNvSpPr/>
          <p:nvPr/>
        </p:nvSpPr>
        <p:spPr>
          <a:xfrm rot="310437">
            <a:off x="2475545" y="2074395"/>
            <a:ext cx="817569" cy="145434"/>
          </a:xfrm>
          <a:prstGeom prst="righ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lů 29"/>
          <p:cNvSpPr/>
          <p:nvPr/>
        </p:nvSpPr>
        <p:spPr>
          <a:xfrm rot="10800000">
            <a:off x="4336320" y="4941168"/>
            <a:ext cx="127444" cy="1152128"/>
          </a:xfrm>
          <a:prstGeom prst="down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2" name="Šipka doprava 3071"/>
          <p:cNvSpPr/>
          <p:nvPr/>
        </p:nvSpPr>
        <p:spPr>
          <a:xfrm>
            <a:off x="4716017" y="2147111"/>
            <a:ext cx="1332746" cy="148085"/>
          </a:xfrm>
          <a:prstGeom prst="righ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3230248" y="2748707"/>
            <a:ext cx="2212144" cy="954107"/>
          </a:xfrm>
          <a:prstGeom prst="rect">
            <a:avLst/>
          </a:prstGeom>
          <a:solidFill>
            <a:schemeClr val="accent1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Ústrojné látky</a:t>
            </a:r>
          </a:p>
          <a:p>
            <a:r>
              <a:rPr lang="cs-CZ" sz="2800" dirty="0" smtClean="0"/>
              <a:t>= živiny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94898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fotosyntéza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776864" cy="487375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1"/>
                </a:solidFill>
              </a:rPr>
              <a:t>Oxid uhličitý + voda </a:t>
            </a:r>
            <a:r>
              <a:rPr lang="cs-CZ" sz="3200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→ </a:t>
            </a:r>
            <a:r>
              <a:rPr lang="cs-CZ" sz="3200" dirty="0">
                <a:solidFill>
                  <a:schemeClr val="accent1"/>
                </a:solidFill>
              </a:rPr>
              <a:t>ústrojné látky + </a:t>
            </a:r>
            <a:r>
              <a:rPr lang="cs-CZ" sz="3200" dirty="0" smtClean="0">
                <a:solidFill>
                  <a:schemeClr val="accent1"/>
                </a:solidFill>
              </a:rPr>
              <a:t>kyslík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Probíhá v listech za přítomnosti:</a:t>
            </a:r>
          </a:p>
          <a:p>
            <a:pPr lvl="1"/>
            <a:r>
              <a:rPr lang="cs-CZ" sz="2500" dirty="0" smtClean="0"/>
              <a:t>Světla a tepla</a:t>
            </a:r>
          </a:p>
          <a:p>
            <a:pPr lvl="1"/>
            <a:r>
              <a:rPr lang="cs-CZ" sz="2500" dirty="0" smtClean="0"/>
              <a:t>Zeleného listového barviva 			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95908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Vylučování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Odstranění odpadních látek</a:t>
            </a:r>
          </a:p>
          <a:p>
            <a:endParaRPr lang="cs-CZ" dirty="0"/>
          </a:p>
          <a:p>
            <a:r>
              <a:rPr lang="cs-CZ" dirty="0" smtClean="0"/>
              <a:t>Odpadní látky </a:t>
            </a:r>
          </a:p>
          <a:p>
            <a:pPr lvl="1"/>
            <a:r>
              <a:rPr lang="cs-CZ" dirty="0" smtClean="0"/>
              <a:t>Vznikají při příjmu a zpracování potravy</a:t>
            </a:r>
          </a:p>
          <a:p>
            <a:pPr marL="365760" lvl="1" indent="0">
              <a:buNone/>
            </a:pPr>
            <a:endParaRPr lang="cs-CZ" dirty="0"/>
          </a:p>
          <a:p>
            <a:pPr marL="365760" lvl="1" indent="0">
              <a:buNone/>
            </a:pPr>
            <a:endParaRPr lang="cs-CZ" dirty="0" smtClean="0"/>
          </a:p>
          <a:p>
            <a:pPr marL="365760" lvl="1" indent="0">
              <a:buNone/>
            </a:pPr>
            <a:endParaRPr lang="cs-CZ" dirty="0"/>
          </a:p>
        </p:txBody>
      </p:sp>
      <p:pic>
        <p:nvPicPr>
          <p:cNvPr id="4098" name="Picture 2" descr="C:\Users\Tereza\AppData\Local\Microsoft\Windows\Temporary Internet Files\Content.IE5\XPP2AOFH\MC9003013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33056"/>
            <a:ext cx="1708099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67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dýchání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Výměna plynů </a:t>
            </a:r>
            <a:r>
              <a:rPr lang="cs-CZ" dirty="0" smtClean="0"/>
              <a:t>mezi organismem a okolím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Rozklad složitých</a:t>
            </a:r>
            <a:r>
              <a:rPr lang="cs-CZ" dirty="0" smtClean="0"/>
              <a:t> ústrojných </a:t>
            </a:r>
            <a:r>
              <a:rPr lang="cs-CZ" dirty="0" smtClean="0">
                <a:solidFill>
                  <a:schemeClr val="accent1"/>
                </a:solidFill>
              </a:rPr>
              <a:t>látek </a:t>
            </a:r>
            <a:r>
              <a:rPr lang="cs-CZ" dirty="0" smtClean="0"/>
              <a:t>na jednodušší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Uvolnění energie </a:t>
            </a:r>
            <a:r>
              <a:rPr lang="cs-CZ" dirty="0" smtClean="0"/>
              <a:t>nutné pro život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Živočichové i rostliny</a:t>
            </a:r>
          </a:p>
          <a:p>
            <a:pPr lvl="1"/>
            <a:r>
              <a:rPr lang="cs-CZ" dirty="0" smtClean="0"/>
              <a:t>Nádech – kyslík</a:t>
            </a:r>
          </a:p>
          <a:p>
            <a:pPr lvl="1"/>
            <a:r>
              <a:rPr lang="cs-CZ" dirty="0" smtClean="0"/>
              <a:t>Výdech – 	oxid uhličitý </a:t>
            </a:r>
          </a:p>
          <a:p>
            <a:pPr marL="365760" lvl="1" indent="0">
              <a:buNone/>
            </a:pPr>
            <a:r>
              <a:rPr lang="cs-CZ" dirty="0"/>
              <a:t>	</a:t>
            </a:r>
            <a:r>
              <a:rPr lang="cs-CZ" dirty="0" smtClean="0"/>
              <a:t>	vodní pára</a:t>
            </a:r>
            <a:endParaRPr lang="cs-CZ" dirty="0"/>
          </a:p>
        </p:txBody>
      </p:sp>
      <p:pic>
        <p:nvPicPr>
          <p:cNvPr id="5122" name="Picture 2" descr="C:\Users\Tereza\AppData\Local\Microsoft\Windows\Temporary Internet Files\Content.IE5\42OPTTM1\MP9003904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734" y="3634544"/>
            <a:ext cx="1656184" cy="2321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Tereza\AppData\Local\Microsoft\Windows\Temporary Internet Files\Content.IE5\0FYFT0AB\MP9004448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918" y="3643794"/>
            <a:ext cx="1631502" cy="2321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55065" y="6237312"/>
            <a:ext cx="8695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6"/>
                </a:solidFill>
              </a:rPr>
              <a:t>K</a:t>
            </a:r>
            <a:r>
              <a:rPr lang="cs-CZ" sz="2400" dirty="0" smtClean="0">
                <a:solidFill>
                  <a:schemeClr val="accent6"/>
                </a:solidFill>
              </a:rPr>
              <a:t>yslík</a:t>
            </a:r>
            <a:endParaRPr lang="cs-CZ" sz="2400" dirty="0">
              <a:solidFill>
                <a:schemeClr val="accent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78283" y="2525995"/>
            <a:ext cx="17281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/>
                </a:solidFill>
              </a:rPr>
              <a:t>Oxid uhličitý</a:t>
            </a:r>
          </a:p>
          <a:p>
            <a:r>
              <a:rPr lang="cs-CZ" sz="2400" dirty="0" smtClean="0">
                <a:solidFill>
                  <a:schemeClr val="accent6"/>
                </a:solidFill>
              </a:rPr>
              <a:t>Vodní pára</a:t>
            </a:r>
            <a:endParaRPr lang="cs-CZ" sz="2400" dirty="0">
              <a:solidFill>
                <a:schemeClr val="accent6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6300192" y="3284984"/>
            <a:ext cx="257456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7266385" y="3284984"/>
            <a:ext cx="185935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6660232" y="5993919"/>
            <a:ext cx="0" cy="31540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7152459" y="5993919"/>
            <a:ext cx="0" cy="31540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859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4"/>
            </a:pPr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Nový jedinec vzniká z </a:t>
            </a:r>
            <a:r>
              <a:rPr lang="cs-CZ" sz="3600" dirty="0" smtClean="0">
                <a:solidFill>
                  <a:schemeClr val="accent6"/>
                </a:solidFill>
              </a:rPr>
              <a:t>1</a:t>
            </a:r>
            <a:r>
              <a:rPr lang="cs-CZ" dirty="0" smtClean="0"/>
              <a:t> organismu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Nový jedinec vzniká ze </a:t>
            </a:r>
            <a:r>
              <a:rPr lang="cs-CZ" sz="3600" dirty="0" smtClean="0">
                <a:solidFill>
                  <a:schemeClr val="accent6"/>
                </a:solidFill>
              </a:rPr>
              <a:t>2</a:t>
            </a:r>
            <a:r>
              <a:rPr lang="cs-CZ" dirty="0" smtClean="0"/>
              <a:t> organismů 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Nepohlavní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ohlavní</a:t>
            </a:r>
            <a:endParaRPr lang="cs-CZ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91505"/>
            <a:ext cx="1498792" cy="261553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158891" y="6191709"/>
            <a:ext cx="1700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Řízkování rostlin</a:t>
            </a:r>
            <a:endParaRPr lang="cs-CZ" dirty="0"/>
          </a:p>
        </p:txBody>
      </p:sp>
      <p:pic>
        <p:nvPicPr>
          <p:cNvPr id="6147" name="Picture 3" descr="C:\Users\Tereza\AppData\Local\Microsoft\Windows\Temporary Internet Files\Content.IE5\XXPFUX59\MP9004393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373" y="3391505"/>
            <a:ext cx="1873251" cy="2807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866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dědičnost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Potomci se </a:t>
            </a:r>
            <a:r>
              <a:rPr lang="cs-CZ" dirty="0" smtClean="0">
                <a:solidFill>
                  <a:schemeClr val="accent1"/>
                </a:solidFill>
              </a:rPr>
              <a:t>podobají</a:t>
            </a:r>
            <a:r>
              <a:rPr lang="cs-CZ" dirty="0" smtClean="0"/>
              <a:t> rodičovských organismům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7171" name="Picture 3" descr="C:\Users\Tereza\AppData\Local\Microsoft\Windows\Temporary Internet Files\Content.IE5\42OPTTM1\MP9004002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04864"/>
            <a:ext cx="5310590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4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Dráždivost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Reakce</a:t>
            </a:r>
            <a:r>
              <a:rPr lang="cs-CZ" dirty="0" smtClean="0"/>
              <a:t> organismů na </a:t>
            </a:r>
            <a:r>
              <a:rPr lang="cs-CZ" dirty="0" smtClean="0">
                <a:solidFill>
                  <a:schemeClr val="accent1"/>
                </a:solidFill>
              </a:rPr>
              <a:t>podněty z okolí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 smtClean="0"/>
              <a:t>Jak reaguje náš organismus na různé situace v prostředí, např. prach, ostré světlo atd.?</a:t>
            </a:r>
            <a:endParaRPr lang="cs-CZ" i="1" dirty="0"/>
          </a:p>
        </p:txBody>
      </p:sp>
      <p:pic>
        <p:nvPicPr>
          <p:cNvPr id="8194" name="Picture 2" descr="C:\Users\Tereza\AppData\Local\Microsoft\Windows\Temporary Internet Files\Content.IE5\42OPTTM1\MP9004222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437112"/>
            <a:ext cx="1224136" cy="1835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9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Pohyb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Z místa na místo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1800" i="1" dirty="0" smtClean="0"/>
              <a:t>Doplň příklad živočicha, spolupracuj s učebnicí</a:t>
            </a:r>
          </a:p>
          <a:p>
            <a:r>
              <a:rPr lang="cs-CZ" dirty="0" smtClean="0"/>
              <a:t>Končetiny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Pes, člověk…</a:t>
            </a:r>
          </a:p>
          <a:p>
            <a:r>
              <a:rPr lang="cs-CZ" dirty="0" smtClean="0"/>
              <a:t>Brvy, bičík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Krásnoočko, trepka</a:t>
            </a:r>
          </a:p>
          <a:p>
            <a:r>
              <a:rPr lang="cs-CZ" dirty="0" smtClean="0"/>
              <a:t>Pohyb celého těla</a:t>
            </a:r>
          </a:p>
          <a:p>
            <a:pPr lvl="1"/>
            <a:r>
              <a:rPr lang="cs-CZ" dirty="0">
                <a:solidFill>
                  <a:schemeClr val="accent1"/>
                </a:solidFill>
              </a:rPr>
              <a:t>H</a:t>
            </a:r>
            <a:r>
              <a:rPr lang="cs-CZ" dirty="0" smtClean="0">
                <a:solidFill>
                  <a:schemeClr val="accent1"/>
                </a:solidFill>
              </a:rPr>
              <a:t>ad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Ohýbají části těla</a:t>
            </a:r>
            <a:r>
              <a:rPr lang="cs-CZ" dirty="0" smtClean="0"/>
              <a:t>, např. za sluncem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Rostliny</a:t>
            </a:r>
            <a:endParaRPr lang="cs-CZ" dirty="0"/>
          </a:p>
        </p:txBody>
      </p:sp>
      <p:pic>
        <p:nvPicPr>
          <p:cNvPr id="1026" name="Picture 2" descr="C:\Users\Tereza\AppData\Local\Microsoft\Windows\Temporary Internet Files\Content.IE5\XPP2AOFH\MC900441866[1].wmf"/>
          <p:cNvPicPr>
            <a:picLocks noChangeAspect="1" noChangeArrowheads="1"/>
          </p:cNvPicPr>
          <p:nvPr/>
        </p:nvPicPr>
        <p:blipFill>
          <a:blip r:embed="rId2"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01008"/>
            <a:ext cx="2616845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45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Růst a vývoj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Nevratné změny </a:t>
            </a:r>
            <a:r>
              <a:rPr lang="cs-CZ" dirty="0" smtClean="0"/>
              <a:t>během života</a:t>
            </a:r>
            <a:endParaRPr lang="cs-CZ" dirty="0"/>
          </a:p>
        </p:txBody>
      </p:sp>
      <p:pic>
        <p:nvPicPr>
          <p:cNvPr id="2050" name="Picture 2" descr="C:\Users\Tereza\AppData\Local\Microsoft\Windows\Temporary Internet Files\Content.IE5\0FYFT0AB\MP9001851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2"/>
            <a:ext cx="243230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reza\AppData\Local\Microsoft\Windows\Temporary Internet Files\Content.IE5\42OPTTM1\MP9004026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91172"/>
            <a:ext cx="228711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195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metabolismus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accent1"/>
                </a:solidFill>
              </a:rPr>
              <a:t>Látková a energetická přeměna</a:t>
            </a:r>
          </a:p>
          <a:p>
            <a:endParaRPr lang="cs-CZ" dirty="0"/>
          </a:p>
          <a:p>
            <a:r>
              <a:rPr lang="cs-CZ" sz="2800" dirty="0" smtClean="0"/>
              <a:t>Metabolismus zahrnuje: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Výživa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dýchání 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vylučování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1026" name="Picture 2" descr="C:\Users\Tereza\AppData\Local\Microsoft\Windows\Temporary Internet Files\Content.IE5\XXPFUX59\MP9004422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48880"/>
            <a:ext cx="2664296" cy="399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9776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Projevy života - 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Výživa</a:t>
            </a:r>
          </a:p>
          <a:p>
            <a:pPr lvl="1"/>
            <a:r>
              <a:rPr lang="cs-CZ" dirty="0" smtClean="0"/>
              <a:t>Rostliny – fotosyntéza</a:t>
            </a:r>
          </a:p>
          <a:p>
            <a:pPr lvl="1"/>
            <a:r>
              <a:rPr lang="cs-CZ" dirty="0" smtClean="0"/>
              <a:t>Živočichové – potrava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Vylučování</a:t>
            </a:r>
          </a:p>
          <a:p>
            <a:pPr lvl="1"/>
            <a:r>
              <a:rPr lang="cs-CZ" dirty="0" smtClean="0"/>
              <a:t>Odstranění odpadních látek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Dýchání</a:t>
            </a:r>
          </a:p>
          <a:p>
            <a:pPr lvl="1"/>
            <a:r>
              <a:rPr lang="cs-CZ" dirty="0" smtClean="0"/>
              <a:t>Výměna plynů</a:t>
            </a:r>
          </a:p>
          <a:p>
            <a:pPr lvl="1"/>
            <a:r>
              <a:rPr lang="cs-CZ" dirty="0" smtClean="0"/>
              <a:t>Rozklad složitých látek</a:t>
            </a:r>
          </a:p>
          <a:p>
            <a:pPr lvl="1"/>
            <a:r>
              <a:rPr lang="cs-CZ" dirty="0" smtClean="0"/>
              <a:t>Uvolnění energie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Rozmnožování</a:t>
            </a:r>
          </a:p>
          <a:p>
            <a:pPr lvl="1"/>
            <a:r>
              <a:rPr lang="cs-CZ" dirty="0" smtClean="0"/>
              <a:t>Pohlavní</a:t>
            </a:r>
          </a:p>
          <a:p>
            <a:pPr lvl="1"/>
            <a:r>
              <a:rPr lang="cs-CZ" dirty="0" smtClean="0"/>
              <a:t>Nepohlavní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Dráždivost</a:t>
            </a:r>
          </a:p>
          <a:p>
            <a:pPr lvl="1"/>
            <a:r>
              <a:rPr lang="cs-CZ" dirty="0" smtClean="0"/>
              <a:t>Reakce na okolí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Dědičnost</a:t>
            </a:r>
          </a:p>
          <a:p>
            <a:pPr lvl="1"/>
            <a:r>
              <a:rPr lang="cs-CZ" dirty="0" smtClean="0"/>
              <a:t>Podobnost potomků a rodičů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Pohyb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Růst a vývoj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52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 err="1"/>
              <a:t>Soubor:Taking-a-cutting.jpg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2008-10-21 [cit. 2012-07-20]. Dostupné z: http://cs.wikipedia.org/wiki/Soubor:Taking-a-cutting.jpg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8469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106</TotalTime>
  <Words>363</Words>
  <Application>Microsoft Office PowerPoint</Application>
  <PresentationFormat>Předvádění na obrazovce (4:3)</PresentationFormat>
  <Paragraphs>133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Projevy života</vt:lpstr>
      <vt:lpstr>Projevy života</vt:lpstr>
      <vt:lpstr>1. Výživa</vt:lpstr>
      <vt:lpstr>fotosyntéza</vt:lpstr>
      <vt:lpstr>fotosyntéza</vt:lpstr>
      <vt:lpstr>Vylučování</vt:lpstr>
      <vt:lpstr>3. dýchání</vt:lpstr>
      <vt:lpstr>rozmnožování</vt:lpstr>
      <vt:lpstr>5. dědičnost</vt:lpstr>
      <vt:lpstr>6. Dráždivost</vt:lpstr>
      <vt:lpstr>7. Pohyb</vt:lpstr>
      <vt:lpstr>8. Růst a vývoj</vt:lpstr>
      <vt:lpstr>metabolismus</vt:lpstr>
      <vt:lpstr>Projevy života - shrnutí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27</cp:revision>
  <dcterms:created xsi:type="dcterms:W3CDTF">2012-07-20T12:54:51Z</dcterms:created>
  <dcterms:modified xsi:type="dcterms:W3CDTF">2013-06-12T19:02:57Z</dcterms:modified>
</cp:coreProperties>
</file>