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740358-D4F1-40C8-B233-BF17B684C0B4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25465A8A-9E08-4BA0-AC60-05D098CB6D93}">
      <dgm:prSet phldrT="[Text]"/>
      <dgm:spPr/>
      <dgm:t>
        <a:bodyPr/>
        <a:lstStyle/>
        <a:p>
          <a:r>
            <a:rPr lang="cs-CZ" dirty="0" smtClean="0"/>
            <a:t>Masožravci</a:t>
          </a:r>
          <a:endParaRPr lang="cs-CZ" dirty="0"/>
        </a:p>
      </dgm:t>
    </dgm:pt>
    <dgm:pt modelId="{2E436F64-061B-4D48-8574-906F411DFD62}" type="parTrans" cxnId="{9B614955-C53E-43DD-BB2C-0648430CF7FF}">
      <dgm:prSet/>
      <dgm:spPr/>
      <dgm:t>
        <a:bodyPr/>
        <a:lstStyle/>
        <a:p>
          <a:endParaRPr lang="cs-CZ"/>
        </a:p>
      </dgm:t>
    </dgm:pt>
    <dgm:pt modelId="{F22EB757-0BF4-41B9-A990-51B7B40B2AA6}" type="sibTrans" cxnId="{9B614955-C53E-43DD-BB2C-0648430CF7FF}">
      <dgm:prSet/>
      <dgm:spPr/>
      <dgm:t>
        <a:bodyPr/>
        <a:lstStyle/>
        <a:p>
          <a:endParaRPr lang="cs-CZ"/>
        </a:p>
      </dgm:t>
    </dgm:pt>
    <dgm:pt modelId="{79A5F173-78A1-49BB-9742-D9A3E0D50F1D}">
      <dgm:prSet phldrT="[Text]"/>
      <dgm:spPr>
        <a:solidFill>
          <a:schemeClr val="accent5"/>
        </a:solidFill>
      </dgm:spPr>
      <dgm:t>
        <a:bodyPr/>
        <a:lstStyle/>
        <a:p>
          <a:r>
            <a:rPr lang="cs-CZ" dirty="0" smtClean="0"/>
            <a:t>Býložravci</a:t>
          </a:r>
          <a:endParaRPr lang="cs-CZ" dirty="0"/>
        </a:p>
      </dgm:t>
    </dgm:pt>
    <dgm:pt modelId="{0C37A2CA-E924-4063-A421-6D1F4E9C7D4A}" type="parTrans" cxnId="{3A1B06B9-F8D9-4E9F-8E04-A7848B09F24F}">
      <dgm:prSet/>
      <dgm:spPr/>
      <dgm:t>
        <a:bodyPr/>
        <a:lstStyle/>
        <a:p>
          <a:endParaRPr lang="cs-CZ"/>
        </a:p>
      </dgm:t>
    </dgm:pt>
    <dgm:pt modelId="{C585D12B-9B7B-403F-85F0-02D62A8FDCB1}" type="sibTrans" cxnId="{3A1B06B9-F8D9-4E9F-8E04-A7848B09F24F}">
      <dgm:prSet/>
      <dgm:spPr/>
      <dgm:t>
        <a:bodyPr/>
        <a:lstStyle/>
        <a:p>
          <a:endParaRPr lang="cs-CZ"/>
        </a:p>
      </dgm:t>
    </dgm:pt>
    <dgm:pt modelId="{41220DE3-983D-458C-B969-CB1CAC85A726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/>
            <a:t>Zelené rostliny</a:t>
          </a:r>
          <a:endParaRPr lang="cs-CZ" dirty="0"/>
        </a:p>
      </dgm:t>
    </dgm:pt>
    <dgm:pt modelId="{E045E052-C9E5-408E-9E8D-40DB8EF84BF3}" type="parTrans" cxnId="{B77EC900-18EE-40D4-AE18-519620428C10}">
      <dgm:prSet/>
      <dgm:spPr/>
      <dgm:t>
        <a:bodyPr/>
        <a:lstStyle/>
        <a:p>
          <a:endParaRPr lang="cs-CZ"/>
        </a:p>
      </dgm:t>
    </dgm:pt>
    <dgm:pt modelId="{0E5D8509-6890-4A11-9955-406F4CB601CE}" type="sibTrans" cxnId="{B77EC900-18EE-40D4-AE18-519620428C10}">
      <dgm:prSet/>
      <dgm:spPr/>
      <dgm:t>
        <a:bodyPr/>
        <a:lstStyle/>
        <a:p>
          <a:endParaRPr lang="cs-CZ"/>
        </a:p>
      </dgm:t>
    </dgm:pt>
    <dgm:pt modelId="{42AAC206-69FE-4C88-B73A-EA0552D96AFE}" type="pres">
      <dgm:prSet presAssocID="{EA740358-D4F1-40C8-B233-BF17B684C0B4}" presName="Name0" presStyleCnt="0">
        <dgm:presLayoutVars>
          <dgm:dir/>
          <dgm:animLvl val="lvl"/>
          <dgm:resizeHandles val="exact"/>
        </dgm:presLayoutVars>
      </dgm:prSet>
      <dgm:spPr/>
    </dgm:pt>
    <dgm:pt modelId="{748E39B1-166A-4F1C-8253-97DEB625190B}" type="pres">
      <dgm:prSet presAssocID="{25465A8A-9E08-4BA0-AC60-05D098CB6D93}" presName="Name8" presStyleCnt="0"/>
      <dgm:spPr/>
    </dgm:pt>
    <dgm:pt modelId="{C6F0F76C-AFF6-4900-ACE3-DC170EE7B4AE}" type="pres">
      <dgm:prSet presAssocID="{25465A8A-9E08-4BA0-AC60-05D098CB6D93}" presName="level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AB124B-A763-4BB2-B87F-A6B8710E2203}" type="pres">
      <dgm:prSet presAssocID="{25465A8A-9E08-4BA0-AC60-05D098CB6D9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7CCBB0-BBCA-48AC-9AC8-24461F046CCE}" type="pres">
      <dgm:prSet presAssocID="{79A5F173-78A1-49BB-9742-D9A3E0D50F1D}" presName="Name8" presStyleCnt="0"/>
      <dgm:spPr/>
    </dgm:pt>
    <dgm:pt modelId="{2C07EA4B-EDA3-49B2-B9D6-40D77DA131E7}" type="pres">
      <dgm:prSet presAssocID="{79A5F173-78A1-49BB-9742-D9A3E0D50F1D}" presName="level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91C1A9-A2B5-41F0-8B6F-8ED7EDD9A676}" type="pres">
      <dgm:prSet presAssocID="{79A5F173-78A1-49BB-9742-D9A3E0D50F1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2E87F9-EE15-4997-B27F-85BD8F6AAFFF}" type="pres">
      <dgm:prSet presAssocID="{41220DE3-983D-458C-B969-CB1CAC85A726}" presName="Name8" presStyleCnt="0"/>
      <dgm:spPr/>
    </dgm:pt>
    <dgm:pt modelId="{4AFB3E7E-0CC6-42A0-B6A2-ADE7AB8A252C}" type="pres">
      <dgm:prSet presAssocID="{41220DE3-983D-458C-B969-CB1CAC85A726}" presName="level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33A177-C138-4D97-9110-F454AE0A299B}" type="pres">
      <dgm:prSet presAssocID="{41220DE3-983D-458C-B969-CB1CAC85A72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B581B7-E540-48FB-918B-3EB883783B22}" type="presOf" srcId="{79A5F173-78A1-49BB-9742-D9A3E0D50F1D}" destId="{2C07EA4B-EDA3-49B2-B9D6-40D77DA131E7}" srcOrd="0" destOrd="0" presId="urn:microsoft.com/office/officeart/2005/8/layout/pyramid1"/>
    <dgm:cxn modelId="{B23288CB-10D4-4F5C-81AB-717DF3EF81D4}" type="presOf" srcId="{41220DE3-983D-458C-B969-CB1CAC85A726}" destId="{4AFB3E7E-0CC6-42A0-B6A2-ADE7AB8A252C}" srcOrd="0" destOrd="0" presId="urn:microsoft.com/office/officeart/2005/8/layout/pyramid1"/>
    <dgm:cxn modelId="{9B614955-C53E-43DD-BB2C-0648430CF7FF}" srcId="{EA740358-D4F1-40C8-B233-BF17B684C0B4}" destId="{25465A8A-9E08-4BA0-AC60-05D098CB6D93}" srcOrd="0" destOrd="0" parTransId="{2E436F64-061B-4D48-8574-906F411DFD62}" sibTransId="{F22EB757-0BF4-41B9-A990-51B7B40B2AA6}"/>
    <dgm:cxn modelId="{5888BC76-26E3-4484-A176-804D94404E96}" type="presOf" srcId="{79A5F173-78A1-49BB-9742-D9A3E0D50F1D}" destId="{8E91C1A9-A2B5-41F0-8B6F-8ED7EDD9A676}" srcOrd="1" destOrd="0" presId="urn:microsoft.com/office/officeart/2005/8/layout/pyramid1"/>
    <dgm:cxn modelId="{94B57CAD-E6FE-4459-9EBD-C87027BFE57F}" type="presOf" srcId="{25465A8A-9E08-4BA0-AC60-05D098CB6D93}" destId="{7AAB124B-A763-4BB2-B87F-A6B8710E2203}" srcOrd="1" destOrd="0" presId="urn:microsoft.com/office/officeart/2005/8/layout/pyramid1"/>
    <dgm:cxn modelId="{2047109E-7170-4E61-B485-14088E638E65}" type="presOf" srcId="{EA740358-D4F1-40C8-B233-BF17B684C0B4}" destId="{42AAC206-69FE-4C88-B73A-EA0552D96AFE}" srcOrd="0" destOrd="0" presId="urn:microsoft.com/office/officeart/2005/8/layout/pyramid1"/>
    <dgm:cxn modelId="{B77EC900-18EE-40D4-AE18-519620428C10}" srcId="{EA740358-D4F1-40C8-B233-BF17B684C0B4}" destId="{41220DE3-983D-458C-B969-CB1CAC85A726}" srcOrd="2" destOrd="0" parTransId="{E045E052-C9E5-408E-9E8D-40DB8EF84BF3}" sibTransId="{0E5D8509-6890-4A11-9955-406F4CB601CE}"/>
    <dgm:cxn modelId="{B9DDDA37-E8D2-4C5E-BAAF-7BB5D3654A21}" type="presOf" srcId="{25465A8A-9E08-4BA0-AC60-05D098CB6D93}" destId="{C6F0F76C-AFF6-4900-ACE3-DC170EE7B4AE}" srcOrd="0" destOrd="0" presId="urn:microsoft.com/office/officeart/2005/8/layout/pyramid1"/>
    <dgm:cxn modelId="{3A1B06B9-F8D9-4E9F-8E04-A7848B09F24F}" srcId="{EA740358-D4F1-40C8-B233-BF17B684C0B4}" destId="{79A5F173-78A1-49BB-9742-D9A3E0D50F1D}" srcOrd="1" destOrd="0" parTransId="{0C37A2CA-E924-4063-A421-6D1F4E9C7D4A}" sibTransId="{C585D12B-9B7B-403F-85F0-02D62A8FDCB1}"/>
    <dgm:cxn modelId="{E9143C6D-6120-4E1B-92EA-CC850674F94F}" type="presOf" srcId="{41220DE3-983D-458C-B969-CB1CAC85A726}" destId="{C133A177-C138-4D97-9110-F454AE0A299B}" srcOrd="1" destOrd="0" presId="urn:microsoft.com/office/officeart/2005/8/layout/pyramid1"/>
    <dgm:cxn modelId="{3A43319B-8E2F-4128-8548-44732C67F8E0}" type="presParOf" srcId="{42AAC206-69FE-4C88-B73A-EA0552D96AFE}" destId="{748E39B1-166A-4F1C-8253-97DEB625190B}" srcOrd="0" destOrd="0" presId="urn:microsoft.com/office/officeart/2005/8/layout/pyramid1"/>
    <dgm:cxn modelId="{A1AD40F2-1397-4D6A-83C1-0D5565B7B564}" type="presParOf" srcId="{748E39B1-166A-4F1C-8253-97DEB625190B}" destId="{C6F0F76C-AFF6-4900-ACE3-DC170EE7B4AE}" srcOrd="0" destOrd="0" presId="urn:microsoft.com/office/officeart/2005/8/layout/pyramid1"/>
    <dgm:cxn modelId="{1892E2A3-1E1F-41D6-89F0-A111E9A27674}" type="presParOf" srcId="{748E39B1-166A-4F1C-8253-97DEB625190B}" destId="{7AAB124B-A763-4BB2-B87F-A6B8710E2203}" srcOrd="1" destOrd="0" presId="urn:microsoft.com/office/officeart/2005/8/layout/pyramid1"/>
    <dgm:cxn modelId="{15870391-F526-473B-ACE0-7E8FF7B41B73}" type="presParOf" srcId="{42AAC206-69FE-4C88-B73A-EA0552D96AFE}" destId="{ED7CCBB0-BBCA-48AC-9AC8-24461F046CCE}" srcOrd="1" destOrd="0" presId="urn:microsoft.com/office/officeart/2005/8/layout/pyramid1"/>
    <dgm:cxn modelId="{2919BC75-3587-4CDB-9FE6-8BF77FCA2038}" type="presParOf" srcId="{ED7CCBB0-BBCA-48AC-9AC8-24461F046CCE}" destId="{2C07EA4B-EDA3-49B2-B9D6-40D77DA131E7}" srcOrd="0" destOrd="0" presId="urn:microsoft.com/office/officeart/2005/8/layout/pyramid1"/>
    <dgm:cxn modelId="{FAFB854B-D278-4724-89F3-A0C1D2757081}" type="presParOf" srcId="{ED7CCBB0-BBCA-48AC-9AC8-24461F046CCE}" destId="{8E91C1A9-A2B5-41F0-8B6F-8ED7EDD9A676}" srcOrd="1" destOrd="0" presId="urn:microsoft.com/office/officeart/2005/8/layout/pyramid1"/>
    <dgm:cxn modelId="{EF0DFE90-33F3-40E2-A04C-C8A4D91560CE}" type="presParOf" srcId="{42AAC206-69FE-4C88-B73A-EA0552D96AFE}" destId="{922E87F9-EE15-4997-B27F-85BD8F6AAFFF}" srcOrd="2" destOrd="0" presId="urn:microsoft.com/office/officeart/2005/8/layout/pyramid1"/>
    <dgm:cxn modelId="{DEFE9B43-F76B-4430-AC7D-43FC9B2517F4}" type="presParOf" srcId="{922E87F9-EE15-4997-B27F-85BD8F6AAFFF}" destId="{4AFB3E7E-0CC6-42A0-B6A2-ADE7AB8A252C}" srcOrd="0" destOrd="0" presId="urn:microsoft.com/office/officeart/2005/8/layout/pyramid1"/>
    <dgm:cxn modelId="{C9DD732A-8E24-4E70-8D96-8613913303A6}" type="presParOf" srcId="{922E87F9-EE15-4997-B27F-85BD8F6AAFFF}" destId="{C133A177-C138-4D97-9110-F454AE0A299B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740358-D4F1-40C8-B233-BF17B684C0B4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25465A8A-9E08-4BA0-AC60-05D098CB6D93}">
      <dgm:prSet phldrT="[Text]"/>
      <dgm:spPr/>
      <dgm:t>
        <a:bodyPr/>
        <a:lstStyle/>
        <a:p>
          <a:r>
            <a:rPr lang="cs-CZ" dirty="0" smtClean="0"/>
            <a:t>Masožravci</a:t>
          </a:r>
          <a:endParaRPr lang="cs-CZ" dirty="0"/>
        </a:p>
      </dgm:t>
    </dgm:pt>
    <dgm:pt modelId="{2E436F64-061B-4D48-8574-906F411DFD62}" type="parTrans" cxnId="{9B614955-C53E-43DD-BB2C-0648430CF7FF}">
      <dgm:prSet/>
      <dgm:spPr/>
      <dgm:t>
        <a:bodyPr/>
        <a:lstStyle/>
        <a:p>
          <a:endParaRPr lang="cs-CZ"/>
        </a:p>
      </dgm:t>
    </dgm:pt>
    <dgm:pt modelId="{F22EB757-0BF4-41B9-A990-51B7B40B2AA6}" type="sibTrans" cxnId="{9B614955-C53E-43DD-BB2C-0648430CF7FF}">
      <dgm:prSet/>
      <dgm:spPr/>
      <dgm:t>
        <a:bodyPr/>
        <a:lstStyle/>
        <a:p>
          <a:endParaRPr lang="cs-CZ"/>
        </a:p>
      </dgm:t>
    </dgm:pt>
    <dgm:pt modelId="{79A5F173-78A1-49BB-9742-D9A3E0D50F1D}">
      <dgm:prSet phldrT="[Text]"/>
      <dgm:spPr>
        <a:solidFill>
          <a:schemeClr val="accent5"/>
        </a:solidFill>
      </dgm:spPr>
      <dgm:t>
        <a:bodyPr/>
        <a:lstStyle/>
        <a:p>
          <a:r>
            <a:rPr lang="cs-CZ" dirty="0" smtClean="0"/>
            <a:t>Býložravci</a:t>
          </a:r>
          <a:endParaRPr lang="cs-CZ" dirty="0"/>
        </a:p>
      </dgm:t>
    </dgm:pt>
    <dgm:pt modelId="{0C37A2CA-E924-4063-A421-6D1F4E9C7D4A}" type="parTrans" cxnId="{3A1B06B9-F8D9-4E9F-8E04-A7848B09F24F}">
      <dgm:prSet/>
      <dgm:spPr/>
      <dgm:t>
        <a:bodyPr/>
        <a:lstStyle/>
        <a:p>
          <a:endParaRPr lang="cs-CZ"/>
        </a:p>
      </dgm:t>
    </dgm:pt>
    <dgm:pt modelId="{C585D12B-9B7B-403F-85F0-02D62A8FDCB1}" type="sibTrans" cxnId="{3A1B06B9-F8D9-4E9F-8E04-A7848B09F24F}">
      <dgm:prSet/>
      <dgm:spPr/>
      <dgm:t>
        <a:bodyPr/>
        <a:lstStyle/>
        <a:p>
          <a:endParaRPr lang="cs-CZ"/>
        </a:p>
      </dgm:t>
    </dgm:pt>
    <dgm:pt modelId="{41220DE3-983D-458C-B969-CB1CAC85A726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/>
            <a:t>Zelené rostliny</a:t>
          </a:r>
          <a:endParaRPr lang="cs-CZ" dirty="0"/>
        </a:p>
      </dgm:t>
    </dgm:pt>
    <dgm:pt modelId="{E045E052-C9E5-408E-9E8D-40DB8EF84BF3}" type="parTrans" cxnId="{B77EC900-18EE-40D4-AE18-519620428C10}">
      <dgm:prSet/>
      <dgm:spPr/>
      <dgm:t>
        <a:bodyPr/>
        <a:lstStyle/>
        <a:p>
          <a:endParaRPr lang="cs-CZ"/>
        </a:p>
      </dgm:t>
    </dgm:pt>
    <dgm:pt modelId="{0E5D8509-6890-4A11-9955-406F4CB601CE}" type="sibTrans" cxnId="{B77EC900-18EE-40D4-AE18-519620428C10}">
      <dgm:prSet/>
      <dgm:spPr/>
      <dgm:t>
        <a:bodyPr/>
        <a:lstStyle/>
        <a:p>
          <a:endParaRPr lang="cs-CZ"/>
        </a:p>
      </dgm:t>
    </dgm:pt>
    <dgm:pt modelId="{42AAC206-69FE-4C88-B73A-EA0552D96AFE}" type="pres">
      <dgm:prSet presAssocID="{EA740358-D4F1-40C8-B233-BF17B684C0B4}" presName="Name0" presStyleCnt="0">
        <dgm:presLayoutVars>
          <dgm:dir/>
          <dgm:animLvl val="lvl"/>
          <dgm:resizeHandles val="exact"/>
        </dgm:presLayoutVars>
      </dgm:prSet>
      <dgm:spPr/>
    </dgm:pt>
    <dgm:pt modelId="{748E39B1-166A-4F1C-8253-97DEB625190B}" type="pres">
      <dgm:prSet presAssocID="{25465A8A-9E08-4BA0-AC60-05D098CB6D93}" presName="Name8" presStyleCnt="0"/>
      <dgm:spPr/>
    </dgm:pt>
    <dgm:pt modelId="{C6F0F76C-AFF6-4900-ACE3-DC170EE7B4AE}" type="pres">
      <dgm:prSet presAssocID="{25465A8A-9E08-4BA0-AC60-05D098CB6D93}" presName="level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AB124B-A763-4BB2-B87F-A6B8710E2203}" type="pres">
      <dgm:prSet presAssocID="{25465A8A-9E08-4BA0-AC60-05D098CB6D9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7CCBB0-BBCA-48AC-9AC8-24461F046CCE}" type="pres">
      <dgm:prSet presAssocID="{79A5F173-78A1-49BB-9742-D9A3E0D50F1D}" presName="Name8" presStyleCnt="0"/>
      <dgm:spPr/>
    </dgm:pt>
    <dgm:pt modelId="{2C07EA4B-EDA3-49B2-B9D6-40D77DA131E7}" type="pres">
      <dgm:prSet presAssocID="{79A5F173-78A1-49BB-9742-D9A3E0D50F1D}" presName="level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91C1A9-A2B5-41F0-8B6F-8ED7EDD9A676}" type="pres">
      <dgm:prSet presAssocID="{79A5F173-78A1-49BB-9742-D9A3E0D50F1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2E87F9-EE15-4997-B27F-85BD8F6AAFFF}" type="pres">
      <dgm:prSet presAssocID="{41220DE3-983D-458C-B969-CB1CAC85A726}" presName="Name8" presStyleCnt="0"/>
      <dgm:spPr/>
    </dgm:pt>
    <dgm:pt modelId="{4AFB3E7E-0CC6-42A0-B6A2-ADE7AB8A252C}" type="pres">
      <dgm:prSet presAssocID="{41220DE3-983D-458C-B969-CB1CAC85A726}" presName="level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33A177-C138-4D97-9110-F454AE0A299B}" type="pres">
      <dgm:prSet presAssocID="{41220DE3-983D-458C-B969-CB1CAC85A72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F347A8-2AAB-4B0A-BD6E-9E2E7BB0EADC}" type="presOf" srcId="{25465A8A-9E08-4BA0-AC60-05D098CB6D93}" destId="{C6F0F76C-AFF6-4900-ACE3-DC170EE7B4AE}" srcOrd="0" destOrd="0" presId="urn:microsoft.com/office/officeart/2005/8/layout/pyramid1"/>
    <dgm:cxn modelId="{9B614955-C53E-43DD-BB2C-0648430CF7FF}" srcId="{EA740358-D4F1-40C8-B233-BF17B684C0B4}" destId="{25465A8A-9E08-4BA0-AC60-05D098CB6D93}" srcOrd="0" destOrd="0" parTransId="{2E436F64-061B-4D48-8574-906F411DFD62}" sibTransId="{F22EB757-0BF4-41B9-A990-51B7B40B2AA6}"/>
    <dgm:cxn modelId="{9B9B207B-2490-4FEF-B239-D2438A046602}" type="presOf" srcId="{79A5F173-78A1-49BB-9742-D9A3E0D50F1D}" destId="{2C07EA4B-EDA3-49B2-B9D6-40D77DA131E7}" srcOrd="0" destOrd="0" presId="urn:microsoft.com/office/officeart/2005/8/layout/pyramid1"/>
    <dgm:cxn modelId="{079DD4B7-838A-4D1F-B215-CB234AECA898}" type="presOf" srcId="{79A5F173-78A1-49BB-9742-D9A3E0D50F1D}" destId="{8E91C1A9-A2B5-41F0-8B6F-8ED7EDD9A676}" srcOrd="1" destOrd="0" presId="urn:microsoft.com/office/officeart/2005/8/layout/pyramid1"/>
    <dgm:cxn modelId="{2117B909-C6BF-428B-831D-7BA484E4CE8E}" type="presOf" srcId="{EA740358-D4F1-40C8-B233-BF17B684C0B4}" destId="{42AAC206-69FE-4C88-B73A-EA0552D96AFE}" srcOrd="0" destOrd="0" presId="urn:microsoft.com/office/officeart/2005/8/layout/pyramid1"/>
    <dgm:cxn modelId="{B77EC900-18EE-40D4-AE18-519620428C10}" srcId="{EA740358-D4F1-40C8-B233-BF17B684C0B4}" destId="{41220DE3-983D-458C-B969-CB1CAC85A726}" srcOrd="2" destOrd="0" parTransId="{E045E052-C9E5-408E-9E8D-40DB8EF84BF3}" sibTransId="{0E5D8509-6890-4A11-9955-406F4CB601CE}"/>
    <dgm:cxn modelId="{68563CE1-6ED8-48C1-BE9E-B3F8BA6D36D5}" type="presOf" srcId="{41220DE3-983D-458C-B969-CB1CAC85A726}" destId="{C133A177-C138-4D97-9110-F454AE0A299B}" srcOrd="1" destOrd="0" presId="urn:microsoft.com/office/officeart/2005/8/layout/pyramid1"/>
    <dgm:cxn modelId="{934A728C-EC53-46E7-97E1-C674678DB0C3}" type="presOf" srcId="{41220DE3-983D-458C-B969-CB1CAC85A726}" destId="{4AFB3E7E-0CC6-42A0-B6A2-ADE7AB8A252C}" srcOrd="0" destOrd="0" presId="urn:microsoft.com/office/officeart/2005/8/layout/pyramid1"/>
    <dgm:cxn modelId="{3A1B06B9-F8D9-4E9F-8E04-A7848B09F24F}" srcId="{EA740358-D4F1-40C8-B233-BF17B684C0B4}" destId="{79A5F173-78A1-49BB-9742-D9A3E0D50F1D}" srcOrd="1" destOrd="0" parTransId="{0C37A2CA-E924-4063-A421-6D1F4E9C7D4A}" sibTransId="{C585D12B-9B7B-403F-85F0-02D62A8FDCB1}"/>
    <dgm:cxn modelId="{B55F082C-22E8-4BD9-BA7D-37EE56138405}" type="presOf" srcId="{25465A8A-9E08-4BA0-AC60-05D098CB6D93}" destId="{7AAB124B-A763-4BB2-B87F-A6B8710E2203}" srcOrd="1" destOrd="0" presId="urn:microsoft.com/office/officeart/2005/8/layout/pyramid1"/>
    <dgm:cxn modelId="{9215BD37-1F0C-4495-8F5B-A3E03FAFE3CE}" type="presParOf" srcId="{42AAC206-69FE-4C88-B73A-EA0552D96AFE}" destId="{748E39B1-166A-4F1C-8253-97DEB625190B}" srcOrd="0" destOrd="0" presId="urn:microsoft.com/office/officeart/2005/8/layout/pyramid1"/>
    <dgm:cxn modelId="{9A8C0C78-CE5D-4B80-8E01-9516DC14189E}" type="presParOf" srcId="{748E39B1-166A-4F1C-8253-97DEB625190B}" destId="{C6F0F76C-AFF6-4900-ACE3-DC170EE7B4AE}" srcOrd="0" destOrd="0" presId="urn:microsoft.com/office/officeart/2005/8/layout/pyramid1"/>
    <dgm:cxn modelId="{99E00995-FFAE-4227-8323-51A2AF77645F}" type="presParOf" srcId="{748E39B1-166A-4F1C-8253-97DEB625190B}" destId="{7AAB124B-A763-4BB2-B87F-A6B8710E2203}" srcOrd="1" destOrd="0" presId="urn:microsoft.com/office/officeart/2005/8/layout/pyramid1"/>
    <dgm:cxn modelId="{E62C1E18-18DB-4A83-838C-DDE3E318C392}" type="presParOf" srcId="{42AAC206-69FE-4C88-B73A-EA0552D96AFE}" destId="{ED7CCBB0-BBCA-48AC-9AC8-24461F046CCE}" srcOrd="1" destOrd="0" presId="urn:microsoft.com/office/officeart/2005/8/layout/pyramid1"/>
    <dgm:cxn modelId="{5DFC8DE5-A7A6-4639-80DE-7DD367B3C3FA}" type="presParOf" srcId="{ED7CCBB0-BBCA-48AC-9AC8-24461F046CCE}" destId="{2C07EA4B-EDA3-49B2-B9D6-40D77DA131E7}" srcOrd="0" destOrd="0" presId="urn:microsoft.com/office/officeart/2005/8/layout/pyramid1"/>
    <dgm:cxn modelId="{72F3663B-160B-444D-AB28-6B853FA97E4F}" type="presParOf" srcId="{ED7CCBB0-BBCA-48AC-9AC8-24461F046CCE}" destId="{8E91C1A9-A2B5-41F0-8B6F-8ED7EDD9A676}" srcOrd="1" destOrd="0" presId="urn:microsoft.com/office/officeart/2005/8/layout/pyramid1"/>
    <dgm:cxn modelId="{09F52D60-9F77-4B65-9456-2EA86047B282}" type="presParOf" srcId="{42AAC206-69FE-4C88-B73A-EA0552D96AFE}" destId="{922E87F9-EE15-4997-B27F-85BD8F6AAFFF}" srcOrd="2" destOrd="0" presId="urn:microsoft.com/office/officeart/2005/8/layout/pyramid1"/>
    <dgm:cxn modelId="{D0FF0593-7B21-42FA-AE4E-9DAD85403C9B}" type="presParOf" srcId="{922E87F9-EE15-4997-B27F-85BD8F6AAFFF}" destId="{4AFB3E7E-0CC6-42A0-B6A2-ADE7AB8A252C}" srcOrd="0" destOrd="0" presId="urn:microsoft.com/office/officeart/2005/8/layout/pyramid1"/>
    <dgm:cxn modelId="{64569BFA-DD7B-420C-B2AB-4B2EE64A22D3}" type="presParOf" srcId="{922E87F9-EE15-4997-B27F-85BD8F6AAFFF}" destId="{C133A177-C138-4D97-9110-F454AE0A299B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6F0F76C-AFF6-4900-ACE3-DC170EE7B4AE}">
      <dsp:nvSpPr>
        <dsp:cNvPr id="0" name=""/>
        <dsp:cNvSpPr/>
      </dsp:nvSpPr>
      <dsp:spPr>
        <a:xfrm>
          <a:off x="2139685" y="0"/>
          <a:ext cx="2139685" cy="1281674"/>
        </a:xfrm>
        <a:prstGeom prst="trapezoid">
          <a:avLst>
            <a:gd name="adj" fmla="val 8347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Masožravci</a:t>
          </a:r>
          <a:endParaRPr lang="cs-CZ" sz="3200" kern="1200" dirty="0"/>
        </a:p>
      </dsp:txBody>
      <dsp:txXfrm>
        <a:off x="2139685" y="0"/>
        <a:ext cx="2139685" cy="1281674"/>
      </dsp:txXfrm>
    </dsp:sp>
    <dsp:sp modelId="{2C07EA4B-EDA3-49B2-B9D6-40D77DA131E7}">
      <dsp:nvSpPr>
        <dsp:cNvPr id="0" name=""/>
        <dsp:cNvSpPr/>
      </dsp:nvSpPr>
      <dsp:spPr>
        <a:xfrm>
          <a:off x="1069842" y="1281674"/>
          <a:ext cx="4279370" cy="1281674"/>
        </a:xfrm>
        <a:prstGeom prst="trapezoid">
          <a:avLst>
            <a:gd name="adj" fmla="val 83472"/>
          </a:avLst>
        </a:prstGeom>
        <a:solidFill>
          <a:schemeClr val="accent5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Býložravci</a:t>
          </a:r>
          <a:endParaRPr lang="cs-CZ" sz="3200" kern="1200" dirty="0"/>
        </a:p>
      </dsp:txBody>
      <dsp:txXfrm>
        <a:off x="1818732" y="1281674"/>
        <a:ext cx="2781590" cy="1281674"/>
      </dsp:txXfrm>
    </dsp:sp>
    <dsp:sp modelId="{4AFB3E7E-0CC6-42A0-B6A2-ADE7AB8A252C}">
      <dsp:nvSpPr>
        <dsp:cNvPr id="0" name=""/>
        <dsp:cNvSpPr/>
      </dsp:nvSpPr>
      <dsp:spPr>
        <a:xfrm>
          <a:off x="0" y="2563349"/>
          <a:ext cx="6419055" cy="1281674"/>
        </a:xfrm>
        <a:prstGeom prst="trapezoid">
          <a:avLst>
            <a:gd name="adj" fmla="val 83472"/>
          </a:avLst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Zelené rostliny</a:t>
          </a:r>
          <a:endParaRPr lang="cs-CZ" sz="3200" kern="1200" dirty="0"/>
        </a:p>
      </dsp:txBody>
      <dsp:txXfrm>
        <a:off x="1123334" y="2563349"/>
        <a:ext cx="4172386" cy="128167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6F0F76C-AFF6-4900-ACE3-DC170EE7B4AE}">
      <dsp:nvSpPr>
        <dsp:cNvPr id="0" name=""/>
        <dsp:cNvSpPr/>
      </dsp:nvSpPr>
      <dsp:spPr>
        <a:xfrm>
          <a:off x="1219199" y="0"/>
          <a:ext cx="1219200" cy="1524000"/>
        </a:xfrm>
        <a:prstGeom prst="trapezoid">
          <a:avLst>
            <a:gd name="adj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Masožravci</a:t>
          </a:r>
          <a:endParaRPr lang="cs-CZ" sz="1800" kern="1200" dirty="0"/>
        </a:p>
      </dsp:txBody>
      <dsp:txXfrm>
        <a:off x="1219199" y="0"/>
        <a:ext cx="1219200" cy="1524000"/>
      </dsp:txXfrm>
    </dsp:sp>
    <dsp:sp modelId="{2C07EA4B-EDA3-49B2-B9D6-40D77DA131E7}">
      <dsp:nvSpPr>
        <dsp:cNvPr id="0" name=""/>
        <dsp:cNvSpPr/>
      </dsp:nvSpPr>
      <dsp:spPr>
        <a:xfrm>
          <a:off x="609599" y="1523999"/>
          <a:ext cx="2438400" cy="1524000"/>
        </a:xfrm>
        <a:prstGeom prst="trapezoid">
          <a:avLst>
            <a:gd name="adj" fmla="val 40000"/>
          </a:avLst>
        </a:prstGeom>
        <a:solidFill>
          <a:schemeClr val="accent5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Býložravci</a:t>
          </a:r>
          <a:endParaRPr lang="cs-CZ" sz="1800" kern="1200" dirty="0"/>
        </a:p>
      </dsp:txBody>
      <dsp:txXfrm>
        <a:off x="1036319" y="1523999"/>
        <a:ext cx="1584960" cy="1524000"/>
      </dsp:txXfrm>
    </dsp:sp>
    <dsp:sp modelId="{4AFB3E7E-0CC6-42A0-B6A2-ADE7AB8A252C}">
      <dsp:nvSpPr>
        <dsp:cNvPr id="0" name=""/>
        <dsp:cNvSpPr/>
      </dsp:nvSpPr>
      <dsp:spPr>
        <a:xfrm>
          <a:off x="0" y="3047999"/>
          <a:ext cx="3657600" cy="1524000"/>
        </a:xfrm>
        <a:prstGeom prst="trapezoid">
          <a:avLst>
            <a:gd name="adj" fmla="val 40000"/>
          </a:avLst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Zelené rostliny</a:t>
          </a:r>
          <a:endParaRPr lang="cs-CZ" sz="1800" kern="1200" dirty="0"/>
        </a:p>
      </dsp:txBody>
      <dsp:txXfrm>
        <a:off x="640079" y="3047999"/>
        <a:ext cx="2377440" cy="1524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AB34E17-2EC3-4B03-A2AF-24E09E2F20A8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42BD8BE-1179-481F-8533-A1E9C4E5A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AB34E17-2EC3-4B03-A2AF-24E09E2F20A8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42BD8BE-1179-481F-8533-A1E9C4E5AE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AB34E17-2EC3-4B03-A2AF-24E09E2F20A8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42BD8BE-1179-481F-8533-A1E9C4E5A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4E17-2EC3-4B03-A2AF-24E09E2F20A8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BD8BE-1179-481F-8533-A1E9C4E5AE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4E17-2EC3-4B03-A2AF-24E09E2F20A8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BD8BE-1179-481F-8533-A1E9C4E5AE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AB34E17-2EC3-4B03-A2AF-24E09E2F20A8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42BD8BE-1179-481F-8533-A1E9C4E5AE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4E17-2EC3-4B03-A2AF-24E09E2F20A8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BD8BE-1179-481F-8533-A1E9C4E5A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AB34E17-2EC3-4B03-A2AF-24E09E2F20A8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42BD8BE-1179-481F-8533-A1E9C4E5AE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AB34E17-2EC3-4B03-A2AF-24E09E2F20A8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42BD8BE-1179-481F-8533-A1E9C4E5AE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4E17-2EC3-4B03-A2AF-24E09E2F20A8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BD8BE-1179-481F-8533-A1E9C4E5A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34E17-2EC3-4B03-A2AF-24E09E2F20A8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BD8BE-1179-481F-8533-A1E9C4E5A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AB34E17-2EC3-4B03-A2AF-24E09E2F20A8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42BD8BE-1179-481F-8533-A1E9C4E5A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18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2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ungi_in_Borneo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Scopa_5948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552" y="2204864"/>
            <a:ext cx="8100392" cy="2487612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VY_32_INOVACE_04_Vztahy mezi organismy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	</a:t>
            </a:r>
            <a:r>
              <a:rPr lang="cs-CZ" sz="1200" dirty="0" smtClean="0"/>
              <a:t>6.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Základy ekologie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Vztahy mezi organismy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SLOVA:		Producent, konzument, </a:t>
            </a:r>
            <a:r>
              <a:rPr lang="cs-CZ" sz="1200" dirty="0" err="1" smtClean="0"/>
              <a:t>destruent</a:t>
            </a:r>
            <a:r>
              <a:rPr lang="cs-CZ" sz="1200" dirty="0" smtClean="0"/>
              <a:t>, symbióza, predace, parazitismus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7/2012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		Prezentace určená pro interaktivní tabuli, výklad s krátkými průběžnými úkoly pro žáky, zaměřeno na základní učivo v pojmech	</a:t>
            </a:r>
            <a:endParaRPr lang="cs-CZ" sz="1900" dirty="0" smtClean="0"/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333753" y="472321"/>
            <a:ext cx="8266943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zsnovstra@email.cz</a:t>
            </a:r>
          </a:p>
        </p:txBody>
      </p:sp>
    </p:spTree>
    <p:extLst>
      <p:ext uri="{BB962C8B-B14F-4D97-AF65-F5344CB8AC3E}">
        <p14:creationId xmlns:p14="http://schemas.microsoft.com/office/powerpoint/2010/main" xmlns="" val="271564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Vztahy mezi organismy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0704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Producenti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Zelené rostliny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Sinice</a:t>
            </a:r>
          </a:p>
          <a:p>
            <a:endParaRPr lang="cs-CZ" dirty="0"/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Vytváří</a:t>
            </a:r>
            <a:r>
              <a:rPr lang="cs-CZ" dirty="0" smtClean="0"/>
              <a:t> (produkují) </a:t>
            </a:r>
            <a:r>
              <a:rPr lang="cs-CZ" dirty="0" smtClean="0">
                <a:solidFill>
                  <a:schemeClr val="accent2"/>
                </a:solidFill>
              </a:rPr>
              <a:t>si živiny </a:t>
            </a:r>
            <a:r>
              <a:rPr lang="cs-CZ" dirty="0" smtClean="0"/>
              <a:t>(cukry)</a:t>
            </a:r>
          </a:p>
          <a:p>
            <a:pPr lvl="1"/>
            <a:r>
              <a:rPr lang="cs-CZ" dirty="0" smtClean="0"/>
              <a:t>Živí se sami</a:t>
            </a:r>
          </a:p>
          <a:p>
            <a:pPr lvl="1"/>
            <a:r>
              <a:rPr lang="cs-CZ" dirty="0" smtClean="0"/>
              <a:t>Pomocí </a:t>
            </a:r>
            <a:r>
              <a:rPr lang="cs-CZ" dirty="0" smtClean="0">
                <a:solidFill>
                  <a:schemeClr val="accent2"/>
                </a:solidFill>
              </a:rPr>
              <a:t>fotosyntézy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1600" i="1" dirty="0" smtClean="0"/>
              <a:t>Zopakuj si princip fotosyntézy.</a:t>
            </a:r>
          </a:p>
          <a:p>
            <a:r>
              <a:rPr lang="cs-CZ" i="1" dirty="0" smtClean="0">
                <a:solidFill>
                  <a:schemeClr val="tx2"/>
                </a:solidFill>
              </a:rPr>
              <a:t>Z vody a oxidu uhličitého za přítomnosti světla a zeleného barviva vytváří cukry a kyslík.</a:t>
            </a:r>
            <a:endParaRPr lang="cs-CZ" i="1" dirty="0">
              <a:solidFill>
                <a:schemeClr val="tx2"/>
              </a:solidFill>
            </a:endParaRPr>
          </a:p>
        </p:txBody>
      </p:sp>
      <p:pic>
        <p:nvPicPr>
          <p:cNvPr id="2050" name="Picture 2" descr="C:\Users\Tereza\AppData\Local\Microsoft\Windows\Temporary Internet Files\Content.IE5\42OPTTM1\MP9004333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24744"/>
            <a:ext cx="2016248" cy="3010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00394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producentů</a:t>
            </a:r>
            <a:endParaRPr lang="cs-CZ" dirty="0"/>
          </a:p>
        </p:txBody>
      </p:sp>
      <p:pic>
        <p:nvPicPr>
          <p:cNvPr id="1026" name="Picture 2" descr="C:\Users\Tereza\AppData\Local\Microsoft\Windows\Temporary Internet Files\Content.IE5\0FYFT0AB\MP900407520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3"/>
            <a:ext cx="3168352" cy="253468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reza\AppData\Local\Microsoft\Windows\Temporary Internet Files\Content.IE5\XPP2AOFH\MP9004230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32656"/>
            <a:ext cx="3888432" cy="28083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ereza\AppData\Local\Microsoft\Windows\Temporary Internet Files\Content.IE5\XXPFUX59\MP9004224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293096"/>
            <a:ext cx="3384386" cy="23750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3284984"/>
            <a:ext cx="3090855" cy="322137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077266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Konzumenti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Živočichové</a:t>
            </a:r>
          </a:p>
          <a:p>
            <a:endParaRPr lang="cs-CZ" dirty="0"/>
          </a:p>
          <a:p>
            <a:pPr lvl="1"/>
            <a:r>
              <a:rPr lang="cs-CZ" b="1" dirty="0" smtClean="0">
                <a:solidFill>
                  <a:schemeClr val="accent2"/>
                </a:solidFill>
              </a:rPr>
              <a:t>Nevytváří</a:t>
            </a:r>
            <a:r>
              <a:rPr lang="cs-CZ" dirty="0" smtClean="0"/>
              <a:t> si sami </a:t>
            </a:r>
            <a:r>
              <a:rPr lang="cs-CZ" dirty="0" smtClean="0">
                <a:solidFill>
                  <a:schemeClr val="accent2"/>
                </a:solidFill>
              </a:rPr>
              <a:t>živiny</a:t>
            </a:r>
          </a:p>
          <a:p>
            <a:pPr lvl="1"/>
            <a:r>
              <a:rPr lang="cs-CZ" b="1" dirty="0" smtClean="0"/>
              <a:t>Potrava</a:t>
            </a:r>
            <a:r>
              <a:rPr lang="cs-CZ" dirty="0" smtClean="0"/>
              <a:t> = zdroj živin</a:t>
            </a:r>
          </a:p>
          <a:p>
            <a:pPr lvl="1"/>
            <a:r>
              <a:rPr lang="cs-CZ" dirty="0" smtClean="0"/>
              <a:t>Požírají tzn. </a:t>
            </a:r>
            <a:r>
              <a:rPr lang="cs-CZ" b="1" dirty="0">
                <a:solidFill>
                  <a:schemeClr val="accent2"/>
                </a:solidFill>
              </a:rPr>
              <a:t>k</a:t>
            </a:r>
            <a:r>
              <a:rPr lang="cs-CZ" b="1" dirty="0" smtClean="0">
                <a:solidFill>
                  <a:schemeClr val="accent2"/>
                </a:solidFill>
              </a:rPr>
              <a:t>onzumují </a:t>
            </a:r>
            <a:r>
              <a:rPr lang="cs-CZ" dirty="0" smtClean="0">
                <a:solidFill>
                  <a:schemeClr val="accent2"/>
                </a:solidFill>
              </a:rPr>
              <a:t>živočichy a rostliny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Tereza\AppData\Local\Microsoft\Windows\Temporary Internet Files\Content.IE5\XXPFUX59\MP9004392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149080"/>
            <a:ext cx="3416424" cy="227761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reza\AppData\Local\Microsoft\Windows\Temporary Internet Files\Content.IE5\XXPFUX59\MP9001825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88640"/>
            <a:ext cx="1982944" cy="296699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Tereza\AppData\Local\Microsoft\Windows\Temporary Internet Files\Content.IE5\XPP2AOFH\MP9001803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01443"/>
            <a:ext cx="3657600" cy="24018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54988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Rozkladači (</a:t>
            </a:r>
            <a:r>
              <a:rPr lang="cs-CZ" dirty="0" err="1" smtClean="0"/>
              <a:t>destruenti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accent6"/>
                </a:solidFill>
              </a:rPr>
              <a:t>Houby </a:t>
            </a:r>
          </a:p>
          <a:p>
            <a:r>
              <a:rPr lang="cs-CZ" sz="2800" dirty="0" smtClean="0">
                <a:solidFill>
                  <a:schemeClr val="accent6"/>
                </a:solidFill>
              </a:rPr>
              <a:t>Bakterie</a:t>
            </a:r>
          </a:p>
          <a:p>
            <a:endParaRPr lang="cs-CZ" dirty="0"/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Rozkládají </a:t>
            </a:r>
            <a:r>
              <a:rPr lang="cs-CZ" sz="2400" dirty="0" smtClean="0"/>
              <a:t>mrtvá</a:t>
            </a:r>
            <a:r>
              <a:rPr lang="cs-CZ" sz="2400" dirty="0" smtClean="0">
                <a:solidFill>
                  <a:schemeClr val="accent2"/>
                </a:solidFill>
              </a:rPr>
              <a:t> těla </a:t>
            </a:r>
            <a:r>
              <a:rPr lang="cs-CZ" sz="2400" dirty="0" smtClean="0"/>
              <a:t>na jednoduché látky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Vrací látky </a:t>
            </a:r>
            <a:r>
              <a:rPr lang="cs-CZ" sz="2400" dirty="0" smtClean="0"/>
              <a:t>zpět </a:t>
            </a:r>
            <a:r>
              <a:rPr lang="cs-CZ" sz="2400" dirty="0" smtClean="0">
                <a:solidFill>
                  <a:schemeClr val="accent2"/>
                </a:solidFill>
              </a:rPr>
              <a:t>do oběhu </a:t>
            </a:r>
            <a:r>
              <a:rPr lang="cs-CZ" sz="2400" dirty="0" smtClean="0"/>
              <a:t>(rostliny z nich rostou)</a:t>
            </a:r>
          </a:p>
          <a:p>
            <a:pPr lvl="1"/>
            <a:r>
              <a:rPr lang="cs-CZ" sz="2400" dirty="0" smtClean="0"/>
              <a:t>Rozklad = destrukce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704488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Rozkladačů (</a:t>
            </a:r>
            <a:r>
              <a:rPr lang="cs-CZ" dirty="0" err="1" smtClean="0"/>
              <a:t>destruentů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1916832"/>
            <a:ext cx="2746677" cy="20162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83568" y="4005064"/>
            <a:ext cx="107273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err="1" smtClean="0"/>
              <a:t>Escherichia</a:t>
            </a:r>
            <a:r>
              <a:rPr lang="cs-CZ" sz="1000" dirty="0" smtClean="0"/>
              <a:t> coli</a:t>
            </a:r>
            <a:endParaRPr lang="cs-CZ" sz="1000" dirty="0"/>
          </a:p>
        </p:txBody>
      </p:sp>
      <p:pic>
        <p:nvPicPr>
          <p:cNvPr id="2050" name="Picture 2" descr="C:\Users\Tereza\AppData\Local\Microsoft\Windows\Temporary Internet Files\Content.IE5\XXPFUX59\MP9003902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7328" y="1916831"/>
            <a:ext cx="2592288" cy="184916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52320" y="3848927"/>
            <a:ext cx="75052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/>
              <a:t>K</a:t>
            </a:r>
            <a:r>
              <a:rPr lang="cs-CZ" sz="1100" dirty="0" smtClean="0"/>
              <a:t>vasinky</a:t>
            </a:r>
            <a:endParaRPr lang="cs-CZ" sz="1100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20648" y="2277400"/>
            <a:ext cx="2518458" cy="387358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548367" y="6237312"/>
            <a:ext cx="125386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Dřevokazná houba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268827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Potravní řetězec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Jeden organismus je zdroj energie pro druhý</a:t>
            </a:r>
            <a:endParaRPr lang="cs-CZ" dirty="0">
              <a:solidFill>
                <a:schemeClr val="accent6"/>
              </a:solidFill>
            </a:endParaRPr>
          </a:p>
        </p:txBody>
      </p:sp>
      <p:pic>
        <p:nvPicPr>
          <p:cNvPr id="3075" name="Picture 3" descr="C:\Users\Tereza\AppData\Local\Microsoft\Windows\Temporary Internet Files\Content.IE5\XPP2AOFH\MC90044179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7723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Tereza\AppData\Local\Microsoft\Windows\Temporary Internet Files\Content.IE5\XPP2AOFH\MC9003244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9418" y="4127591"/>
            <a:ext cx="1836738" cy="138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Tereza\AppData\Local\Microsoft\Windows\Temporary Internet Files\Content.IE5\0FYFT0AB\MC9003561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698966"/>
            <a:ext cx="865188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79912" y="6309320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Bakterie a houby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347864" y="522920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221164" y="5229200"/>
            <a:ext cx="79099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644008" y="5733256"/>
            <a:ext cx="144562" cy="5040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5616662" y="5520432"/>
            <a:ext cx="899554" cy="8608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2627784" y="5589240"/>
            <a:ext cx="1008112" cy="9047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644008" y="2492896"/>
            <a:ext cx="31870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K obrázkům přiřaď pojmy: </a:t>
            </a:r>
          </a:p>
          <a:p>
            <a:r>
              <a:rPr lang="cs-CZ" sz="1600" i="1" dirty="0" err="1" smtClean="0"/>
              <a:t>destruent</a:t>
            </a:r>
            <a:r>
              <a:rPr lang="cs-CZ" sz="1600" i="1" dirty="0" smtClean="0"/>
              <a:t>, konzument, producent</a:t>
            </a:r>
            <a:endParaRPr lang="cs-CZ" sz="1600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27584" y="2446729"/>
            <a:ext cx="11192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bg1"/>
                </a:solidFill>
              </a:rPr>
              <a:t>Producent</a:t>
            </a:r>
            <a:endParaRPr lang="cs-CZ" sz="1600" i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373185" y="3371759"/>
            <a:ext cx="122180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bg1"/>
                </a:solidFill>
              </a:rPr>
              <a:t>Konzument</a:t>
            </a:r>
            <a:endParaRPr lang="cs-CZ" sz="1600" i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65279" y="3805094"/>
            <a:ext cx="122180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>
                <a:solidFill>
                  <a:schemeClr val="bg1"/>
                </a:solidFill>
              </a:rPr>
              <a:t>Konzument</a:t>
            </a:r>
            <a:endParaRPr lang="cs-CZ" sz="1600" i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195736" y="6352803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err="1" smtClean="0">
                <a:solidFill>
                  <a:schemeClr val="bg1"/>
                </a:solidFill>
              </a:rPr>
              <a:t>Destruenti</a:t>
            </a:r>
            <a:endParaRPr lang="cs-CZ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856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Potravní pyramida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482641464"/>
              </p:ext>
            </p:extLst>
          </p:nvPr>
        </p:nvGraphicFramePr>
        <p:xfrm>
          <a:off x="457200" y="1600201"/>
          <a:ext cx="6419056" cy="3845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C:\Users\Tereza\AppData\Local\Microsoft\Windows\Temporary Internet Files\Content.IE5\0FYFT0AB\MC9000272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211476"/>
            <a:ext cx="1258418" cy="1421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564904"/>
            <a:ext cx="1512168" cy="138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Tereza\AppData\Local\Microsoft\Windows\Temporary Internet Files\Content.IE5\42OPTTM1\MC90033625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01407"/>
            <a:ext cx="864096" cy="1463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53745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Potravní pyramida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817888551"/>
              </p:ext>
            </p:extLst>
          </p:nvPr>
        </p:nvGraphicFramePr>
        <p:xfrm>
          <a:off x="457200" y="1600200"/>
          <a:ext cx="3657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Kterých organismů je nejvíc?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Zelených rostlin</a:t>
            </a:r>
          </a:p>
          <a:p>
            <a:r>
              <a:rPr lang="cs-CZ" dirty="0" smtClean="0"/>
              <a:t>Kterých je naopak nejméně?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Masožravců</a:t>
            </a:r>
          </a:p>
          <a:p>
            <a:r>
              <a:rPr lang="cs-CZ" dirty="0" smtClean="0"/>
              <a:t>Přiřaď pojmy: konzument, producent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3717032"/>
            <a:ext cx="1351652" cy="369332"/>
          </a:xfrm>
          <a:prstGeom prst="rect">
            <a:avLst/>
          </a:prstGeom>
          <a:solidFill>
            <a:schemeClr val="tx2"/>
          </a:solidFill>
          <a:ln>
            <a:solidFill>
              <a:schemeClr val="bg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Konzument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2204864"/>
            <a:ext cx="1351652" cy="369332"/>
          </a:xfrm>
          <a:prstGeom prst="rect">
            <a:avLst/>
          </a:prstGeom>
          <a:solidFill>
            <a:schemeClr val="tx2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Konzument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512" y="5187947"/>
            <a:ext cx="1236236" cy="369332"/>
          </a:xfrm>
          <a:prstGeom prst="rect">
            <a:avLst/>
          </a:prstGeom>
          <a:solidFill>
            <a:schemeClr val="tx2"/>
          </a:solidFill>
          <a:ln>
            <a:solidFill>
              <a:schemeClr val="bg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roducent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4745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Symbióza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Výhodné soužití dvou organismů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2313" y="2780928"/>
            <a:ext cx="5196897" cy="343978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619672" y="6453336"/>
            <a:ext cx="21034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Klaun mezi rameny sasanky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180777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příklady symbiózy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1844824"/>
            <a:ext cx="3822970" cy="4052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467544" y="5899058"/>
            <a:ext cx="2813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Rostliny a jejich opylovači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1844824"/>
            <a:ext cx="4047868" cy="40324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5364088" y="5877272"/>
            <a:ext cx="2056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Mravenci a mšice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8609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Predace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Vztah lovce (predátora) a kořisti</a:t>
            </a:r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2714471"/>
            <a:ext cx="3437551" cy="31628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6906" y="2665163"/>
            <a:ext cx="2974176" cy="32121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894734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Parazitismus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Soužití mezi cizopasníkem (parazitem) a hostitelem</a:t>
            </a:r>
          </a:p>
          <a:p>
            <a:endParaRPr lang="cs-CZ" sz="2800" dirty="0" smtClean="0"/>
          </a:p>
          <a:p>
            <a:r>
              <a:rPr lang="cs-CZ" sz="2800" b="1" dirty="0" smtClean="0"/>
              <a:t>Cizopasník (parazit)</a:t>
            </a:r>
          </a:p>
          <a:p>
            <a:pPr lvl="1"/>
            <a:r>
              <a:rPr lang="cs-CZ" sz="2400" dirty="0" smtClean="0"/>
              <a:t>Poškozuje hostitele</a:t>
            </a:r>
          </a:p>
          <a:p>
            <a:pPr lvl="1"/>
            <a:r>
              <a:rPr lang="cs-CZ" sz="2400" dirty="0" smtClean="0"/>
              <a:t>Bere hostiteli živiny</a:t>
            </a:r>
          </a:p>
          <a:p>
            <a:pPr lvl="1"/>
            <a:r>
              <a:rPr lang="cs-CZ" sz="2400" dirty="0" smtClean="0"/>
              <a:t>Hostitel strádá nebo hyne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0500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parazitismu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484784"/>
            <a:ext cx="3503695" cy="4873625"/>
          </a:xfr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83968" y="1484784"/>
            <a:ext cx="3960439" cy="386461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043608" y="6412686"/>
            <a:ext cx="2223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Jmelí bílé na jabloni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94825" y="5404574"/>
            <a:ext cx="4057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Hnízdní parazitismus kukačky obecné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4052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3657600" cy="519147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Producent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Zelené rostliny</a:t>
            </a:r>
          </a:p>
          <a:p>
            <a:pPr lvl="1"/>
            <a:r>
              <a:rPr lang="cs-CZ" dirty="0" smtClean="0"/>
              <a:t>Vyrábí si sami živiny fotosyntézou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Konzument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Živočichové</a:t>
            </a:r>
          </a:p>
          <a:p>
            <a:pPr lvl="1"/>
            <a:r>
              <a:rPr lang="cs-CZ" dirty="0" smtClean="0"/>
              <a:t>Žerou rostliny nebo živočichy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Rozkladač (</a:t>
            </a:r>
            <a:r>
              <a:rPr lang="cs-CZ" dirty="0" err="1" smtClean="0">
                <a:solidFill>
                  <a:schemeClr val="accent1"/>
                </a:solidFill>
              </a:rPr>
              <a:t>destruent</a:t>
            </a:r>
            <a:r>
              <a:rPr lang="cs-CZ" dirty="0" smtClean="0">
                <a:solidFill>
                  <a:schemeClr val="accent1"/>
                </a:solidFill>
              </a:rPr>
              <a:t>)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Houby, bakterie</a:t>
            </a:r>
          </a:p>
          <a:p>
            <a:pPr lvl="1"/>
            <a:r>
              <a:rPr lang="cs-CZ" dirty="0" smtClean="0"/>
              <a:t>Rozkládají těla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270248" y="908720"/>
            <a:ext cx="3657600" cy="526348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Potravní řetězec</a:t>
            </a:r>
          </a:p>
          <a:p>
            <a:pPr lvl="1"/>
            <a:r>
              <a:rPr lang="cs-CZ" dirty="0" smtClean="0"/>
              <a:t>Jeden organismus je zdroj energie pro druhý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Symbióza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Výhodné soužití </a:t>
            </a:r>
            <a:r>
              <a:rPr lang="cs-CZ" dirty="0" smtClean="0"/>
              <a:t>organismů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Predace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Kořist – lovec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Parazitismus 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Cizopasník – hostitel</a:t>
            </a:r>
          </a:p>
          <a:p>
            <a:pPr lvl="1"/>
            <a:r>
              <a:rPr lang="cs-CZ" dirty="0" smtClean="0"/>
              <a:t>Cizopasník bere živiny hostiteli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54725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otázky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Sestav potravní řetězec.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 tomto řetězci jmenuj </a:t>
            </a:r>
            <a:r>
              <a:rPr lang="cs-CZ" dirty="0" err="1" smtClean="0"/>
              <a:t>destruenty</a:t>
            </a:r>
            <a:r>
              <a:rPr lang="cs-CZ" dirty="0" smtClean="0"/>
              <a:t>, konzumenty a producenty.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Najdi alespoň 3 příklady symbiózy.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Uveď alespoň 3 příklady vztahu predace.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Uveď alespoň 3 příklady cizopasnického vztahu (parazitismu). Na jednom příkladu vysvětli, jaký vliv má parazit na hostitele.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Liší se hostitel a parazit velikostí těla?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Na základě potravní pyramidy rozhodni jakých organismů je nejvíce, kterých méně atd. 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37156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err="1"/>
              <a:t>Soubor:Furry</a:t>
            </a:r>
            <a:r>
              <a:rPr lang="cs-CZ" dirty="0"/>
              <a:t> rox.jpg.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2005-10-02 [cit. 2012-07-20]. Dostupné z: http://cs.wikipedia.org/wiki/Soubor:Furry_rox.jpg 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r>
              <a:rPr lang="cs-CZ" dirty="0" err="1"/>
              <a:t>Soubor:EscherichiaColi</a:t>
            </a:r>
            <a:r>
              <a:rPr lang="cs-CZ" dirty="0"/>
              <a:t> NIAID.jpg.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2005-04-10 [cit. 2012-07-20]. Dostupné z: http://cs.wikipedia.org/wiki/Soubor:EscherichiaColi_NIAID.jpg </a:t>
            </a:r>
            <a:endParaRPr lang="cs-CZ" dirty="0" smtClean="0"/>
          </a:p>
          <a:p>
            <a:r>
              <a:rPr lang="cs-CZ" dirty="0" err="1"/>
              <a:t>Soubor:Fungi</a:t>
            </a:r>
            <a:r>
              <a:rPr lang="cs-CZ" dirty="0"/>
              <a:t> in Borneo.jpg.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2011-12-16 [cit. 2012-07-20].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cs.wikipedia.org/wiki/Soubor:Fungi_in_Borneo.jpg</a:t>
            </a:r>
            <a:endParaRPr lang="cs-CZ" dirty="0" smtClean="0"/>
          </a:p>
          <a:p>
            <a:r>
              <a:rPr lang="cs-CZ" dirty="0" err="1"/>
              <a:t>Soubor:Common</a:t>
            </a:r>
            <a:r>
              <a:rPr lang="cs-CZ" dirty="0"/>
              <a:t> clownfish.jpg.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2007-03-01 [cit. 2012-07-20]. Dostupné z: http://cs.wikipedia.org/wiki/Soubor:Common_clownfish.jpg  </a:t>
            </a:r>
            <a:endParaRPr lang="cs-CZ" dirty="0" smtClean="0"/>
          </a:p>
          <a:p>
            <a:r>
              <a:rPr lang="cs-CZ" dirty="0"/>
              <a:t>File:Scopa 5948.jpg.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2011-09-06 [cit. 2012-07-20].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commons.wikimedia.org/wiki/File:Scopa_5948.jpg?uselang=cs</a:t>
            </a:r>
            <a:endParaRPr lang="cs-CZ" dirty="0" smtClean="0"/>
          </a:p>
          <a:p>
            <a:r>
              <a:rPr lang="cs-CZ" dirty="0"/>
              <a:t>File:Melkende </a:t>
            </a:r>
            <a:r>
              <a:rPr lang="cs-CZ" dirty="0" err="1"/>
              <a:t>ameise</a:t>
            </a:r>
            <a:r>
              <a:rPr lang="cs-CZ" dirty="0"/>
              <a:t> honigtau1.JPG.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2007-05-26 [cit. 2012-07-20]. Dostupné z: http://commons.wikimedia.org/wiki/File:Melkende_ameise_honigtau1.JPG?uselang=cs </a:t>
            </a:r>
            <a:endParaRPr lang="cs-CZ" dirty="0" smtClean="0"/>
          </a:p>
          <a:p>
            <a:r>
              <a:rPr lang="cs-CZ" dirty="0"/>
              <a:t>File:Marpissa.muscosa.with.bug.jpg.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2009-06-06 [cit. 2012-07-20]. Dostupné z: http://commons.wikimedia.org/wiki/File:Marpissa.muscosa.with.bug.jpg?uselang=cs </a:t>
            </a:r>
          </a:p>
          <a:p>
            <a:r>
              <a:rPr lang="cs-CZ" dirty="0"/>
              <a:t>File:Alcedo </a:t>
            </a:r>
            <a:r>
              <a:rPr lang="cs-CZ" dirty="0" err="1"/>
              <a:t>atthis</a:t>
            </a:r>
            <a:r>
              <a:rPr lang="cs-CZ" dirty="0"/>
              <a:t> 2 (Marek </a:t>
            </a:r>
            <a:r>
              <a:rPr lang="cs-CZ" dirty="0" err="1"/>
              <a:t>Szczepanek</a:t>
            </a:r>
            <a:r>
              <a:rPr lang="cs-CZ" dirty="0"/>
              <a:t>).</a:t>
            </a:r>
            <a:r>
              <a:rPr lang="cs-CZ" dirty="0" err="1"/>
              <a:t>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2005-04-11 [cit. 2012-07-20]. Dostupné z: http://commons.wikimedia.org/wiki/File:Alcedo_atthis_2_%28Marek_Szczepanek%29.jpg?uselang=cs  </a:t>
            </a:r>
            <a:endParaRPr lang="cs-CZ" dirty="0" smtClean="0"/>
          </a:p>
          <a:p>
            <a:r>
              <a:rPr lang="cs-CZ" dirty="0"/>
              <a:t>File:Mistletoe.jpg.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2007-08-16 [cit. 2012-07-20]. Dostupné z: http://commons.wikimedia.org/wiki/File:Mistletoe.jpg?uselang=cs </a:t>
            </a:r>
            <a:endParaRPr lang="cs-CZ" dirty="0" smtClean="0"/>
          </a:p>
          <a:p>
            <a:r>
              <a:rPr lang="cs-CZ" dirty="0" err="1"/>
              <a:t>Soubor:Eastern</a:t>
            </a:r>
            <a:r>
              <a:rPr lang="cs-CZ" dirty="0"/>
              <a:t> Phoebe-nest-Brown-headed-Cowbird-egg.jpg.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2008-06-11 [cit. 2012-07-20]. Dostupné z: http://cs.wikipedia.org/wiki/Soubor:Eastern_Phoebe-nest-Brown-headed-Cowbird-egg.jpg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447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236</TotalTime>
  <Words>717</Words>
  <Application>Microsoft Office PowerPoint</Application>
  <PresentationFormat>Předvádění na obrazovce (4:3)</PresentationFormat>
  <Paragraphs>126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Arkýř</vt:lpstr>
      <vt:lpstr>Snímek 1</vt:lpstr>
      <vt:lpstr>Vztahy mezi organismy</vt:lpstr>
      <vt:lpstr>Producenti</vt:lpstr>
      <vt:lpstr>Příklady producentů</vt:lpstr>
      <vt:lpstr>Konzumenti</vt:lpstr>
      <vt:lpstr>Rozkladači (destruenti)</vt:lpstr>
      <vt:lpstr>Příklady Rozkladačů (destruentů)</vt:lpstr>
      <vt:lpstr>Potravní řetězec</vt:lpstr>
      <vt:lpstr>Potravní pyramida</vt:lpstr>
      <vt:lpstr>Potravní pyramida</vt:lpstr>
      <vt:lpstr>Symbióza</vt:lpstr>
      <vt:lpstr>Další příklady symbiózy</vt:lpstr>
      <vt:lpstr>Predace</vt:lpstr>
      <vt:lpstr>Parazitismus</vt:lpstr>
      <vt:lpstr>Příklady parazitismu</vt:lpstr>
      <vt:lpstr>Shrnutí</vt:lpstr>
      <vt:lpstr>Závěrečné otázky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Dum</cp:lastModifiedBy>
  <cp:revision>19</cp:revision>
  <dcterms:created xsi:type="dcterms:W3CDTF">2012-07-20T19:00:16Z</dcterms:created>
  <dcterms:modified xsi:type="dcterms:W3CDTF">2013-06-18T15:59:53Z</dcterms:modified>
</cp:coreProperties>
</file>