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4" r:id="rId8"/>
    <p:sldId id="263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F8F3425-75A5-48C3-BC7E-C0B14BD3E73D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E4D7754-2E53-421B-9A75-9C970171A6A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5.jpeg"/><Relationship Id="rId5" Type="http://schemas.openxmlformats.org/officeDocument/2006/relationships/image" Target="../media/image1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2060848"/>
            <a:ext cx="8099425" cy="248761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VY_32_INOVACE_05_Mikroskop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</a:t>
            </a:r>
            <a:r>
              <a:rPr lang="cs-CZ" sz="1200" dirty="0" smtClean="0"/>
              <a:t>6.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Praktické poznávání přírody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Zkoumání přírody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KLÍČOVÁ SLOVA:		lupa, dalekohled, mikroskop, zvětšení, okulár, objektiv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VYTVOŘENO: 		7/2012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	 Prezentace určená pro interaktivní tabuli, výklad s popisem mikroskopu a dalších přístrojů a nástrojů k pozorování přírody. Žák se seznamuje s částmi mikroskopu, umí je popsat a zná základní postup práce s mikroskopem.</a:t>
            </a:r>
            <a:endParaRPr lang="cs-CZ" sz="1900" dirty="0" smtClean="0"/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852229" y="515293"/>
            <a:ext cx="722999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</a:t>
            </a:r>
            <a:r>
              <a:rPr lang="cs-CZ" sz="1600" dirty="0"/>
              <a:t>zsnovstra@email.cz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83358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Zkoumání přírody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mikroskop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547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Pozorování přírody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500" b="1" dirty="0" smtClean="0"/>
              <a:t>Nezasahujeme do průběhu děje</a:t>
            </a:r>
          </a:p>
          <a:p>
            <a:pPr lvl="1"/>
            <a:r>
              <a:rPr lang="cs-CZ" sz="3000" dirty="0" smtClean="0"/>
              <a:t>Pouze se „díváme“</a:t>
            </a:r>
          </a:p>
          <a:p>
            <a:r>
              <a:rPr lang="cs-CZ" sz="3500" b="1" dirty="0" smtClean="0"/>
              <a:t>Způsoby pozorování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3500" dirty="0" smtClean="0">
                <a:solidFill>
                  <a:schemeClr val="accent3"/>
                </a:solidFill>
              </a:rPr>
              <a:t>Bez přístrojů </a:t>
            </a:r>
            <a:r>
              <a:rPr lang="cs-CZ" sz="3000" dirty="0"/>
              <a:t>(</a:t>
            </a:r>
            <a:r>
              <a:rPr lang="cs-CZ" sz="3000" dirty="0" smtClean="0"/>
              <a:t>pouhým okem)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3500" dirty="0" smtClean="0">
                <a:solidFill>
                  <a:schemeClr val="accent3"/>
                </a:solidFill>
              </a:rPr>
              <a:t>S přístrojem</a:t>
            </a:r>
          </a:p>
          <a:p>
            <a:pPr lvl="1"/>
            <a:r>
              <a:rPr lang="cs-CZ" sz="3000" dirty="0" smtClean="0">
                <a:solidFill>
                  <a:schemeClr val="accent2"/>
                </a:solidFill>
              </a:rPr>
              <a:t>Dalekohled</a:t>
            </a:r>
          </a:p>
          <a:p>
            <a:pPr lvl="1"/>
            <a:r>
              <a:rPr lang="cs-CZ" sz="3000" dirty="0" smtClean="0">
                <a:solidFill>
                  <a:schemeClr val="accent2"/>
                </a:solidFill>
              </a:rPr>
              <a:t>Lupa </a:t>
            </a:r>
          </a:p>
          <a:p>
            <a:pPr lvl="1"/>
            <a:r>
              <a:rPr lang="cs-CZ" sz="3000" dirty="0">
                <a:solidFill>
                  <a:schemeClr val="accent2"/>
                </a:solidFill>
              </a:rPr>
              <a:t>M</a:t>
            </a:r>
            <a:r>
              <a:rPr lang="cs-CZ" sz="3000" dirty="0" smtClean="0">
                <a:solidFill>
                  <a:schemeClr val="accent2"/>
                </a:solidFill>
              </a:rPr>
              <a:t>ikroskop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i="1" dirty="0" smtClean="0"/>
              <a:t>Napadne tě nějaký příklad pozorování přírodního děje?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779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Přístroje pro pozorování přírody</a:t>
            </a:r>
            <a:endParaRPr lang="cs-CZ" sz="4400" dirty="0"/>
          </a:p>
        </p:txBody>
      </p:sp>
      <p:pic>
        <p:nvPicPr>
          <p:cNvPr id="1028" name="Picture 4" descr="C:\Users\Tereza\AppData\Local\Microsoft\Windows\Temporary Internet Files\Content.IE5\XPP2AOFH\MC9003548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41133"/>
            <a:ext cx="1826971" cy="14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ereza\AppData\Local\Microsoft\Windows\Temporary Internet Files\Content.IE5\XPP2AOFH\MC9000832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16" y="3336316"/>
            <a:ext cx="1702613" cy="166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Tereza\AppData\Local\Microsoft\Windows\Temporary Internet Files\Content.IE5\XPP2AOFH\MC90043164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460" y="227350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Tereza\AppData\Local\Microsoft\Windows\Temporary Internet Files\Content.IE5\XXPFUX59\MP900433129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559" y="1434473"/>
            <a:ext cx="2880320" cy="431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39858" y="5877272"/>
            <a:ext cx="8804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Určitě je umíš pojmenovat, že?</a:t>
            </a:r>
          </a:p>
          <a:p>
            <a:r>
              <a:rPr lang="cs-CZ" dirty="0" smtClean="0"/>
              <a:t>Které používáme k přiblížení vzdáleného objektu a které k zvětšení velmi malého předmětu?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38370" y="1578858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50953" y="3617931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 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11418" y="2273501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39770" y="1578858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 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997138" y="4293096"/>
            <a:ext cx="2640851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/>
              <a:t>d</a:t>
            </a:r>
            <a:r>
              <a:rPr lang="cs-CZ" dirty="0" smtClean="0"/>
              <a:t>alekohled</a:t>
            </a:r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hvězdářský dalekohled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lupa s jednou čočkou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školní mikroskop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658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Pokus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2800" b="1" dirty="0" smtClean="0"/>
              <a:t>Pokus = experiment</a:t>
            </a:r>
          </a:p>
          <a:p>
            <a:pPr lvl="1"/>
            <a:r>
              <a:rPr lang="cs-CZ" sz="2400" dirty="0" smtClean="0">
                <a:solidFill>
                  <a:schemeClr val="accent3"/>
                </a:solidFill>
              </a:rPr>
              <a:t>Schválně do děje zasahujeme (ovlivňujeme ho)</a:t>
            </a:r>
          </a:p>
          <a:p>
            <a:endParaRPr lang="cs-CZ" sz="2800" dirty="0"/>
          </a:p>
          <a:p>
            <a:r>
              <a:rPr lang="cs-CZ" sz="2800" b="1" dirty="0"/>
              <a:t>P</a:t>
            </a:r>
            <a:r>
              <a:rPr lang="cs-CZ" sz="2800" b="1" dirty="0" smtClean="0"/>
              <a:t>rotokol</a:t>
            </a:r>
          </a:p>
          <a:p>
            <a:pPr lvl="1"/>
            <a:r>
              <a:rPr lang="cs-CZ" sz="2400" dirty="0" smtClean="0">
                <a:solidFill>
                  <a:schemeClr val="accent3"/>
                </a:solidFill>
              </a:rPr>
              <a:t>Záznam z pozorování a pokusu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>
                <a:solidFill>
                  <a:schemeClr val="tx2"/>
                </a:solidFill>
              </a:rPr>
              <a:t>Popis práce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>
                <a:solidFill>
                  <a:schemeClr val="tx2"/>
                </a:solidFill>
              </a:rPr>
              <a:t>Získané údaje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>
                <a:solidFill>
                  <a:schemeClr val="tx2"/>
                </a:solidFill>
              </a:rPr>
              <a:t>Vyhodnocení 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>
                <a:solidFill>
                  <a:schemeClr val="tx2"/>
                </a:solidFill>
              </a:rPr>
              <a:t>Z</a:t>
            </a:r>
            <a:r>
              <a:rPr lang="cs-CZ" dirty="0" smtClean="0">
                <a:solidFill>
                  <a:schemeClr val="tx2"/>
                </a:solidFill>
              </a:rPr>
              <a:t>ávěr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564904"/>
            <a:ext cx="3240360" cy="364618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544226" y="6211089"/>
            <a:ext cx="2880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/>
              <a:t>Kočičí chlup, elektronový mikroskop, 1000 x</a:t>
            </a: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129437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Mikroskop</a:t>
            </a:r>
            <a:endParaRPr lang="cs-CZ" sz="4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283968" y="692696"/>
            <a:ext cx="3657600" cy="5508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Okulár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Tubus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Zaostřovací šroub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Objektiv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Stolek se svorkami</a:t>
            </a:r>
          </a:p>
          <a:p>
            <a:pPr marL="0" indent="0">
              <a:buNone/>
            </a:pPr>
            <a:r>
              <a:rPr lang="cs-CZ" dirty="0" smtClean="0"/>
              <a:t>Zrcátko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Stativ</a:t>
            </a:r>
          </a:p>
          <a:p>
            <a:endParaRPr lang="cs-CZ" dirty="0"/>
          </a:p>
        </p:txBody>
      </p:sp>
      <p:pic>
        <p:nvPicPr>
          <p:cNvPr id="2052" name="Picture 4" descr="C:\Users\Tereza\AppData\Local\Microsoft\Windows\Temporary Internet Files\Content.IE5\42OPTTM1\MP900433129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05235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3347864" y="980728"/>
            <a:ext cx="1080120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203848" y="1772816"/>
            <a:ext cx="1224136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3059832" y="2708920"/>
            <a:ext cx="1368152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123728" y="3573016"/>
            <a:ext cx="230425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261822" y="4427005"/>
            <a:ext cx="2166162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691680" y="4581128"/>
            <a:ext cx="2736304" cy="3240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591780" y="5517232"/>
            <a:ext cx="1836204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0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Umíš popsat části mikroskopu ?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283968" y="692696"/>
            <a:ext cx="3657600" cy="5508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Okulár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Tubus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Zaostřovací šroub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Objektiv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Stolek se svorkami</a:t>
            </a:r>
          </a:p>
          <a:p>
            <a:pPr marL="0" indent="0">
              <a:buNone/>
            </a:pPr>
            <a:r>
              <a:rPr lang="cs-CZ" dirty="0" smtClean="0"/>
              <a:t>Zrcátko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Stativ</a:t>
            </a:r>
          </a:p>
          <a:p>
            <a:endParaRPr lang="cs-CZ" dirty="0"/>
          </a:p>
        </p:txBody>
      </p:sp>
      <p:pic>
        <p:nvPicPr>
          <p:cNvPr id="2052" name="Picture 4" descr="C:\Users\Tereza\AppData\Local\Microsoft\Windows\Temporary Internet Files\Content.IE5\42OPTTM1\MP900433129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05235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3347864" y="980728"/>
            <a:ext cx="1008112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203848" y="1772816"/>
            <a:ext cx="1152128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3059832" y="2708920"/>
            <a:ext cx="1296144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123728" y="3573016"/>
            <a:ext cx="2232248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261822" y="4427006"/>
            <a:ext cx="2094154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691680" y="4581128"/>
            <a:ext cx="2664296" cy="3240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591780" y="5517232"/>
            <a:ext cx="1764196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663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 smtClean="0"/>
              <a:t>Potřeby k mikroskopování</a:t>
            </a:r>
            <a:endParaRPr lang="cs-CZ" dirty="0"/>
          </a:p>
        </p:txBody>
      </p:sp>
      <p:pic>
        <p:nvPicPr>
          <p:cNvPr id="3074" name="Picture 2" descr="C:\Users\Tereza\AppData\Local\Microsoft\Windows\Temporary Internet Files\Content.IE5\XPP2AOFH\MC9003404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1324966" cy="188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853" b="89664" l="8832" r="979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031" y="1211866"/>
            <a:ext cx="3977372" cy="2304256"/>
          </a:xfrm>
        </p:spPr>
      </p:pic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757" b="87838" l="2193" r="770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188647"/>
            <a:ext cx="6516010" cy="704948"/>
          </a:xfrm>
          <a:prstGeom prst="rect">
            <a:avLst/>
          </a:prstGeom>
        </p:spPr>
      </p:pic>
      <p:pic>
        <p:nvPicPr>
          <p:cNvPr id="3077" name="Picture 5" descr="C:\Users\Tereza\AppData\Local\Microsoft\Windows\Temporary Internet Files\Content.IE5\XPP2AOFH\MP900175484[1]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5667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68" y="3694143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Tereza\AppData\Local\Microsoft\Windows\Temporary Internet Files\Content.IE5\0FYFT0AB\MP900321127[1]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3222">
            <a:off x="5426014" y="332656"/>
            <a:ext cx="2763185" cy="387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153720" y="1590084"/>
            <a:ext cx="926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kapátko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03848" y="1772816"/>
            <a:ext cx="866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pinzeta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36296" y="1259468"/>
            <a:ext cx="828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skalpel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97586" y="2852936"/>
            <a:ext cx="1698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reparační jehla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148064" y="4478157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nůžky</a:t>
            </a:r>
            <a:endParaRPr lang="cs-CZ" dirty="0"/>
          </a:p>
        </p:txBody>
      </p:sp>
      <p:pic>
        <p:nvPicPr>
          <p:cNvPr id="3083" name="Picture 11" descr="C:\Users\Tereza\AppData\Local\Microsoft\Windows\Temporary Internet Files\Content.IE5\42OPTTM1\MP900321158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2089816" cy="292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3349448" y="6277348"/>
            <a:ext cx="2295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Podložní a krycí sklíčka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285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Zvětšení mikroskopu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3"/>
                </a:solidFill>
              </a:rPr>
              <a:t>Celkové zvětšení = zvětšení okuláru . zvětšení objektivu </a:t>
            </a:r>
          </a:p>
          <a:p>
            <a:pPr marL="0" indent="0">
              <a:buNone/>
            </a:pPr>
            <a:endParaRPr lang="cs-CZ" b="1" u="sng" dirty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dirty="0" smtClean="0"/>
              <a:t>Př.: 	zvětšení okuláru: 5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zvětšení objektivu: 10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celkové zvětšení: </a:t>
            </a:r>
            <a:r>
              <a:rPr lang="cs-CZ" dirty="0" smtClean="0">
                <a:solidFill>
                  <a:schemeClr val="accent3"/>
                </a:solidFill>
              </a:rPr>
              <a:t>5 . 10 = 50</a:t>
            </a:r>
          </a:p>
          <a:p>
            <a:pPr marL="0" indent="0">
              <a:buNone/>
            </a:pPr>
            <a:endParaRPr lang="cs-CZ" dirty="0" smtClean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dirty="0" smtClean="0"/>
              <a:t>Př.: 	S jakým zvětšení pracujeme, pokud objektiv má zvětšení 15x a okulár 20x ?</a:t>
            </a:r>
            <a:endParaRPr lang="cs-CZ" dirty="0"/>
          </a:p>
          <a:p>
            <a:pPr lvl="1"/>
            <a:r>
              <a:rPr lang="cs-CZ" dirty="0" smtClean="0"/>
              <a:t>15 . 20 = 300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Mikroskop zvětšuje preparát 300 x. </a:t>
            </a:r>
          </a:p>
        </p:txBody>
      </p:sp>
    </p:spTree>
    <p:extLst>
      <p:ext uri="{BB962C8B-B14F-4D97-AF65-F5344CB8AC3E}">
        <p14:creationId xmlns:p14="http://schemas.microsoft.com/office/powerpoint/2010/main" val="143123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3000" dirty="0" smtClean="0"/>
              <a:t>Jaký je rozdíl mezi pozorováním a pokusem?</a:t>
            </a:r>
          </a:p>
          <a:p>
            <a:pPr lvl="1"/>
            <a:r>
              <a:rPr lang="cs-CZ" sz="2600" dirty="0" smtClean="0">
                <a:solidFill>
                  <a:schemeClr val="accent3"/>
                </a:solidFill>
              </a:rPr>
              <a:t>Při pozorování do děje nezasahujeme, při pokusu ano. 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cs-CZ" sz="3000" dirty="0" smtClean="0"/>
              <a:t>Jaké pomůcky používáme při zkoumání přírody?</a:t>
            </a:r>
          </a:p>
          <a:p>
            <a:pPr lvl="1"/>
            <a:r>
              <a:rPr lang="cs-CZ" sz="2600" dirty="0" smtClean="0">
                <a:solidFill>
                  <a:schemeClr val="accent3"/>
                </a:solidFill>
              </a:rPr>
              <a:t>Dalekohled, mikroskop, lupu.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cs-CZ" sz="3000" dirty="0" smtClean="0"/>
              <a:t>Jak se spočítá celkové zvěstní mikroskopu?</a:t>
            </a:r>
          </a:p>
          <a:p>
            <a:pPr lvl="1"/>
            <a:r>
              <a:rPr lang="cs-CZ" sz="2600" dirty="0" smtClean="0">
                <a:solidFill>
                  <a:schemeClr val="accent3"/>
                </a:solidFill>
              </a:rPr>
              <a:t>Celkové zvětšení = zvětšení okuláru . </a:t>
            </a:r>
            <a:r>
              <a:rPr lang="cs-CZ" sz="2600" dirty="0">
                <a:solidFill>
                  <a:schemeClr val="accent3"/>
                </a:solidFill>
              </a:rPr>
              <a:t>z</a:t>
            </a:r>
            <a:r>
              <a:rPr lang="cs-CZ" sz="2600" dirty="0" smtClean="0">
                <a:solidFill>
                  <a:schemeClr val="accent3"/>
                </a:solidFill>
              </a:rPr>
              <a:t>většení objektivu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cs-CZ" sz="3000" dirty="0" smtClean="0"/>
              <a:t>Jaké další pomůcky používáme při mikroskopování?</a:t>
            </a:r>
          </a:p>
          <a:p>
            <a:pPr lvl="1"/>
            <a:r>
              <a:rPr lang="cs-CZ" sz="2600" dirty="0" smtClean="0">
                <a:solidFill>
                  <a:schemeClr val="accent3"/>
                </a:solidFill>
              </a:rPr>
              <a:t>Podložní a krycí sklíčka, pinzetu, kapátko, preparační jehlu, skalpel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790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200" dirty="0" smtClean="0">
                <a:hlinkClick r:id="rId2"/>
              </a:rPr>
              <a:t>www.microsoft.office.com</a:t>
            </a:r>
            <a:endParaRPr lang="cs-CZ" sz="1200" dirty="0" smtClean="0"/>
          </a:p>
          <a:p>
            <a:r>
              <a:rPr lang="cs-CZ" sz="1200" dirty="0"/>
              <a:t>File:ESEM BSE </a:t>
            </a:r>
            <a:r>
              <a:rPr lang="cs-CZ" sz="1200" dirty="0" err="1"/>
              <a:t>cat</a:t>
            </a:r>
            <a:r>
              <a:rPr lang="cs-CZ" sz="1200" dirty="0"/>
              <a:t> </a:t>
            </a:r>
            <a:r>
              <a:rPr lang="cs-CZ" sz="1200" dirty="0" err="1"/>
              <a:t>hair</a:t>
            </a:r>
            <a:r>
              <a:rPr lang="cs-CZ" sz="1200" dirty="0"/>
              <a:t> No1194 10kV 1000x 680Pa.jpg.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2010-11-26 [cit. 2012-07-22]. Dostupné z: http://commons.wikimedia.org/wiki/File:ESEM_BSE_cat_hair_No1194_10kV_1000x_680Pa.jpg?uselang=cs </a:t>
            </a:r>
            <a:endParaRPr lang="cs-CZ" sz="1200" dirty="0" smtClean="0"/>
          </a:p>
          <a:p>
            <a:r>
              <a:rPr lang="cs-CZ" sz="1200" dirty="0" err="1"/>
              <a:t>Soubor:Tweezers.jpg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2008-03-26 [cit. 2012-07-22]. Dostupné z: http://cs.wikipedia.org/wiki/Soubor:Tweezers.jpg </a:t>
            </a:r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416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98</TotalTime>
  <Words>341</Words>
  <Application>Microsoft Office PowerPoint</Application>
  <PresentationFormat>Předvádění na obrazovce (4:3)</PresentationFormat>
  <Paragraphs>107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Prezentace aplikace PowerPoint</vt:lpstr>
      <vt:lpstr>Zkoumání přírody</vt:lpstr>
      <vt:lpstr>Pozorování přírody</vt:lpstr>
      <vt:lpstr>Přístroje pro pozorování přírody</vt:lpstr>
      <vt:lpstr>Pokus</vt:lpstr>
      <vt:lpstr>Mikroskop</vt:lpstr>
      <vt:lpstr>Umíš popsat části mikroskopu ?</vt:lpstr>
      <vt:lpstr>Potřeby k mikroskopování</vt:lpstr>
      <vt:lpstr>Zvětšení mikroskopu</vt:lpstr>
      <vt:lpstr>Závěrečné otázky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18</cp:revision>
  <dcterms:created xsi:type="dcterms:W3CDTF">2012-07-22T08:15:58Z</dcterms:created>
  <dcterms:modified xsi:type="dcterms:W3CDTF">2013-06-12T19:05:13Z</dcterms:modified>
</cp:coreProperties>
</file>