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  <p:sldId id="269" r:id="rId14"/>
    <p:sldId id="270" r:id="rId15"/>
    <p:sldId id="271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AB3436E-1023-4E95-B3BB-C0AAFE9ACDF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111E401-CFC6-4AFD-B31B-FF1495463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3.wdp"/><Relationship Id="rId7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3.wdp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5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microsoft.com/office/2007/relationships/hdphoto" Target="../media/hdphoto4.wdp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10.png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Aufbau_einer_Tierischen_Zell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90893" y="2132856"/>
            <a:ext cx="7631881" cy="2487612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VY_32_INOVACE_06_Buňka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6.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Obecná biologie a genetika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Rostlinná, živočišná a bakteriální buňka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chloroplasty</a:t>
            </a:r>
            <a:r>
              <a:rPr lang="cs-CZ" sz="1200" dirty="0"/>
              <a:t>, mitochondrie, </a:t>
            </a:r>
            <a:r>
              <a:rPr lang="cs-CZ" sz="1200" dirty="0" smtClean="0"/>
              <a:t>plazmat</a:t>
            </a:r>
            <a:r>
              <a:rPr lang="cs-CZ" sz="1200" dirty="0"/>
              <a:t>. membrána, buněčná stěna, </a:t>
            </a:r>
            <a:r>
              <a:rPr lang="cs-CZ" sz="1200" dirty="0" smtClean="0"/>
              <a:t>jádro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7/2012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seznamující se stavbou buňky doplněný o závěrečné souhrnné otázky. Základní učivo v pojmech. Žák jmenuje buněčné organely a zná jejich význam. Chápe rozdíly mezi živočišnou, bakteriální a rostlinnou buňkou.	</a:t>
            </a:r>
            <a:endParaRPr lang="cs-CZ" sz="19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333753" y="479428"/>
            <a:ext cx="8266943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zsnovstra@email.cz</a:t>
            </a:r>
          </a:p>
        </p:txBody>
      </p:sp>
    </p:spTree>
    <p:extLst>
      <p:ext uri="{BB962C8B-B14F-4D97-AF65-F5344CB8AC3E}">
        <p14:creationId xmlns:p14="http://schemas.microsoft.com/office/powerpoint/2010/main" xmlns="" val="51916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Buňka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Rostlinná, živočišná, bakteriální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889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buňka?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Buňky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Tvoří těla </a:t>
            </a:r>
            <a:r>
              <a:rPr lang="cs-CZ" sz="2400" dirty="0" smtClean="0"/>
              <a:t>organismů</a:t>
            </a:r>
          </a:p>
          <a:p>
            <a:pPr lvl="1"/>
            <a:r>
              <a:rPr lang="cs-CZ" sz="2400" dirty="0" smtClean="0"/>
              <a:t>Může i </a:t>
            </a:r>
            <a:r>
              <a:rPr lang="cs-CZ" sz="2400" dirty="0" smtClean="0">
                <a:solidFill>
                  <a:schemeClr val="accent1"/>
                </a:solidFill>
              </a:rPr>
              <a:t>samostatně žít </a:t>
            </a:r>
            <a:r>
              <a:rPr lang="cs-CZ" sz="2400" dirty="0" smtClean="0"/>
              <a:t>(někdy)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Pozorovatelné</a:t>
            </a:r>
            <a:r>
              <a:rPr lang="cs-CZ" sz="2400" dirty="0" smtClean="0"/>
              <a:t> pouze </a:t>
            </a:r>
            <a:r>
              <a:rPr lang="cs-CZ" sz="2400" dirty="0" smtClean="0">
                <a:solidFill>
                  <a:schemeClr val="accent1"/>
                </a:solidFill>
              </a:rPr>
              <a:t>mikroskopem</a:t>
            </a:r>
          </a:p>
          <a:p>
            <a:pPr lvl="1"/>
            <a:r>
              <a:rPr lang="cs-CZ" sz="2400" dirty="0" smtClean="0"/>
              <a:t>Mají všechny </a:t>
            </a:r>
            <a:r>
              <a:rPr lang="cs-CZ" sz="2400" dirty="0" smtClean="0">
                <a:solidFill>
                  <a:schemeClr val="accent1"/>
                </a:solidFill>
              </a:rPr>
              <a:t>projevy života</a:t>
            </a:r>
          </a:p>
          <a:p>
            <a:endParaRPr lang="cs-CZ" sz="2800" dirty="0">
              <a:solidFill>
                <a:schemeClr val="accent1"/>
              </a:solidFill>
            </a:endParaRPr>
          </a:p>
          <a:p>
            <a:r>
              <a:rPr lang="cs-CZ" sz="2800" dirty="0" smtClean="0"/>
              <a:t>Rozměry buněk</a:t>
            </a:r>
          </a:p>
          <a:p>
            <a:pPr lvl="1"/>
            <a:r>
              <a:rPr lang="cs-CZ" sz="2400" dirty="0" smtClean="0"/>
              <a:t>Setiny až </a:t>
            </a:r>
            <a:r>
              <a:rPr lang="cs-CZ" sz="2400" dirty="0" smtClean="0">
                <a:solidFill>
                  <a:schemeClr val="accent1"/>
                </a:solidFill>
              </a:rPr>
              <a:t>tisíciny milimetru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Dokážeš jmenovat projevy života?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5"/>
                </a:solidFill>
              </a:rPr>
              <a:t>Výživa, dýchání, vylučování, rozmnožování, pohyb, dědičnost, dráždivost, růst a vývoj</a:t>
            </a:r>
          </a:p>
          <a:p>
            <a:endParaRPr lang="cs-CZ" dirty="0"/>
          </a:p>
        </p:txBody>
      </p:sp>
      <p:pic>
        <p:nvPicPr>
          <p:cNvPr id="1026" name="Picture 2" descr="C:\Users\Tereza\AppData\Local\Microsoft\Windows\Temporary Internet Files\Content.IE5\XPP2AOFH\MP9003902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652120" y="2420888"/>
            <a:ext cx="2838258" cy="2024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8953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buňky</a:t>
            </a:r>
            <a:endParaRPr lang="cs-CZ" dirty="0"/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563" b="97268" l="4706" r="950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2636912"/>
            <a:ext cx="4100599" cy="3531339"/>
          </a:xfrm>
        </p:spPr>
      </p:pic>
      <p:pic>
        <p:nvPicPr>
          <p:cNvPr id="11" name="Zástupný symbol pro obsah 10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99448" l="182" r="99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2492896"/>
            <a:ext cx="3657600" cy="3611048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Rostlinná buňka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Živočišná buňka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383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buňky – Co je na povrchu?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1"/>
                </a:solidFill>
              </a:rPr>
              <a:t>B</a:t>
            </a:r>
            <a:r>
              <a:rPr lang="cs-CZ" dirty="0" smtClean="0">
                <a:solidFill>
                  <a:schemeClr val="accent1"/>
                </a:solidFill>
              </a:rPr>
              <a:t>uněčná stěna</a:t>
            </a:r>
          </a:p>
          <a:p>
            <a:pPr lvl="1"/>
            <a:r>
              <a:rPr lang="cs-CZ" dirty="0" smtClean="0"/>
              <a:t>Propouští vodu s minerálními látkami</a:t>
            </a:r>
          </a:p>
          <a:p>
            <a:pPr lvl="1"/>
            <a:r>
              <a:rPr lang="cs-CZ" dirty="0" smtClean="0"/>
              <a:t>Rostliny, houby, bakterie, sinice </a:t>
            </a:r>
          </a:p>
          <a:p>
            <a:pPr lvl="1"/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Živočišná</a:t>
            </a:r>
            <a:r>
              <a:rPr lang="cs-CZ" dirty="0" smtClean="0"/>
              <a:t> buňka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nemá</a:t>
            </a:r>
            <a:r>
              <a:rPr lang="cs-CZ" dirty="0" smtClean="0"/>
              <a:t> buněčnou stěnu</a:t>
            </a:r>
          </a:p>
          <a:p>
            <a:pPr lvl="1"/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Plazmatická membrána</a:t>
            </a:r>
          </a:p>
          <a:p>
            <a:pPr lvl="1"/>
            <a:r>
              <a:rPr lang="cs-CZ" dirty="0" smtClean="0"/>
              <a:t>Výměna látek mezi okolím  a buňkou</a:t>
            </a:r>
          </a:p>
          <a:p>
            <a:pPr lvl="1"/>
            <a:r>
              <a:rPr lang="cs-CZ" dirty="0" smtClean="0"/>
              <a:t>Polopropustná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8" name="Zástupný symbol pro obsah 9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563" b="97268" l="4706" r="950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80112" y="3915789"/>
            <a:ext cx="3428250" cy="295232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75856" y="5877272"/>
            <a:ext cx="15520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Buněčná stěna</a:t>
            </a:r>
            <a:endParaRPr lang="cs-CZ" sz="1600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30296" y="3356992"/>
            <a:ext cx="23278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Plazmatická membrána</a:t>
            </a:r>
            <a:endParaRPr lang="cs-CZ" sz="1600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2" name="Přímá spojnice se šipkou 11"/>
          <p:cNvCxnSpPr>
            <a:stCxn id="10" idx="2"/>
          </p:cNvCxnSpPr>
          <p:nvPr/>
        </p:nvCxnSpPr>
        <p:spPr>
          <a:xfrm>
            <a:off x="7294237" y="3695546"/>
            <a:ext cx="302099" cy="88558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9" idx="3"/>
          </p:cNvCxnSpPr>
          <p:nvPr/>
        </p:nvCxnSpPr>
        <p:spPr>
          <a:xfrm flipV="1">
            <a:off x="4827884" y="5805264"/>
            <a:ext cx="1302412" cy="2412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6" name="Zástupný symbol pro obsah 10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99448" l="182" r="99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79575" y="836712"/>
            <a:ext cx="2451613" cy="2420410"/>
          </a:xfrm>
          <a:prstGeom prst="rect">
            <a:avLst/>
          </a:prstGeom>
        </p:spPr>
      </p:pic>
      <p:cxnSp>
        <p:nvCxnSpPr>
          <p:cNvPr id="18" name="Přímá spojnice se šipkou 17"/>
          <p:cNvCxnSpPr>
            <a:stCxn id="10" idx="0"/>
          </p:cNvCxnSpPr>
          <p:nvPr/>
        </p:nvCxnSpPr>
        <p:spPr>
          <a:xfrm flipH="1" flipV="1">
            <a:off x="7092280" y="2924944"/>
            <a:ext cx="201957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5892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buňky – Co je uvnitř?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Cytoplazma</a:t>
            </a:r>
          </a:p>
          <a:p>
            <a:pPr lvl="1"/>
            <a:r>
              <a:rPr lang="cs-CZ" dirty="0" smtClean="0"/>
              <a:t>Voda s rozpuštěnými látkami</a:t>
            </a:r>
          </a:p>
          <a:p>
            <a:pPr lvl="1"/>
            <a:r>
              <a:rPr lang="cs-CZ" dirty="0" smtClean="0"/>
              <a:t>Vyplňuje vnitřek buňky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1"/>
                </a:solidFill>
              </a:rPr>
              <a:t>Organely</a:t>
            </a:r>
          </a:p>
          <a:p>
            <a:pPr lvl="1"/>
            <a:r>
              <a:rPr lang="cs-CZ" dirty="0" smtClean="0"/>
              <a:t>Životní děje buňky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sz="2000" i="1" dirty="0" smtClean="0">
                <a:solidFill>
                  <a:schemeClr val="accent2"/>
                </a:solidFill>
              </a:rPr>
              <a:t>Zjednodušení:</a:t>
            </a:r>
          </a:p>
          <a:p>
            <a:pPr marL="0" indent="0">
              <a:buNone/>
            </a:pPr>
            <a:r>
              <a:rPr lang="cs-CZ" sz="2000" i="1" dirty="0" smtClean="0">
                <a:solidFill>
                  <a:schemeClr val="accent2"/>
                </a:solidFill>
              </a:rPr>
              <a:t>Orgány u člověka = organely v buňce</a:t>
            </a:r>
            <a:endParaRPr lang="cs-CZ" sz="2000" i="1" dirty="0">
              <a:solidFill>
                <a:schemeClr val="accent2"/>
              </a:solidFill>
            </a:endParaRPr>
          </a:p>
        </p:txBody>
      </p:sp>
      <p:pic>
        <p:nvPicPr>
          <p:cNvPr id="4" name="Zástupný symbol pro obsah 9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563" b="97268" l="4706" r="950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2276872"/>
            <a:ext cx="4176464" cy="35966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089283" y="4653136"/>
            <a:ext cx="12666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Cytoplazma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44208" y="1922776"/>
            <a:ext cx="10166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Organely</a:t>
            </a:r>
          </a:p>
        </p:txBody>
      </p:sp>
      <p:cxnSp>
        <p:nvCxnSpPr>
          <p:cNvPr id="10" name="Přímá spojnice 9"/>
          <p:cNvCxnSpPr>
            <a:endCxn id="4" idx="0"/>
          </p:cNvCxnSpPr>
          <p:nvPr/>
        </p:nvCxnSpPr>
        <p:spPr>
          <a:xfrm flipV="1">
            <a:off x="5868144" y="2276872"/>
            <a:ext cx="576064" cy="115212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4" idx="0"/>
          </p:cNvCxnSpPr>
          <p:nvPr/>
        </p:nvCxnSpPr>
        <p:spPr>
          <a:xfrm flipH="1" flipV="1">
            <a:off x="6444208" y="2276872"/>
            <a:ext cx="144016" cy="17983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4" idx="0"/>
          </p:cNvCxnSpPr>
          <p:nvPr/>
        </p:nvCxnSpPr>
        <p:spPr>
          <a:xfrm flipV="1">
            <a:off x="5292080" y="2276872"/>
            <a:ext cx="1152128" cy="115212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4" idx="0"/>
          </p:cNvCxnSpPr>
          <p:nvPr/>
        </p:nvCxnSpPr>
        <p:spPr>
          <a:xfrm flipV="1">
            <a:off x="6300192" y="2276872"/>
            <a:ext cx="144016" cy="89916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5" idx="3"/>
          </p:cNvCxnSpPr>
          <p:nvPr/>
        </p:nvCxnSpPr>
        <p:spPr>
          <a:xfrm flipV="1">
            <a:off x="4355976" y="4365104"/>
            <a:ext cx="936104" cy="45730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9725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Buněčné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200" dirty="0" smtClean="0">
                <a:solidFill>
                  <a:schemeClr val="accent1"/>
                </a:solidFill>
              </a:rPr>
              <a:t>Jádro</a:t>
            </a:r>
          </a:p>
          <a:p>
            <a:pPr lvl="1"/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Řídí</a:t>
            </a:r>
            <a:r>
              <a:rPr lang="cs-CZ" sz="2800" dirty="0" smtClean="0"/>
              <a:t> buňku</a:t>
            </a:r>
          </a:p>
          <a:p>
            <a:pPr lvl="1"/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Rozmnožování</a:t>
            </a:r>
            <a:r>
              <a:rPr lang="cs-CZ" sz="2800" dirty="0" smtClean="0"/>
              <a:t> (dělením)</a:t>
            </a:r>
          </a:p>
          <a:p>
            <a:pPr marL="365760" lvl="1" indent="0">
              <a:buNone/>
            </a:pPr>
            <a:endParaRPr lang="cs-CZ" sz="2800" dirty="0" smtClean="0"/>
          </a:p>
          <a:p>
            <a:pPr marL="457200" indent="-457200">
              <a:buFont typeface="+mj-lt"/>
              <a:buAutoNum type="arabicPeriod" startAt="2"/>
            </a:pPr>
            <a:r>
              <a:rPr lang="cs-CZ" sz="3200" dirty="0" smtClean="0">
                <a:solidFill>
                  <a:schemeClr val="accent1"/>
                </a:solidFill>
              </a:rPr>
              <a:t>Mitochondrie</a:t>
            </a:r>
          </a:p>
          <a:p>
            <a:pPr lvl="1"/>
            <a:r>
              <a:rPr lang="cs-CZ" sz="2800" dirty="0" smtClean="0"/>
              <a:t>Dýchání</a:t>
            </a:r>
          </a:p>
          <a:p>
            <a:pPr lvl="1"/>
            <a:r>
              <a:rPr lang="cs-CZ" sz="2800" dirty="0" smtClean="0"/>
              <a:t>Uvolnění </a:t>
            </a: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energie</a:t>
            </a:r>
          </a:p>
          <a:p>
            <a:pPr lvl="1"/>
            <a:endParaRPr lang="cs-CZ" sz="28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Zástupný symbol pro obsah 9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563" b="97268" l="4706" r="950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80112" y="-31324"/>
            <a:ext cx="3172209" cy="2731831"/>
          </a:xfrm>
          <a:prstGeom prst="rect">
            <a:avLst/>
          </a:prstGeom>
        </p:spPr>
      </p:pic>
      <p:pic>
        <p:nvPicPr>
          <p:cNvPr id="6" name="Zástupný symbol pro obsah 10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99448" l="182" r="99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0192" y="3933056"/>
            <a:ext cx="2736304" cy="270147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796136" y="3252541"/>
            <a:ext cx="6976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Jádro</a:t>
            </a:r>
            <a:endParaRPr lang="cs-CZ" sz="1600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92280" y="3252541"/>
            <a:ext cx="13580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Mitochondrie</a:t>
            </a:r>
            <a:endParaRPr lang="cs-CZ" sz="1600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1" name="Přímá spojnice 10"/>
          <p:cNvCxnSpPr>
            <a:stCxn id="8" idx="0"/>
          </p:cNvCxnSpPr>
          <p:nvPr/>
        </p:nvCxnSpPr>
        <p:spPr>
          <a:xfrm flipV="1">
            <a:off x="6144950" y="1412776"/>
            <a:ext cx="947330" cy="183976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8" idx="2"/>
          </p:cNvCxnSpPr>
          <p:nvPr/>
        </p:nvCxnSpPr>
        <p:spPr>
          <a:xfrm>
            <a:off x="6144950" y="3591095"/>
            <a:ext cx="1451386" cy="163810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9" idx="2"/>
          </p:cNvCxnSpPr>
          <p:nvPr/>
        </p:nvCxnSpPr>
        <p:spPr>
          <a:xfrm>
            <a:off x="7771312" y="3591095"/>
            <a:ext cx="113056" cy="62999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9" idx="0"/>
          </p:cNvCxnSpPr>
          <p:nvPr/>
        </p:nvCxnSpPr>
        <p:spPr>
          <a:xfrm flipH="1" flipV="1">
            <a:off x="7092280" y="620688"/>
            <a:ext cx="679032" cy="263185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3200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Buněčné Organely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Chloroplasty</a:t>
            </a:r>
          </a:p>
          <a:p>
            <a:pPr lvl="1"/>
            <a:r>
              <a:rPr lang="cs-CZ" dirty="0" smtClean="0"/>
              <a:t>Obsahují </a:t>
            </a:r>
            <a:r>
              <a:rPr lang="cs-CZ" dirty="0">
                <a:solidFill>
                  <a:srgbClr val="33CC33"/>
                </a:solidFill>
              </a:rPr>
              <a:t>zelené barvivo </a:t>
            </a:r>
            <a:r>
              <a:rPr lang="cs-CZ" dirty="0" smtClean="0">
                <a:solidFill>
                  <a:srgbClr val="33CC33"/>
                </a:solidFill>
              </a:rPr>
              <a:t>(chlorofyl)</a:t>
            </a:r>
          </a:p>
          <a:p>
            <a:pPr lvl="1"/>
            <a:r>
              <a:rPr lang="cs-CZ" dirty="0">
                <a:solidFill>
                  <a:srgbClr val="33CC33"/>
                </a:solidFill>
              </a:rPr>
              <a:t>Fotosyntéza</a:t>
            </a:r>
          </a:p>
          <a:p>
            <a:pPr lvl="1"/>
            <a:r>
              <a:rPr lang="cs-CZ" dirty="0" smtClean="0"/>
              <a:t>Nemá živočišná buňka</a:t>
            </a:r>
          </a:p>
          <a:p>
            <a:pPr marL="365760" lvl="1" indent="0">
              <a:buNone/>
            </a:pPr>
            <a:endParaRPr lang="cs-CZ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lvl="1"/>
            <a:endParaRPr lang="cs-CZ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1"/>
                </a:solidFill>
              </a:rPr>
              <a:t>Vakuoly</a:t>
            </a:r>
          </a:p>
          <a:p>
            <a:pPr lvl="1"/>
            <a:r>
              <a:rPr lang="cs-CZ" dirty="0" smtClean="0"/>
              <a:t>Dutiny</a:t>
            </a:r>
          </a:p>
          <a:p>
            <a:pPr lvl="1"/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Ukládání</a:t>
            </a:r>
            <a:r>
              <a:rPr lang="cs-CZ" dirty="0" smtClean="0"/>
              <a:t> zásob. a odpad. látek</a:t>
            </a:r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r>
              <a:rPr lang="cs-CZ" dirty="0" smtClean="0"/>
              <a:t>„</a:t>
            </a:r>
            <a:r>
              <a:rPr lang="cs-CZ" dirty="0" smtClean="0">
                <a:solidFill>
                  <a:schemeClr val="accent1"/>
                </a:solidFill>
              </a:rPr>
              <a:t>Propojení jádra s plazmatickou membránou“</a:t>
            </a:r>
          </a:p>
          <a:p>
            <a:pPr lvl="1"/>
            <a:r>
              <a:rPr lang="cs-CZ" dirty="0" smtClean="0"/>
              <a:t>Tvorba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bílkovin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Zástupný symbol pro obsah 9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563" b="97268" l="4706" r="950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3440" y="67174"/>
            <a:ext cx="3067882" cy="2641988"/>
          </a:xfrm>
          <a:prstGeom prst="rect">
            <a:avLst/>
          </a:prstGeom>
        </p:spPr>
      </p:pic>
      <p:pic>
        <p:nvPicPr>
          <p:cNvPr id="5" name="Zástupný symbol pro obsah 10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99448" l="182" r="99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3861048"/>
            <a:ext cx="2698643" cy="26642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917369" y="3047474"/>
            <a:ext cx="8787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vakuoly</a:t>
            </a:r>
            <a:endParaRPr lang="cs-CZ" sz="1600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18222" y="332656"/>
            <a:ext cx="12779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chloroplasty</a:t>
            </a:r>
            <a:endParaRPr lang="cs-CZ" sz="1600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09247" y="3047474"/>
            <a:ext cx="27338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16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ropojení jádra s </a:t>
            </a:r>
            <a:r>
              <a:rPr lang="cs-CZ" sz="1600" i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pl</a:t>
            </a:r>
            <a:r>
              <a:rPr lang="cs-CZ" sz="16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 </a:t>
            </a:r>
            <a:r>
              <a:rPr lang="cs-CZ" sz="1600" i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m</a:t>
            </a:r>
            <a:r>
              <a:rPr lang="cs-CZ" sz="1600" i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embr</a:t>
            </a:r>
            <a:r>
              <a:rPr lang="cs-CZ" sz="16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1600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0" name="Přímá spojnice 9"/>
          <p:cNvCxnSpPr>
            <a:stCxn id="7" idx="3"/>
          </p:cNvCxnSpPr>
          <p:nvPr/>
        </p:nvCxnSpPr>
        <p:spPr>
          <a:xfrm>
            <a:off x="5796136" y="501933"/>
            <a:ext cx="936104" cy="47879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6" idx="0"/>
          </p:cNvCxnSpPr>
          <p:nvPr/>
        </p:nvCxnSpPr>
        <p:spPr>
          <a:xfrm flipV="1">
            <a:off x="5356753" y="1268760"/>
            <a:ext cx="1663519" cy="177871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8" idx="0"/>
          </p:cNvCxnSpPr>
          <p:nvPr/>
        </p:nvCxnSpPr>
        <p:spPr>
          <a:xfrm flipV="1">
            <a:off x="7576160" y="1124744"/>
            <a:ext cx="289377" cy="192273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8" idx="2"/>
          </p:cNvCxnSpPr>
          <p:nvPr/>
        </p:nvCxnSpPr>
        <p:spPr>
          <a:xfrm flipH="1">
            <a:off x="7576159" y="3386028"/>
            <a:ext cx="1" cy="133911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84368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rostlinnou a živočišnou buňkou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Větší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Buněčná stěna</a:t>
            </a:r>
          </a:p>
          <a:p>
            <a:pPr lvl="1"/>
            <a:r>
              <a:rPr lang="cs-CZ" sz="2400" dirty="0" smtClean="0"/>
              <a:t>Stálý tvar</a:t>
            </a:r>
          </a:p>
          <a:p>
            <a:r>
              <a:rPr lang="cs-CZ" sz="2800" dirty="0" smtClean="0">
                <a:solidFill>
                  <a:srgbClr val="33CC33"/>
                </a:solidFill>
              </a:rPr>
              <a:t>Chloroplasty</a:t>
            </a:r>
          </a:p>
          <a:p>
            <a:pPr lvl="1"/>
            <a:r>
              <a:rPr lang="cs-CZ" sz="2400" dirty="0" smtClean="0"/>
              <a:t>Fotosyntéza</a:t>
            </a:r>
          </a:p>
          <a:p>
            <a:pPr lvl="1"/>
            <a:r>
              <a:rPr lang="cs-CZ" sz="2400" dirty="0" smtClean="0"/>
              <a:t>Výroba živin</a:t>
            </a:r>
            <a:endParaRPr lang="cs-CZ" sz="2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800" dirty="0" smtClean="0"/>
              <a:t>Bez buněčné stěny</a:t>
            </a:r>
          </a:p>
          <a:p>
            <a:r>
              <a:rPr lang="cs-CZ" sz="2800" dirty="0" smtClean="0"/>
              <a:t>Bez chloroplastů</a:t>
            </a:r>
          </a:p>
          <a:p>
            <a:pPr lvl="1"/>
            <a:r>
              <a:rPr lang="cs-CZ" sz="2400" dirty="0" smtClean="0"/>
              <a:t>Živiny získává </a:t>
            </a:r>
            <a:r>
              <a:rPr lang="cs-CZ" sz="2400" dirty="0" smtClean="0"/>
              <a:t>                       z </a:t>
            </a:r>
            <a:r>
              <a:rPr lang="cs-CZ" sz="2400" dirty="0" smtClean="0"/>
              <a:t>okolí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Rostlinná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ivočišná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70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Bakteriální buňka</a:t>
            </a:r>
          </a:p>
        </p:txBody>
      </p:sp>
      <p:pic>
        <p:nvPicPr>
          <p:cNvPr id="4" name="Zástupný symbol pro obsah 9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515" b="9727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309669"/>
            <a:ext cx="4680520" cy="322457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652661" y="1268760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Slizovité pouzdro</a:t>
            </a:r>
            <a:endParaRPr lang="cs-CZ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1772816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Buněčná stěna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076669" y="2035877"/>
            <a:ext cx="2595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</a:lstStyle>
          <a:p>
            <a:r>
              <a:rPr lang="cs-CZ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Plazmatická</a:t>
            </a:r>
            <a:r>
              <a:rPr lang="cs-CZ" dirty="0"/>
              <a:t> </a:t>
            </a:r>
            <a:r>
              <a:rPr lang="cs-CZ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membrána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5805264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Jaderná</a:t>
            </a:r>
            <a:r>
              <a:rPr lang="cs-CZ" dirty="0" smtClean="0"/>
              <a:t> </a:t>
            </a:r>
            <a:r>
              <a:rPr lang="cs-CZ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hmota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5805264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Cytoplazma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689657" y="4653136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Bičík</a:t>
            </a:r>
            <a:endParaRPr lang="cs-CZ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7" name="Přímá spojnice 16"/>
          <p:cNvCxnSpPr>
            <a:stCxn id="8" idx="2"/>
          </p:cNvCxnSpPr>
          <p:nvPr/>
        </p:nvCxnSpPr>
        <p:spPr>
          <a:xfrm flipH="1">
            <a:off x="5292080" y="1638092"/>
            <a:ext cx="331360" cy="8548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9" idx="3"/>
          </p:cNvCxnSpPr>
          <p:nvPr/>
        </p:nvCxnSpPr>
        <p:spPr>
          <a:xfrm>
            <a:off x="3631253" y="1957482"/>
            <a:ext cx="1021408" cy="89545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0" idx="2"/>
          </p:cNvCxnSpPr>
          <p:nvPr/>
        </p:nvCxnSpPr>
        <p:spPr>
          <a:xfrm flipH="1">
            <a:off x="5148064" y="2405209"/>
            <a:ext cx="2226396" cy="109579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3" idx="0"/>
            <a:endCxn id="4" idx="3"/>
          </p:cNvCxnSpPr>
          <p:nvPr/>
        </p:nvCxnSpPr>
        <p:spPr>
          <a:xfrm flipH="1" flipV="1">
            <a:off x="6588224" y="3921956"/>
            <a:ext cx="443835" cy="7311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11" idx="0"/>
          </p:cNvCxnSpPr>
          <p:nvPr/>
        </p:nvCxnSpPr>
        <p:spPr>
          <a:xfrm flipH="1" flipV="1">
            <a:off x="3995936" y="3861048"/>
            <a:ext cx="645751" cy="19442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2" idx="0"/>
          </p:cNvCxnSpPr>
          <p:nvPr/>
        </p:nvCxnSpPr>
        <p:spPr>
          <a:xfrm flipV="1">
            <a:off x="2393154" y="4653136"/>
            <a:ext cx="701474" cy="115212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04215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Bakteriální buňka</a:t>
            </a:r>
            <a:endParaRPr lang="cs-CZ" dirty="0"/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515" b="9727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626275"/>
            <a:ext cx="3657600" cy="2519849"/>
          </a:xfrm>
        </p:spPr>
      </p:pic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44008" y="2420888"/>
            <a:ext cx="3657600" cy="2160240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Menší</a:t>
            </a:r>
            <a:r>
              <a:rPr lang="cs-CZ" dirty="0" smtClean="0"/>
              <a:t> než rostlinná a živočišná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Nemá ohraničené jádro</a:t>
            </a:r>
          </a:p>
          <a:p>
            <a:pPr lvl="1"/>
            <a:r>
              <a:rPr lang="cs-CZ" dirty="0" smtClean="0"/>
              <a:t>Jaderná hmota je rozptýlená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16069" y="5733256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Jaderná</a:t>
            </a:r>
            <a:r>
              <a:rPr lang="cs-CZ" dirty="0" smtClean="0"/>
              <a:t> </a:t>
            </a:r>
            <a:r>
              <a:rPr lang="cs-CZ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hmota</a:t>
            </a:r>
          </a:p>
        </p:txBody>
      </p:sp>
      <p:cxnSp>
        <p:nvCxnSpPr>
          <p:cNvPr id="14" name="Přímá spojnice 13"/>
          <p:cNvCxnSpPr>
            <a:stCxn id="12" idx="0"/>
          </p:cNvCxnSpPr>
          <p:nvPr/>
        </p:nvCxnSpPr>
        <p:spPr>
          <a:xfrm flipH="1" flipV="1">
            <a:off x="2051720" y="3861048"/>
            <a:ext cx="426124" cy="18722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90326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druh buňky?</a:t>
            </a:r>
            <a:endParaRPr lang="cs-CZ" dirty="0"/>
          </a:p>
        </p:txBody>
      </p:sp>
      <p:pic>
        <p:nvPicPr>
          <p:cNvPr id="6" name="Zástupný symbol pro obsah 9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515" b="9727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1960" y="1229728"/>
            <a:ext cx="3096344" cy="2133181"/>
          </a:xfrm>
        </p:spPr>
      </p:pic>
      <p:pic>
        <p:nvPicPr>
          <p:cNvPr id="7" name="Zástupný symbol pro obsah 9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563" b="97268" l="4706" r="950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7" y="1268760"/>
            <a:ext cx="3024336" cy="2604487"/>
          </a:xfrm>
          <a:prstGeom prst="rect">
            <a:avLst/>
          </a:prstGeom>
        </p:spPr>
      </p:pic>
      <p:pic>
        <p:nvPicPr>
          <p:cNvPr id="8" name="Zástupný symbol pro obsah 10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9448" l="182" r="99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3717032"/>
            <a:ext cx="2917452" cy="288032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95537" y="148478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94974" y="148478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94974" y="400506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4365032"/>
            <a:ext cx="1811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Rostlinná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84414" y="4878452"/>
            <a:ext cx="1981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Bakteriální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84414" y="5480842"/>
            <a:ext cx="1827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Živočišná</a:t>
            </a:r>
            <a:endParaRPr lang="cs-CZ" sz="2400" dirty="0"/>
          </a:p>
        </p:txBody>
      </p:sp>
      <p:pic>
        <p:nvPicPr>
          <p:cNvPr id="1027" name="Picture 3" descr="C:\Users\Tereza\AppData\Local\Microsoft\Windows\Temporary Internet Files\Content.IE5\Y78AKF17\MC90043485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94139"/>
            <a:ext cx="970248" cy="970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Zástupný symbol pro obsah 10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9448" l="182" r="99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4400" y="3869432"/>
            <a:ext cx="2917452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6914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 a velikost 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vytváří povrch u rostlinných a bakteriálních buněk?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Buněčná stěna, dává tvar, propouští vodu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se nachází pod buněčnou stěnou?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Plazmatická membrána, polopropustná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Která z buněk je nejmenší?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Bakteriální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Zástupný symbol pro obsah 9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563" b="97268" l="4706" r="950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4394057"/>
            <a:ext cx="2520280" cy="2170406"/>
          </a:xfrm>
          <a:prstGeom prst="rect">
            <a:avLst/>
          </a:prstGeom>
        </p:spPr>
      </p:pic>
      <p:pic>
        <p:nvPicPr>
          <p:cNvPr id="6" name="Zástupný symbol pro obsah 9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515" b="9727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904873">
            <a:off x="5921038" y="2359396"/>
            <a:ext cx="3096344" cy="2133181"/>
          </a:xfrm>
          <a:prstGeom prst="rect">
            <a:avLst/>
          </a:prstGeom>
        </p:spPr>
      </p:pic>
      <p:pic>
        <p:nvPicPr>
          <p:cNvPr id="7" name="Zástupný symbol pro obsah 10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9448" l="182" r="99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4293096"/>
            <a:ext cx="2398406" cy="2367880"/>
          </a:xfrm>
          <a:prstGeom prst="rect">
            <a:avLst/>
          </a:prstGeom>
        </p:spPr>
      </p:pic>
      <p:pic>
        <p:nvPicPr>
          <p:cNvPr id="8" name="Picture 3" descr="C:\Users\Tereza\AppData\Local\Microsoft\Windows\Temporary Internet Files\Content.IE5\Y78AKF17\MC90043485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2570" y="260648"/>
            <a:ext cx="970248" cy="970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4807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Vnitřní uspořádání buněk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/>
              <a:t>Co vyplňuje vnitřek buňky?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Cytoplazma (voda </a:t>
            </a:r>
            <a:r>
              <a:rPr lang="cs-CZ" dirty="0">
                <a:solidFill>
                  <a:schemeClr val="accent1"/>
                </a:solidFill>
              </a:rPr>
              <a:t>s rozpuštěnými </a:t>
            </a:r>
            <a:r>
              <a:rPr lang="cs-CZ" dirty="0" smtClean="0">
                <a:solidFill>
                  <a:schemeClr val="accent1"/>
                </a:solidFill>
              </a:rPr>
              <a:t>látkami) a organely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se nazývá organela, kde probíhá dýchání a uvolnění energie?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Mitochondrie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se nazývá organela, ve které probíhá fotosyntéza?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Chloroplast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 čemu slouží vakuoly?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Ukládání odpadních a zásobních látek</a:t>
            </a:r>
            <a:endParaRPr lang="cs-CZ" dirty="0">
              <a:solidFill>
                <a:schemeClr val="accent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význam má pro buňku jádro?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Řídí buňku a rozmnožování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4" name="Zástupný symbol pro obsah 9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563" b="97268" l="4706" r="950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3800" y="0"/>
            <a:ext cx="1800200" cy="1550290"/>
          </a:xfrm>
          <a:prstGeom prst="rect">
            <a:avLst/>
          </a:prstGeom>
        </p:spPr>
      </p:pic>
      <p:pic>
        <p:nvPicPr>
          <p:cNvPr id="5" name="Zástupný symbol pro obsah 10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99448" l="182" r="99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4168" y="4653136"/>
            <a:ext cx="1728192" cy="1706196"/>
          </a:xfrm>
          <a:prstGeom prst="rect">
            <a:avLst/>
          </a:prstGeom>
        </p:spPr>
      </p:pic>
      <p:pic>
        <p:nvPicPr>
          <p:cNvPr id="6" name="Zástupný symbol pro obsah 9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515" b="9727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904873">
            <a:off x="7018209" y="2504219"/>
            <a:ext cx="1710467" cy="1178401"/>
          </a:xfrm>
          <a:prstGeom prst="rect">
            <a:avLst/>
          </a:prstGeom>
        </p:spPr>
      </p:pic>
      <p:pic>
        <p:nvPicPr>
          <p:cNvPr id="7" name="Picture 3" descr="C:\Users\Tereza\AppData\Local\Microsoft\Windows\Temporary Internet Files\Content.IE5\Y78AKF17\MC90043485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8640"/>
            <a:ext cx="970248" cy="970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316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buňkami jsou rozdíly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Jmenuj 2 rozdíly mezi rostlinnou a živočišnou buňkou.</a:t>
            </a:r>
          </a:p>
          <a:p>
            <a:pPr lvl="1" algn="just"/>
            <a:r>
              <a:rPr lang="cs-CZ" sz="2400" dirty="0" smtClean="0">
                <a:solidFill>
                  <a:schemeClr val="accent1"/>
                </a:solidFill>
              </a:rPr>
              <a:t>Rostlinná má buněčnou stěnu, živočišná ne.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Rostlinná má v cytoplazmě chloroplasty, kde probíhá fotosyntéza. Živočišná je nemá, fotosyntézu neprovádí. Vyživuje se příjmem živin z okolí.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Čím se liší bakteriální buňka od ostatních?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Bakteriální je podstatně menší.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Jadernou hmotu má rozptýlenou v cytoplazmě.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Nemá pevně ohraničené jádro.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4" name="Picture 3" descr="C:\Users\Tereza\AppData\Local\Microsoft\Windows\Temporary Internet Files\Content.IE5\Y78AKF17\MC90043485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4664"/>
            <a:ext cx="970248" cy="970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Zástupný symbol pro obsah 9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563" b="97268" l="4706" r="950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76146" y="114643"/>
            <a:ext cx="1800200" cy="1550290"/>
          </a:xfrm>
          <a:prstGeom prst="rect">
            <a:avLst/>
          </a:prstGeom>
        </p:spPr>
      </p:pic>
      <p:pic>
        <p:nvPicPr>
          <p:cNvPr id="6" name="Zástupný symbol pro obsah 9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515" b="9727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904873">
            <a:off x="7557649" y="2864259"/>
            <a:ext cx="1710467" cy="1178401"/>
          </a:xfrm>
          <a:prstGeom prst="rect">
            <a:avLst/>
          </a:prstGeom>
        </p:spPr>
      </p:pic>
      <p:pic>
        <p:nvPicPr>
          <p:cNvPr id="7" name="Zástupný symbol pro obsah 10" descr="Výřez obrazovky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99448" l="182" r="994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1735" y="5013176"/>
            <a:ext cx="1728192" cy="1706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24382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/>
              <a:t>File:Plant cell </a:t>
            </a:r>
            <a:r>
              <a:rPr lang="cs-CZ" sz="1200" dirty="0" err="1"/>
              <a:t>structure</a:t>
            </a:r>
            <a:r>
              <a:rPr lang="cs-CZ" sz="1200" dirty="0"/>
              <a:t> </a:t>
            </a:r>
            <a:r>
              <a:rPr lang="cs-CZ" sz="1200" dirty="0" err="1"/>
              <a:t>svg</a:t>
            </a:r>
            <a:r>
              <a:rPr lang="cs-CZ" sz="1200" dirty="0"/>
              <a:t> </a:t>
            </a:r>
            <a:r>
              <a:rPr lang="cs-CZ" sz="1200" dirty="0" err="1"/>
              <a:t>vacuole</a:t>
            </a:r>
            <a:r>
              <a:rPr lang="cs-CZ" sz="1200" dirty="0"/>
              <a:t> (id).</a:t>
            </a:r>
            <a:r>
              <a:rPr lang="cs-CZ" sz="1200" dirty="0" err="1"/>
              <a:t>jpg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2010-06-04 [cit. 2012-07-24]. Dostupné z: File:Plant cell </a:t>
            </a:r>
            <a:r>
              <a:rPr lang="cs-CZ" sz="1200" dirty="0" err="1"/>
              <a:t>structure</a:t>
            </a:r>
            <a:r>
              <a:rPr lang="cs-CZ" sz="1200" dirty="0"/>
              <a:t> </a:t>
            </a:r>
            <a:r>
              <a:rPr lang="cs-CZ" sz="1200" dirty="0" err="1"/>
              <a:t>svg</a:t>
            </a:r>
            <a:r>
              <a:rPr lang="cs-CZ" sz="1200" dirty="0"/>
              <a:t> </a:t>
            </a:r>
            <a:r>
              <a:rPr lang="cs-CZ" sz="1200" dirty="0" err="1"/>
              <a:t>vacuole</a:t>
            </a:r>
            <a:r>
              <a:rPr lang="cs-CZ" sz="1200" dirty="0"/>
              <a:t> (id).jpg </a:t>
            </a:r>
            <a:endParaRPr lang="cs-CZ" sz="1200" dirty="0" smtClean="0"/>
          </a:p>
          <a:p>
            <a:r>
              <a:rPr lang="cs-CZ" sz="1200" dirty="0"/>
              <a:t>File:Aufbau </a:t>
            </a:r>
            <a:r>
              <a:rPr lang="cs-CZ" sz="1200" dirty="0" err="1"/>
              <a:t>einer</a:t>
            </a:r>
            <a:r>
              <a:rPr lang="cs-CZ" sz="1200" dirty="0"/>
              <a:t> </a:t>
            </a:r>
            <a:r>
              <a:rPr lang="cs-CZ" sz="1200" dirty="0" err="1"/>
              <a:t>Tierischen</a:t>
            </a:r>
            <a:r>
              <a:rPr lang="cs-CZ" sz="1200" dirty="0"/>
              <a:t> Zelle.jpg.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2009-06-11 [cit. 2012-07-24]. Dostupné z: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commons.wikimedia.org/wiki/File:Aufbau_einer_Tierischen_Zelle.jpg</a:t>
            </a:r>
            <a:endParaRPr lang="cs-CZ" sz="1200" dirty="0" smtClean="0"/>
          </a:p>
          <a:p>
            <a:r>
              <a:rPr lang="cs-CZ" sz="1200" dirty="0"/>
              <a:t>File:Average </a:t>
            </a:r>
            <a:r>
              <a:rPr lang="cs-CZ" sz="1200" dirty="0" err="1"/>
              <a:t>prokaryote</a:t>
            </a:r>
            <a:r>
              <a:rPr lang="cs-CZ" sz="1200" dirty="0"/>
              <a:t> cell- </a:t>
            </a:r>
            <a:r>
              <a:rPr lang="cs-CZ" sz="1200" dirty="0" err="1"/>
              <a:t>unlabled.svg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2009-06-21 [cit. 2012-07-24]. Dostupné z: http://commons.wikimedia.org/wiki/File:Average_prokaryote_cell-_unlabled.svg  </a:t>
            </a:r>
            <a:endParaRPr lang="cs-CZ" sz="1200" dirty="0" smtClean="0"/>
          </a:p>
          <a:p>
            <a:r>
              <a:rPr lang="cs-CZ" sz="1200" dirty="0" smtClean="0"/>
              <a:t>www.microsoft.office.com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602688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129</TotalTime>
  <Words>592</Words>
  <Application>Microsoft Office PowerPoint</Application>
  <PresentationFormat>Předvádění na obrazovce (4:3)</PresentationFormat>
  <Paragraphs>149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Snímek 1</vt:lpstr>
      <vt:lpstr>Buňka</vt:lpstr>
      <vt:lpstr>Co je to buňka?</vt:lpstr>
      <vt:lpstr>Stavba buňky</vt:lpstr>
      <vt:lpstr>Stavba buňky – Co je na povrchu?</vt:lpstr>
      <vt:lpstr>Stavba buňky – Co je uvnitř?</vt:lpstr>
      <vt:lpstr>Buněčné Organely</vt:lpstr>
      <vt:lpstr>Buněčné Organely</vt:lpstr>
      <vt:lpstr>Rozdíly mezi rostlinnou a živočišnou buňkou</vt:lpstr>
      <vt:lpstr>Bakteriální buňka</vt:lpstr>
      <vt:lpstr>Bakteriální buňka</vt:lpstr>
      <vt:lpstr>Poznáš druh buňky?</vt:lpstr>
      <vt:lpstr>Povrch  a velikost buňky</vt:lpstr>
      <vt:lpstr>Vnitřní uspořádání buněk</vt:lpstr>
      <vt:lpstr>Mezi buňkami jsou rozdíly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Dum</cp:lastModifiedBy>
  <cp:revision>19</cp:revision>
  <dcterms:created xsi:type="dcterms:W3CDTF">2012-07-22T18:15:48Z</dcterms:created>
  <dcterms:modified xsi:type="dcterms:W3CDTF">2013-06-18T16:01:18Z</dcterms:modified>
</cp:coreProperties>
</file>