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5" r:id="rId9"/>
    <p:sldId id="264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0DC418E-FE74-4045-933E-097F624BEA61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29B320E-6993-409F-BA6C-D722633AE7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0DC418E-FE74-4045-933E-097F624BEA61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29B320E-6993-409F-BA6C-D722633AE73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0DC418E-FE74-4045-933E-097F624BEA61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29B320E-6993-409F-BA6C-D722633AE7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418E-FE74-4045-933E-097F624BEA61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320E-6993-409F-BA6C-D722633AE73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418E-FE74-4045-933E-097F624BEA61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320E-6993-409F-BA6C-D722633AE73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0DC418E-FE74-4045-933E-097F624BEA61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29B320E-6993-409F-BA6C-D722633AE73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418E-FE74-4045-933E-097F624BEA61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320E-6993-409F-BA6C-D722633AE7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0DC418E-FE74-4045-933E-097F624BEA61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29B320E-6993-409F-BA6C-D722633AE73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0DC418E-FE74-4045-933E-097F624BEA61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29B320E-6993-409F-BA6C-D722633AE73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418E-FE74-4045-933E-097F624BEA61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320E-6993-409F-BA6C-D722633AE7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C418E-FE74-4045-933E-097F624BEA61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B320E-6993-409F-BA6C-D722633AE7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0DC418E-FE74-4045-933E-097F624BEA61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29B320E-6993-409F-BA6C-D722633AE73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microsoft.com/office/2007/relationships/hdphoto" Target="../media/hdphoto4.wdp"/><Relationship Id="rId7" Type="http://schemas.openxmlformats.org/officeDocument/2006/relationships/image" Target="../media/image11.tmp"/><Relationship Id="rId12" Type="http://schemas.openxmlformats.org/officeDocument/2006/relationships/image" Target="../media/image16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wmf"/><Relationship Id="rId5" Type="http://schemas.microsoft.com/office/2007/relationships/hdphoto" Target="../media/hdphoto5.wdp"/><Relationship Id="rId10" Type="http://schemas.openxmlformats.org/officeDocument/2006/relationships/image" Target="../media/image14.wmf"/><Relationship Id="rId4" Type="http://schemas.openxmlformats.org/officeDocument/2006/relationships/image" Target="../media/image9.png"/><Relationship Id="rId9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microsoft.com/office/2007/relationships/hdphoto" Target="../media/hdphoto7.wdp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tm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tm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44575" y="2205038"/>
            <a:ext cx="7415857" cy="2487612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VY_32_INOVACE_07_Jednobuněčné a mnohobuněčné organismy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cap="all" dirty="0" smtClean="0"/>
              <a:t>	</a:t>
            </a:r>
            <a:r>
              <a:rPr lang="cs-CZ" sz="1200" dirty="0" smtClean="0"/>
              <a:t>6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cap="all" dirty="0" smtClean="0"/>
              <a:t>	</a:t>
            </a:r>
            <a:r>
              <a:rPr lang="cs-CZ" sz="1200" dirty="0" smtClean="0"/>
              <a:t>Člověk </a:t>
            </a:r>
            <a:r>
              <a:rPr lang="cs-CZ" sz="1200" dirty="0" smtClean="0"/>
              <a:t>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Obecná biologie a genetika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Jednobuněčné a mnohobuněčné organismy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		mikroorganismus, buňka, tkáň, pletivo, orgán, orgán. </a:t>
            </a:r>
            <a:r>
              <a:rPr lang="cs-CZ" sz="1200" dirty="0"/>
              <a:t>s</a:t>
            </a:r>
            <a:r>
              <a:rPr lang="cs-CZ" sz="1200" dirty="0" smtClean="0"/>
              <a:t>oustava,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7/2012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určená pro interaktivní tabuli, výklad s krátkými motivačními úkoly pro žáky, zaměřeno na základní pojmy, žák pozná jedno a mnohobuněčný organismus, správně používá pojmy tkáň, pletivo, orgán, orgánová soustava</a:t>
            </a:r>
            <a:endParaRPr lang="cs-CZ" sz="1900" dirty="0" smtClean="0"/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333753" y="472321"/>
            <a:ext cx="8266943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</a:t>
            </a:r>
            <a:r>
              <a:rPr lang="cs-CZ" sz="1600" dirty="0"/>
              <a:t>zsnovstra@email.cz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6067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Jednobuněčné a mnohobuněčné organismy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289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Jednobuněčné organismy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Tělo tvoří </a:t>
            </a:r>
            <a:r>
              <a:rPr lang="cs-CZ" sz="2800" dirty="0" smtClean="0">
                <a:solidFill>
                  <a:schemeClr val="accent6"/>
                </a:solidFill>
              </a:rPr>
              <a:t>jediná buňka</a:t>
            </a:r>
          </a:p>
          <a:p>
            <a:r>
              <a:rPr lang="cs-CZ" sz="2800" dirty="0" smtClean="0">
                <a:solidFill>
                  <a:schemeClr val="accent6"/>
                </a:solidFill>
              </a:rPr>
              <a:t>Mikroorganismy </a:t>
            </a:r>
            <a:r>
              <a:rPr lang="cs-CZ" sz="2000" dirty="0" smtClean="0"/>
              <a:t>(malé organismy)</a:t>
            </a:r>
          </a:p>
          <a:p>
            <a:pPr lvl="1"/>
            <a:r>
              <a:rPr lang="cs-CZ" sz="2400" dirty="0" smtClean="0"/>
              <a:t>Pozorovatelné pouze mikroskopem</a:t>
            </a:r>
          </a:p>
          <a:p>
            <a:endParaRPr lang="cs-CZ" sz="2800" dirty="0"/>
          </a:p>
          <a:p>
            <a:pPr lvl="1"/>
            <a:r>
              <a:rPr lang="cs-CZ" sz="2400" i="1" dirty="0" smtClean="0">
                <a:solidFill>
                  <a:schemeClr val="tx2"/>
                </a:solidFill>
              </a:rPr>
              <a:t>Bakterie</a:t>
            </a:r>
          </a:p>
          <a:p>
            <a:pPr lvl="1"/>
            <a:r>
              <a:rPr lang="cs-CZ" sz="2400" i="1" dirty="0" smtClean="0">
                <a:solidFill>
                  <a:schemeClr val="tx2"/>
                </a:solidFill>
              </a:rPr>
              <a:t>Sinice</a:t>
            </a:r>
          </a:p>
          <a:p>
            <a:pPr lvl="1"/>
            <a:r>
              <a:rPr lang="cs-CZ" sz="2400" i="1" dirty="0" smtClean="0">
                <a:solidFill>
                  <a:schemeClr val="tx2"/>
                </a:solidFill>
              </a:rPr>
              <a:t>Řasy (některé)</a:t>
            </a:r>
          </a:p>
          <a:p>
            <a:pPr lvl="1"/>
            <a:r>
              <a:rPr lang="cs-CZ" sz="2400" i="1" dirty="0" smtClean="0">
                <a:solidFill>
                  <a:schemeClr val="tx2"/>
                </a:solidFill>
              </a:rPr>
              <a:t>Houby (některé) </a:t>
            </a:r>
          </a:p>
          <a:p>
            <a:pPr lvl="1"/>
            <a:r>
              <a:rPr lang="cs-CZ" sz="2400" i="1" dirty="0" smtClean="0">
                <a:solidFill>
                  <a:schemeClr val="tx2"/>
                </a:solidFill>
              </a:rPr>
              <a:t>Prvoci</a:t>
            </a:r>
            <a:endParaRPr lang="cs-CZ" sz="2400" i="1" dirty="0">
              <a:solidFill>
                <a:schemeClr val="tx2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7195" l="179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212976"/>
            <a:ext cx="1347875" cy="209439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35858" y="5331294"/>
            <a:ext cx="219803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Krásnoočko – jednobuněčná řasa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173411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Mnohobuněčné organismy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Tělo tvoří </a:t>
            </a:r>
            <a:r>
              <a:rPr lang="cs-CZ" sz="2800" dirty="0" smtClean="0">
                <a:solidFill>
                  <a:schemeClr val="accent6"/>
                </a:solidFill>
              </a:rPr>
              <a:t>mnoho buněk </a:t>
            </a:r>
            <a:r>
              <a:rPr lang="cs-CZ" sz="2800" dirty="0" smtClean="0"/>
              <a:t>(bilióny)</a:t>
            </a:r>
          </a:p>
          <a:p>
            <a:r>
              <a:rPr lang="cs-CZ" sz="2800" dirty="0" smtClean="0">
                <a:solidFill>
                  <a:schemeClr val="accent6"/>
                </a:solidFill>
              </a:rPr>
              <a:t>Buňky</a:t>
            </a:r>
            <a:r>
              <a:rPr lang="cs-CZ" sz="2800" dirty="0" smtClean="0"/>
              <a:t> se </a:t>
            </a:r>
            <a:r>
              <a:rPr lang="cs-CZ" sz="2800" dirty="0" smtClean="0">
                <a:solidFill>
                  <a:schemeClr val="accent6"/>
                </a:solidFill>
              </a:rPr>
              <a:t>specializují </a:t>
            </a:r>
            <a:r>
              <a:rPr lang="cs-CZ" sz="2800" dirty="0" smtClean="0"/>
              <a:t>na určitou činnost</a:t>
            </a:r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lvl="1"/>
            <a:r>
              <a:rPr lang="cs-CZ" sz="2400" i="1" dirty="0" smtClean="0">
                <a:solidFill>
                  <a:schemeClr val="tx2"/>
                </a:solidFill>
              </a:rPr>
              <a:t>Řasy (některé)</a:t>
            </a:r>
          </a:p>
          <a:p>
            <a:pPr lvl="1"/>
            <a:r>
              <a:rPr lang="cs-CZ" sz="2400" i="1" dirty="0" smtClean="0">
                <a:solidFill>
                  <a:schemeClr val="tx2"/>
                </a:solidFill>
              </a:rPr>
              <a:t>Houby (většina)</a:t>
            </a:r>
          </a:p>
          <a:p>
            <a:pPr lvl="1"/>
            <a:r>
              <a:rPr lang="cs-CZ" sz="2400" i="1" dirty="0" smtClean="0">
                <a:solidFill>
                  <a:schemeClr val="tx2"/>
                </a:solidFill>
              </a:rPr>
              <a:t>Rostliny</a:t>
            </a:r>
          </a:p>
          <a:p>
            <a:pPr lvl="1"/>
            <a:r>
              <a:rPr lang="cs-CZ" sz="2400" i="1" dirty="0" smtClean="0">
                <a:solidFill>
                  <a:schemeClr val="tx2"/>
                </a:solidFill>
              </a:rPr>
              <a:t>Živočichové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172" b="93103" l="2299" r="9885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9" y="2924945"/>
            <a:ext cx="2592288" cy="12961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32040" y="4221089"/>
            <a:ext cx="113364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Nervová buňka</a:t>
            </a:r>
            <a:endParaRPr lang="cs-CZ" sz="1100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211" b="89474" l="188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7282" y="4725144"/>
            <a:ext cx="1803159" cy="129283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932040" y="6017975"/>
            <a:ext cx="118974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Epitelová buňka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85119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Soubor buněk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Přechod mezi jedno a mnohobuněčnými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Některé buňky se specializují </a:t>
            </a:r>
          </a:p>
          <a:p>
            <a:endParaRPr lang="cs-CZ" dirty="0">
              <a:solidFill>
                <a:schemeClr val="accent6"/>
              </a:solidFill>
            </a:endParaRPr>
          </a:p>
          <a:p>
            <a:endParaRPr lang="cs-CZ" dirty="0">
              <a:solidFill>
                <a:schemeClr val="accent6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967609"/>
            <a:ext cx="2994825" cy="3071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144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Stavba těl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              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49" b="89796" l="7743" r="8982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534" y="1517258"/>
            <a:ext cx="1474619" cy="1278873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84" b="89826" l="4232" r="899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114" y="4221088"/>
            <a:ext cx="1342747" cy="102874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490560" y="2882172"/>
            <a:ext cx="851515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pletivo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82261" y="3553379"/>
            <a:ext cx="620683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tkáň</a:t>
            </a:r>
            <a:endParaRPr lang="cs-CZ" dirty="0"/>
          </a:p>
        </p:txBody>
      </p:sp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6791" y="1599387"/>
            <a:ext cx="985284" cy="936104"/>
          </a:xfrm>
          <a:prstGeom prst="rect">
            <a:avLst/>
          </a:prstGeom>
        </p:spPr>
      </p:pic>
      <p:pic>
        <p:nvPicPr>
          <p:cNvPr id="13" name="Obrázek 12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6791" y="4163977"/>
            <a:ext cx="985284" cy="990261"/>
          </a:xfrm>
          <a:prstGeom prst="rect">
            <a:avLst/>
          </a:prstGeom>
        </p:spPr>
      </p:pic>
      <p:pic>
        <p:nvPicPr>
          <p:cNvPr id="1026" name="Picture 2" descr="C:\Users\Tereza\AppData\Local\Microsoft\Windows\Temporary Internet Files\Content.IE5\42OPTTM1\MC9001933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898" y="1648524"/>
            <a:ext cx="1349409" cy="1147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reza\AppData\Local\Microsoft\Windows\Temporary Internet Files\Content.IE5\SHRZAFRV\MC9004263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898" y="4122739"/>
            <a:ext cx="1213600" cy="1000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reza\AppData\Local\Microsoft\Windows\Temporary Internet Files\Content.IE5\K43E3B6T\MC90042614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415" y="4028936"/>
            <a:ext cx="811339" cy="1921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ereza\AppData\Local\Microsoft\Windows\Temporary Internet Files\Content.IE5\70QMP9HU\MC90023259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074" y="4123250"/>
            <a:ext cx="1601743" cy="1363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Tereza\AppData\Local\Microsoft\Windows\Temporary Internet Files\Content.IE5\K43E3B6T\MC90012286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9751" y="1309997"/>
            <a:ext cx="1510387" cy="1514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>
            <a:stCxn id="6" idx="0"/>
          </p:cNvCxnSpPr>
          <p:nvPr/>
        </p:nvCxnSpPr>
        <p:spPr>
          <a:xfrm flipV="1">
            <a:off x="994901" y="2796131"/>
            <a:ext cx="146942" cy="45537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6" idx="2"/>
            <a:endCxn id="5" idx="0"/>
          </p:cNvCxnSpPr>
          <p:nvPr/>
        </p:nvCxnSpPr>
        <p:spPr>
          <a:xfrm>
            <a:off x="994901" y="3620836"/>
            <a:ext cx="110587" cy="60025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7" idx="0"/>
            <a:endCxn id="12" idx="2"/>
          </p:cNvCxnSpPr>
          <p:nvPr/>
        </p:nvCxnSpPr>
        <p:spPr>
          <a:xfrm flipH="1" flipV="1">
            <a:off x="2849433" y="2535491"/>
            <a:ext cx="66885" cy="34668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8" idx="2"/>
            <a:endCxn id="13" idx="0"/>
          </p:cNvCxnSpPr>
          <p:nvPr/>
        </p:nvCxnSpPr>
        <p:spPr>
          <a:xfrm flipH="1">
            <a:off x="2849433" y="3922711"/>
            <a:ext cx="43170" cy="24126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9" idx="0"/>
            <a:endCxn id="1026" idx="2"/>
          </p:cNvCxnSpPr>
          <p:nvPr/>
        </p:nvCxnSpPr>
        <p:spPr>
          <a:xfrm flipV="1">
            <a:off x="4229872" y="2796131"/>
            <a:ext cx="125731" cy="42686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9" idx="2"/>
            <a:endCxn id="1027" idx="0"/>
          </p:cNvCxnSpPr>
          <p:nvPr/>
        </p:nvCxnSpPr>
        <p:spPr>
          <a:xfrm>
            <a:off x="4229872" y="3592331"/>
            <a:ext cx="57826" cy="5304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0" idx="2"/>
            <a:endCxn id="1028" idx="0"/>
          </p:cNvCxnSpPr>
          <p:nvPr/>
        </p:nvCxnSpPr>
        <p:spPr>
          <a:xfrm>
            <a:off x="5998999" y="3592331"/>
            <a:ext cx="122086" cy="43660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11" idx="0"/>
          </p:cNvCxnSpPr>
          <p:nvPr/>
        </p:nvCxnSpPr>
        <p:spPr>
          <a:xfrm flipV="1">
            <a:off x="7924946" y="2824882"/>
            <a:ext cx="0" cy="39811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>
            <a:stCxn id="11" idx="2"/>
            <a:endCxn id="3" idx="3"/>
          </p:cNvCxnSpPr>
          <p:nvPr/>
        </p:nvCxnSpPr>
        <p:spPr>
          <a:xfrm flipH="1">
            <a:off x="7924800" y="3592331"/>
            <a:ext cx="146" cy="44474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31" name="Přímá spojnice 1030"/>
          <p:cNvCxnSpPr>
            <a:stCxn id="6" idx="1"/>
            <a:endCxn id="11" idx="3"/>
          </p:cNvCxnSpPr>
          <p:nvPr/>
        </p:nvCxnSpPr>
        <p:spPr>
          <a:xfrm flipV="1">
            <a:off x="588379" y="3407665"/>
            <a:ext cx="8025217" cy="285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88379" y="3251504"/>
            <a:ext cx="813043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buňka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42586" y="3222999"/>
            <a:ext cx="774571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orgán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3222999"/>
            <a:ext cx="2133918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rgánová soustava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3222999"/>
            <a:ext cx="137730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rganismus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9955" y="6084004"/>
            <a:ext cx="54104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Jaký je rozdíl mezi pletivem a tkání? Poznáš to obrázku? 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val="4068524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Tkáň, Pletivo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Soubor (skupina) buněk se stejnou funkcí, velikostí a tvarem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ŽIVOČICHOVÉ: </a:t>
            </a:r>
            <a:r>
              <a:rPr lang="cs-CZ" dirty="0">
                <a:solidFill>
                  <a:schemeClr val="accent1"/>
                </a:solidFill>
              </a:rPr>
              <a:t>	</a:t>
            </a:r>
            <a:r>
              <a:rPr lang="cs-CZ" dirty="0" smtClean="0">
                <a:solidFill>
                  <a:schemeClr val="accent1"/>
                </a:solidFill>
              </a:rPr>
              <a:t>TKÁŇ</a:t>
            </a:r>
          </a:p>
          <a:p>
            <a:pPr marL="0" indent="0"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ROSTLINY:		 PLETIVO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Tereza\AppData\Local\Microsoft\Windows\Temporary Internet Files\Content.IE5\SHRZAFRV\MP900390488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100000" l="9579" r="897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9960" y="3645024"/>
            <a:ext cx="2208725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reza\AppData\Local\Microsoft\Windows\Temporary Internet Files\Content.IE5\Y78AKF17\MP9004230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236" y="2027055"/>
            <a:ext cx="3012174" cy="2007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1556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Orgánové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Orgány se sdružují do </a:t>
            </a:r>
            <a:r>
              <a:rPr lang="cs-CZ" dirty="0" smtClean="0">
                <a:solidFill>
                  <a:schemeClr val="accent6"/>
                </a:solidFill>
              </a:rPr>
              <a:t>orgánových soustav</a:t>
            </a:r>
          </a:p>
          <a:p>
            <a:r>
              <a:rPr lang="cs-CZ" dirty="0" smtClean="0"/>
              <a:t>Pouze u živočichů</a:t>
            </a:r>
          </a:p>
          <a:p>
            <a:endParaRPr lang="cs-CZ" dirty="0"/>
          </a:p>
          <a:p>
            <a:r>
              <a:rPr lang="cs-CZ" dirty="0" smtClean="0"/>
              <a:t>Příklady: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Trávicí soustava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Dýchací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Vylučovací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Nervová</a:t>
            </a:r>
          </a:p>
          <a:p>
            <a:endParaRPr lang="cs-CZ" dirty="0"/>
          </a:p>
        </p:txBody>
      </p:sp>
      <p:pic>
        <p:nvPicPr>
          <p:cNvPr id="3074" name="Picture 2" descr="C:\Users\Tereza\AppData\Local\Microsoft\Windows\Temporary Internet Files\Content.IE5\70QMP9HU\MC900426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92696"/>
            <a:ext cx="1096356" cy="259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141245"/>
            <a:ext cx="2163436" cy="3000515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777" y="4077072"/>
            <a:ext cx="2019582" cy="2495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54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Náměty k zamyšlení</a:t>
            </a:r>
            <a:endParaRPr lang="cs-CZ" dirty="0"/>
          </a:p>
        </p:txBody>
      </p:sp>
      <p:pic>
        <p:nvPicPr>
          <p:cNvPr id="2050" name="Picture 2" descr="C:\Users\Tereza\AppData\Local\Microsoft\Windows\Temporary Internet Files\Content.IE5\SHRZAFRV\MP900401523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1800200" cy="269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reza\AppData\Local\Microsoft\Windows\Temporary Internet Files\Content.IE5\Y78AKF17\MP9004223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870" y="980728"/>
            <a:ext cx="1713101" cy="2636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548936" y="1371947"/>
            <a:ext cx="2636070" cy="18536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331640" y="3789040"/>
            <a:ext cx="5044971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Který z organismů je jednobuněčný?</a:t>
            </a:r>
          </a:p>
          <a:p>
            <a:pPr lvl="1"/>
            <a:r>
              <a:rPr lang="cs-CZ" sz="1600" dirty="0" smtClean="0">
                <a:solidFill>
                  <a:schemeClr val="accent2"/>
                </a:solidFill>
              </a:rPr>
              <a:t>Číslo 3</a:t>
            </a:r>
          </a:p>
          <a:p>
            <a:pPr marL="342900" indent="-342900">
              <a:buFont typeface="+mj-lt"/>
              <a:buAutoNum type="arabicPeriod" startAt="2"/>
            </a:pPr>
            <a:r>
              <a:rPr lang="cs-CZ" dirty="0" smtClean="0"/>
              <a:t>Který z organismů má  tělo tvořeno pletivy?</a:t>
            </a:r>
          </a:p>
          <a:p>
            <a:pPr lvl="1"/>
            <a:r>
              <a:rPr lang="cs-CZ" sz="1600" dirty="0" smtClean="0">
                <a:solidFill>
                  <a:schemeClr val="accent2"/>
                </a:solidFill>
              </a:rPr>
              <a:t>Číslo 2</a:t>
            </a:r>
          </a:p>
          <a:p>
            <a:pPr marL="342900" indent="-342900">
              <a:buFont typeface="+mj-lt"/>
              <a:buAutoNum type="arabicPeriod" startAt="3"/>
            </a:pPr>
            <a:r>
              <a:rPr lang="cs-CZ" dirty="0" smtClean="0"/>
              <a:t>Který z organismů má tělo tvořeno tkáněmi?</a:t>
            </a:r>
          </a:p>
          <a:p>
            <a:pPr lvl="1"/>
            <a:r>
              <a:rPr lang="cs-CZ" sz="1600" dirty="0" smtClean="0">
                <a:solidFill>
                  <a:schemeClr val="accent2"/>
                </a:solidFill>
              </a:rPr>
              <a:t>Číslo 1</a:t>
            </a:r>
          </a:p>
          <a:p>
            <a:pPr marL="342900" indent="-342900">
              <a:buFont typeface="+mj-lt"/>
              <a:buAutoNum type="arabicPeriod" startAt="4"/>
            </a:pPr>
            <a:r>
              <a:rPr lang="cs-CZ" dirty="0" smtClean="0"/>
              <a:t>Co mají všechny tři organismy společného?</a:t>
            </a:r>
          </a:p>
          <a:p>
            <a:pPr lvl="1"/>
            <a:r>
              <a:rPr lang="cs-CZ" sz="1600" dirty="0" smtClean="0">
                <a:solidFill>
                  <a:schemeClr val="accent2"/>
                </a:solidFill>
              </a:rPr>
              <a:t>Všechny projevy života 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7075" y="9807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4246" y="98072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41450" y="9807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5943476"/>
            <a:ext cx="4314001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5"/>
            </a:pPr>
            <a:r>
              <a:rPr lang="cs-CZ" dirty="0" smtClean="0"/>
              <a:t>Je zde organismus bez pletiv i tkání?</a:t>
            </a:r>
          </a:p>
          <a:p>
            <a:pPr lvl="1"/>
            <a:r>
              <a:rPr lang="cs-CZ" sz="1600" dirty="0">
                <a:solidFill>
                  <a:schemeClr val="accent2"/>
                </a:solidFill>
              </a:rPr>
              <a:t>Číslo 3, jednobuněčný </a:t>
            </a:r>
          </a:p>
        </p:txBody>
      </p:sp>
    </p:spTree>
    <p:extLst>
      <p:ext uri="{BB962C8B-B14F-4D97-AF65-F5344CB8AC3E}">
        <p14:creationId xmlns:p14="http://schemas.microsoft.com/office/powerpoint/2010/main" val="1315194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err="1"/>
              <a:t>Soubor:Eukaryota</a:t>
            </a:r>
            <a:r>
              <a:rPr lang="cs-CZ" dirty="0"/>
              <a:t> diversity 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2008-12-01 [cit. 2012-07-22]. Dostupné z: http://cs.wikipedia.org/wiki/Soubor:Eukaryota_diversity_2.jpg </a:t>
            </a:r>
            <a:endParaRPr lang="cs-CZ" dirty="0" smtClean="0"/>
          </a:p>
          <a:p>
            <a:r>
              <a:rPr lang="cs-CZ" dirty="0" err="1"/>
              <a:t>Soubor:Plant</a:t>
            </a:r>
            <a:r>
              <a:rPr lang="cs-CZ" dirty="0"/>
              <a:t> cell </a:t>
            </a:r>
            <a:r>
              <a:rPr lang="cs-CZ" dirty="0" err="1"/>
              <a:t>structure</a:t>
            </a:r>
            <a:r>
              <a:rPr lang="cs-CZ" dirty="0"/>
              <a:t> </a:t>
            </a:r>
            <a:r>
              <a:rPr lang="cs-CZ" dirty="0" err="1"/>
              <a:t>cs.svg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2006-11-18 [cit. 2012-07-22]. Dostupné z: http://cs.wikipedia.org/wiki/Soubor:Plant_cell_structure_cs.svg </a:t>
            </a:r>
            <a:endParaRPr lang="cs-CZ" dirty="0" smtClean="0"/>
          </a:p>
          <a:p>
            <a:r>
              <a:rPr lang="cs-CZ" dirty="0"/>
              <a:t>File:Anima cell </a:t>
            </a:r>
            <a:r>
              <a:rPr lang="cs-CZ" dirty="0" err="1"/>
              <a:t>notext.svg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2006-04-07 [cit. 2012-07-22]. Dostupné z: http://commons.wikimedia.org/wiki/File:Anima_cell_notext.svg </a:t>
            </a:r>
            <a:endParaRPr lang="cs-CZ" dirty="0" smtClean="0"/>
          </a:p>
          <a:p>
            <a:r>
              <a:rPr lang="cs-CZ" dirty="0" err="1"/>
              <a:t>Soubor:Rhoeo</a:t>
            </a:r>
            <a:r>
              <a:rPr lang="cs-CZ" dirty="0"/>
              <a:t> </a:t>
            </a:r>
            <a:r>
              <a:rPr lang="cs-CZ" dirty="0" err="1"/>
              <a:t>Discolor</a:t>
            </a:r>
            <a:r>
              <a:rPr lang="cs-CZ" dirty="0"/>
              <a:t> epidermis.jpg.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2005-05-11 [cit. 2012-07-22]. Dostupné z: http://cs.wikipedia.org/wiki/Soubor:Rhoeo_Discolor_epidermis.jpg </a:t>
            </a:r>
            <a:endParaRPr lang="cs-CZ" dirty="0" smtClean="0"/>
          </a:p>
          <a:p>
            <a:r>
              <a:rPr lang="cs-CZ" dirty="0" err="1"/>
              <a:t>Soubor:Epithelial-cells.jpg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2005-05-02 [cit. 2012-07-22]. Dostupné z: http://cs.wikipedia.org/wiki/Soubor:Epithelial-cells.jpg 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/>
              <a:t>File:Derived Neuron </a:t>
            </a:r>
            <a:r>
              <a:rPr lang="cs-CZ" dirty="0" err="1"/>
              <a:t>schema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no </a:t>
            </a:r>
            <a:r>
              <a:rPr lang="cs-CZ" dirty="0" err="1"/>
              <a:t>labels.svg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2008-06-29 [cit. 2012-07-23]. Dostupné z: http://commons.wikimedia.org/wiki/File:Derived_Neuron_schema_with_no_labels.svg </a:t>
            </a:r>
            <a:endParaRPr lang="cs-CZ" dirty="0" smtClean="0"/>
          </a:p>
          <a:p>
            <a:r>
              <a:rPr lang="cs-CZ" dirty="0" err="1"/>
              <a:t>Soubor:Illu</a:t>
            </a:r>
            <a:r>
              <a:rPr lang="cs-CZ" dirty="0"/>
              <a:t> epithelium.jpg.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2006-10-14 [cit. 2012-07-23]. Dostupné z: http://www.wikiskripta.eu/index.php/Soubor:Illu_epithelium.jpg </a:t>
            </a:r>
            <a:endParaRPr lang="cs-CZ" dirty="0" smtClean="0"/>
          </a:p>
          <a:p>
            <a:r>
              <a:rPr lang="cs-CZ" dirty="0"/>
              <a:t>File:Augentierchen 440x600.jpg.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2006-04-20 [cit. 2012-07-23]. Dostupné z: http://commons.wikimedia.org/wiki/File:Augentierchen_440x600.jpg?uselang=cs </a:t>
            </a:r>
            <a:endParaRPr lang="cs-CZ" dirty="0" smtClean="0"/>
          </a:p>
          <a:p>
            <a:r>
              <a:rPr lang="cs-CZ" dirty="0"/>
              <a:t>File:Mikrofoto.de-Frontonia 3.jpg.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2012-07-11 [cit. 2012-07-23]. Dostupné z: http://commons.wikimedia.org/wiki/File:Mikrofoto.de-Frontonia_3.jpg?uselang=cs </a:t>
            </a:r>
            <a:endParaRPr lang="cs-CZ" dirty="0" smtClean="0"/>
          </a:p>
          <a:p>
            <a:r>
              <a:rPr lang="cs-CZ" dirty="0"/>
              <a:t>File:Respiratory </a:t>
            </a:r>
            <a:r>
              <a:rPr lang="cs-CZ" dirty="0" err="1"/>
              <a:t>system</a:t>
            </a:r>
            <a:r>
              <a:rPr lang="cs-CZ" dirty="0"/>
              <a:t> </a:t>
            </a:r>
            <a:r>
              <a:rPr lang="cs-CZ" dirty="0" err="1"/>
              <a:t>fr.svg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2010-03-07 [cit. 2012-07-23]. Dostupné z: http://commons.wikimedia.org/wiki/File:Respiratory_system_fr.svg?uselang=cs </a:t>
            </a:r>
            <a:endParaRPr lang="cs-CZ" dirty="0" smtClean="0"/>
          </a:p>
          <a:p>
            <a:r>
              <a:rPr lang="cs-CZ" dirty="0" err="1"/>
              <a:t>Soubor:Illu</a:t>
            </a:r>
            <a:r>
              <a:rPr lang="cs-CZ" dirty="0"/>
              <a:t> </a:t>
            </a:r>
            <a:r>
              <a:rPr lang="cs-CZ" dirty="0" err="1"/>
              <a:t>urinary</a:t>
            </a:r>
            <a:r>
              <a:rPr lang="cs-CZ" dirty="0"/>
              <a:t> system.jpg.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2006-10-21 [cit. 2012-07-23]. Dostupné z: http://cs.wikipedia.org/wiki/Soubor:Illu_urinary_system.jpg </a:t>
            </a:r>
          </a:p>
        </p:txBody>
      </p:sp>
    </p:spTree>
    <p:extLst>
      <p:ext uri="{BB962C8B-B14F-4D97-AF65-F5344CB8AC3E}">
        <p14:creationId xmlns:p14="http://schemas.microsoft.com/office/powerpoint/2010/main" val="55302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128</TotalTime>
  <Words>601</Words>
  <Application>Microsoft Office PowerPoint</Application>
  <PresentationFormat>Předvádění na obrazovce (4:3)</PresentationFormat>
  <Paragraphs>98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Jednobuněčné a mnohobuněčné organismy</vt:lpstr>
      <vt:lpstr>Jednobuněčné organismy</vt:lpstr>
      <vt:lpstr>Mnohobuněčné organismy</vt:lpstr>
      <vt:lpstr>Soubor buněk</vt:lpstr>
      <vt:lpstr>Stavba těl</vt:lpstr>
      <vt:lpstr>Tkáň, Pletivo</vt:lpstr>
      <vt:lpstr>Orgánové soustavy</vt:lpstr>
      <vt:lpstr>Náměty k zamyšlení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16</cp:revision>
  <dcterms:created xsi:type="dcterms:W3CDTF">2012-07-22T18:41:28Z</dcterms:created>
  <dcterms:modified xsi:type="dcterms:W3CDTF">2013-06-12T19:06:20Z</dcterms:modified>
</cp:coreProperties>
</file>