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952B273-B688-4631-B27F-7340CEA107BA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F082A83-BC98-43EA-B23D-76A672277E0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rase_divok%C3%A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5603" y="2204864"/>
            <a:ext cx="6875660" cy="248761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VY_32_INOVACE_08_Soustava organismů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cap="all" dirty="0" smtClean="0"/>
              <a:t>	</a:t>
            </a:r>
            <a:r>
              <a:rPr lang="cs-CZ" sz="1200" dirty="0" smtClean="0"/>
              <a:t>6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cap="all" dirty="0" smtClean="0"/>
              <a:t>	</a:t>
            </a:r>
            <a:r>
              <a:rPr lang="cs-CZ" sz="1200" dirty="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Obecná biologie a genetika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Soustava organismů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říše, kmen, oddělení, třída, řád, čeleď, rod, druh, Linné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průběžnými motivačními úkoly pro žáky, žák chápe význam systému a dvouslovných pojmenování organismů, pozná rodové a druhové jméno, zná princip řazení organismů do systému</a:t>
            </a:r>
            <a:endParaRPr lang="cs-CZ" sz="19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33753" y="472321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</a:t>
            </a:r>
            <a:r>
              <a:rPr lang="cs-CZ" sz="1600" dirty="0"/>
              <a:t>zsnovstra@email.cz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420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Soustava organismů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4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Soustava organismů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Systém organismů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Náměty k zamyšlení</a:t>
            </a:r>
          </a:p>
          <a:p>
            <a:pPr lvl="1"/>
            <a:r>
              <a:rPr lang="cs-CZ" dirty="0" smtClean="0"/>
              <a:t>Proč se lidé snaží organismy třídit a začleňovat do skupin?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Je výhodné organismus přesně pojmenovávat?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Má latinské pojmenování organismů nějaký jiný význam než „trápení“ paměti?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48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Řazení do soustavy (systému)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186808" cy="457200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Carl von Linné </a:t>
            </a:r>
            <a:r>
              <a:rPr lang="cs-CZ" sz="1800" dirty="0" smtClean="0"/>
              <a:t>(1707-1778)</a:t>
            </a:r>
          </a:p>
          <a:p>
            <a:endParaRPr lang="cs-CZ" sz="1800" dirty="0" smtClean="0"/>
          </a:p>
          <a:p>
            <a:pPr lvl="1"/>
            <a:r>
              <a:rPr lang="cs-CZ" sz="2400" dirty="0" smtClean="0"/>
              <a:t>Autor moderního systému organismů</a:t>
            </a:r>
          </a:p>
          <a:p>
            <a:pPr lvl="1"/>
            <a:r>
              <a:rPr lang="cs-CZ" sz="2400" dirty="0" smtClean="0"/>
              <a:t>Zavedl dvouslovná pojmenování 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 smtClean="0"/>
              <a:t>Př.: prase divoké</a:t>
            </a:r>
            <a:endParaRPr lang="cs-CZ" sz="2400" dirty="0"/>
          </a:p>
        </p:txBody>
      </p:sp>
      <p:pic>
        <p:nvPicPr>
          <p:cNvPr id="13" name="Zástupný symbol pro obsah 12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340768"/>
            <a:ext cx="2932357" cy="4709120"/>
          </a:xfrm>
        </p:spPr>
      </p:pic>
    </p:spTree>
    <p:extLst>
      <p:ext uri="{BB962C8B-B14F-4D97-AF65-F5344CB8AC3E}">
        <p14:creationId xmlns:p14="http://schemas.microsoft.com/office/powerpoint/2010/main" val="58801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Řazení do soustavy (systému)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Zařazení organismů dle: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Společných znaků a vlastností</a:t>
            </a:r>
          </a:p>
          <a:p>
            <a:pPr lvl="1"/>
            <a:r>
              <a:rPr lang="cs-CZ" dirty="0">
                <a:solidFill>
                  <a:schemeClr val="accent1"/>
                </a:solidFill>
              </a:rPr>
              <a:t>S</a:t>
            </a:r>
            <a:r>
              <a:rPr lang="cs-CZ" dirty="0" smtClean="0">
                <a:solidFill>
                  <a:schemeClr val="accent1"/>
                </a:solidFill>
              </a:rPr>
              <a:t>polečného vývoje a příbuzenských vztahů</a:t>
            </a:r>
          </a:p>
          <a:p>
            <a:pPr marL="365760" lvl="1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lvl="1"/>
            <a:endParaRPr lang="cs-CZ" dirty="0">
              <a:solidFill>
                <a:schemeClr val="accent1"/>
              </a:solidFill>
            </a:endParaRPr>
          </a:p>
          <a:p>
            <a:pPr lvl="1"/>
            <a:endParaRPr lang="cs-CZ" dirty="0" smtClean="0">
              <a:solidFill>
                <a:schemeClr val="accent1"/>
              </a:solidFill>
            </a:endParaRPr>
          </a:p>
          <a:p>
            <a:pPr lvl="1"/>
            <a:endParaRPr lang="cs-CZ" dirty="0" smtClean="0">
              <a:solidFill>
                <a:schemeClr val="accent1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038658"/>
            <a:ext cx="2458932" cy="32766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11560" y="6412686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Medvěd hnědý</a:t>
            </a:r>
            <a:endParaRPr lang="cs-CZ" dirty="0"/>
          </a:p>
        </p:txBody>
      </p:sp>
      <p:pic>
        <p:nvPicPr>
          <p:cNvPr id="1027" name="Picture 3" descr="C:\Users\Tereza\AppData\Local\Microsoft\Windows\Temporary Internet Files\Content.IE5\Y78AKF17\MP900403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27733"/>
            <a:ext cx="3901440" cy="25999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95936" y="6412686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Medvěd lední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43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Pojmenování organismů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Dvouslovný název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Podstatné jméno </a:t>
            </a:r>
            <a:r>
              <a:rPr lang="cs-CZ" dirty="0" smtClean="0">
                <a:solidFill>
                  <a:schemeClr val="accent4"/>
                </a:solidFill>
              </a:rPr>
              <a:t>(ROD) </a:t>
            </a:r>
            <a:r>
              <a:rPr lang="cs-CZ" dirty="0" smtClean="0">
                <a:solidFill>
                  <a:schemeClr val="accent1"/>
                </a:solidFill>
              </a:rPr>
              <a:t>+ přídavné jméno </a:t>
            </a:r>
            <a:r>
              <a:rPr lang="cs-CZ" dirty="0" smtClean="0">
                <a:solidFill>
                  <a:schemeClr val="accent4"/>
                </a:solidFill>
              </a:rPr>
              <a:t>(DRUH)</a:t>
            </a:r>
          </a:p>
          <a:p>
            <a:endParaRPr lang="cs-CZ" dirty="0"/>
          </a:p>
          <a:p>
            <a:pPr marL="365760" lvl="1" indent="0">
              <a:buNone/>
            </a:pPr>
            <a:r>
              <a:rPr lang="cs-CZ" dirty="0" smtClean="0"/>
              <a:t>		</a:t>
            </a:r>
            <a:r>
              <a:rPr lang="cs-CZ" sz="3200" spc="600" dirty="0" smtClean="0"/>
              <a:t>Medvěd hnědý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chemeClr val="accent4"/>
                </a:solidFill>
              </a:rPr>
              <a:t>Národní odborné názvosloví</a:t>
            </a:r>
          </a:p>
          <a:p>
            <a:pPr lvl="1"/>
            <a:r>
              <a:rPr lang="cs-CZ" dirty="0"/>
              <a:t>Medvěd hnědý</a:t>
            </a:r>
          </a:p>
          <a:p>
            <a:r>
              <a:rPr lang="cs-CZ" dirty="0" smtClean="0">
                <a:solidFill>
                  <a:schemeClr val="accent4"/>
                </a:solidFill>
              </a:rPr>
              <a:t>Mezinárodní odborné názvosloví (latinské)</a:t>
            </a:r>
          </a:p>
          <a:p>
            <a:pPr lvl="1"/>
            <a:r>
              <a:rPr lang="cs-CZ" dirty="0" err="1" smtClean="0"/>
              <a:t>Ursus</a:t>
            </a:r>
            <a:r>
              <a:rPr lang="cs-CZ" dirty="0" smtClean="0"/>
              <a:t> </a:t>
            </a:r>
            <a:r>
              <a:rPr lang="cs-CZ" dirty="0" err="1" smtClean="0"/>
              <a:t>arctos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491880" y="2348880"/>
            <a:ext cx="144016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508104" y="2420888"/>
            <a:ext cx="792088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25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Pojmenování organismů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b="1" dirty="0" smtClean="0"/>
              <a:t>Poznáš </a:t>
            </a:r>
            <a:r>
              <a:rPr lang="cs-CZ" sz="2600" b="1" dirty="0" smtClean="0">
                <a:solidFill>
                  <a:schemeClr val="accent4"/>
                </a:solidFill>
              </a:rPr>
              <a:t>rodové</a:t>
            </a:r>
            <a:r>
              <a:rPr lang="cs-CZ" sz="2600" b="1" dirty="0" smtClean="0"/>
              <a:t> a </a:t>
            </a:r>
            <a:r>
              <a:rPr lang="cs-CZ" sz="2600" b="1" dirty="0" smtClean="0">
                <a:solidFill>
                  <a:schemeClr val="accent1"/>
                </a:solidFill>
              </a:rPr>
              <a:t>druhové</a:t>
            </a:r>
            <a:r>
              <a:rPr lang="cs-CZ" sz="2600" b="1" dirty="0" smtClean="0"/>
              <a:t> jméno?</a:t>
            </a:r>
          </a:p>
          <a:p>
            <a:endParaRPr lang="cs-CZ" dirty="0"/>
          </a:p>
          <a:p>
            <a:r>
              <a:rPr lang="cs-CZ" dirty="0" smtClean="0"/>
              <a:t>Včela medonosná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Včela</a:t>
            </a:r>
            <a:r>
              <a:rPr lang="cs-CZ" dirty="0"/>
              <a:t> </a:t>
            </a:r>
            <a:r>
              <a:rPr lang="cs-CZ" dirty="0">
                <a:solidFill>
                  <a:schemeClr val="accent1"/>
                </a:solidFill>
              </a:rPr>
              <a:t>medonosná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Slunečnice roční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Slunečnice</a:t>
            </a:r>
            <a:r>
              <a:rPr lang="cs-CZ" dirty="0"/>
              <a:t> </a:t>
            </a:r>
            <a:r>
              <a:rPr lang="cs-CZ" dirty="0">
                <a:solidFill>
                  <a:schemeClr val="accent1"/>
                </a:solidFill>
              </a:rPr>
              <a:t>roční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Slunéčko </a:t>
            </a:r>
            <a:r>
              <a:rPr lang="cs-CZ" dirty="0"/>
              <a:t>sedmitečné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Slunéčko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sedmitečné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C:\Users\Tereza\AppData\Local\Microsoft\Windows\Temporary Internet Files\Content.IE5\70QMP9HU\MP9003168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20688"/>
            <a:ext cx="2914844" cy="19189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SHRZAFRV\MP9004318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222" y="2708920"/>
            <a:ext cx="2708920" cy="27089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ereza\AppData\Local\Microsoft\Windows\Temporary Internet Files\Content.IE5\K43E3B6T\MP900448301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201" b="58658" l="32577" r="603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518" y="2708920"/>
            <a:ext cx="801348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7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Skupina organismů</a:t>
            </a:r>
          </a:p>
          <a:p>
            <a:r>
              <a:rPr lang="cs-CZ" sz="2800" dirty="0" smtClean="0"/>
              <a:t>Základní jednotka systému</a:t>
            </a:r>
          </a:p>
          <a:p>
            <a:endParaRPr lang="cs-CZ" sz="2800" dirty="0" smtClean="0"/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Stejné </a:t>
            </a:r>
            <a:r>
              <a:rPr lang="cs-CZ" sz="2400" b="1" dirty="0" smtClean="0">
                <a:solidFill>
                  <a:schemeClr val="accent1"/>
                </a:solidFill>
              </a:rPr>
              <a:t>znaky a vlastnosti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Mohou se mezi sebou </a:t>
            </a:r>
            <a:r>
              <a:rPr lang="cs-CZ" sz="2400" b="1" dirty="0" smtClean="0">
                <a:solidFill>
                  <a:schemeClr val="accent1"/>
                </a:solidFill>
              </a:rPr>
              <a:t>rozmnožovat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Jejich </a:t>
            </a:r>
            <a:r>
              <a:rPr lang="cs-CZ" sz="2400" b="1" dirty="0" smtClean="0">
                <a:solidFill>
                  <a:schemeClr val="accent1"/>
                </a:solidFill>
              </a:rPr>
              <a:t>potomci</a:t>
            </a:r>
            <a:r>
              <a:rPr lang="cs-CZ" sz="2400" dirty="0" smtClean="0">
                <a:solidFill>
                  <a:schemeClr val="accent1"/>
                </a:solidFill>
              </a:rPr>
              <a:t> jsou </a:t>
            </a:r>
            <a:r>
              <a:rPr lang="cs-CZ" sz="2400" b="1" dirty="0" smtClean="0">
                <a:solidFill>
                  <a:schemeClr val="accent1"/>
                </a:solidFill>
              </a:rPr>
              <a:t>plodní</a:t>
            </a:r>
          </a:p>
          <a:p>
            <a:endParaRPr lang="cs-CZ" sz="2800" dirty="0"/>
          </a:p>
        </p:txBody>
      </p:sp>
      <p:pic>
        <p:nvPicPr>
          <p:cNvPr id="3075" name="Picture 3" descr="C:\Users\Tereza\AppData\Local\Microsoft\Windows\Temporary Internet Files\Content.IE5\K43E3B6T\MP900409213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76872"/>
            <a:ext cx="3657600" cy="24374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20072" y="4941168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Slon africký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607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Říše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Nebuněční (viry)</a:t>
            </a:r>
          </a:p>
          <a:p>
            <a:endParaRPr lang="cs-CZ" dirty="0" smtClean="0"/>
          </a:p>
          <a:p>
            <a:r>
              <a:rPr lang="cs-CZ" dirty="0" err="1" smtClean="0"/>
              <a:t>Prvobuněční</a:t>
            </a:r>
            <a:r>
              <a:rPr lang="cs-CZ" dirty="0" smtClean="0"/>
              <a:t> (bakterie, sinice)</a:t>
            </a:r>
          </a:p>
          <a:p>
            <a:endParaRPr lang="cs-CZ" dirty="0" smtClean="0"/>
          </a:p>
          <a:p>
            <a:r>
              <a:rPr lang="cs-CZ" dirty="0" smtClean="0"/>
              <a:t>Houby</a:t>
            </a:r>
          </a:p>
          <a:p>
            <a:endParaRPr lang="cs-CZ" dirty="0" smtClean="0"/>
          </a:p>
          <a:p>
            <a:r>
              <a:rPr lang="cs-CZ" dirty="0" smtClean="0"/>
              <a:t>Rostliny</a:t>
            </a:r>
          </a:p>
          <a:p>
            <a:endParaRPr lang="cs-CZ" dirty="0" smtClean="0"/>
          </a:p>
          <a:p>
            <a:r>
              <a:rPr lang="cs-CZ" dirty="0" smtClean="0"/>
              <a:t>Živočichové</a:t>
            </a:r>
          </a:p>
          <a:p>
            <a:endParaRPr lang="cs-CZ" dirty="0"/>
          </a:p>
        </p:txBody>
      </p:sp>
      <p:pic>
        <p:nvPicPr>
          <p:cNvPr id="4098" name="Picture 2" descr="C:\Users\Tereza\AppData\Local\Microsoft\Windows\Temporary Internet Files\Content.IE5\70QMP9HU\MC900438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260648"/>
            <a:ext cx="1728360" cy="122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772816"/>
            <a:ext cx="1728192" cy="14638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100" name="Picture 4" descr="C:\Users\Tereza\AppData\Local\Microsoft\Windows\Temporary Internet Files\Content.IE5\70QMP9HU\MP9004070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712" y="2996952"/>
            <a:ext cx="1521049" cy="19017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Tereza\AppData\Local\Microsoft\Windows\Temporary Internet Files\Content.IE5\70QMP9HU\MP9004065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967" y="3573016"/>
            <a:ext cx="2081784" cy="3121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>
            <a:stCxn id="5" idx="0"/>
            <a:endCxn id="4098" idx="1"/>
          </p:cNvCxnSpPr>
          <p:nvPr/>
        </p:nvCxnSpPr>
        <p:spPr>
          <a:xfrm flipV="1">
            <a:off x="4191000" y="872716"/>
            <a:ext cx="1749153" cy="7274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6" idx="1"/>
          </p:cNvCxnSpPr>
          <p:nvPr/>
        </p:nvCxnSpPr>
        <p:spPr>
          <a:xfrm flipV="1">
            <a:off x="5024761" y="2504756"/>
            <a:ext cx="915391" cy="2041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4100" idx="1"/>
          </p:cNvCxnSpPr>
          <p:nvPr/>
        </p:nvCxnSpPr>
        <p:spPr>
          <a:xfrm>
            <a:off x="1907704" y="3645024"/>
            <a:ext cx="1596008" cy="302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627784" y="4581128"/>
            <a:ext cx="285467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705708" y="5445224"/>
            <a:ext cx="27767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436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/>
          </a:bodyPr>
          <a:lstStyle/>
          <a:p>
            <a:r>
              <a:rPr lang="cs-CZ" dirty="0" smtClean="0"/>
              <a:t>Zařaď organismus do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4" name="Picture 4" descr="C:\Users\Tereza\AppData\Local\Microsoft\Windows\Temporary Internet Files\Content.IE5\70QMP9HU\MP900401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856061"/>
            <a:ext cx="3528392" cy="28227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ereza\AppData\Local\Microsoft\Windows\Temporary Internet Files\Content.IE5\Y78AKF17\MP9004017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56802"/>
            <a:ext cx="3960440" cy="28312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Tereza\AppData\Local\Microsoft\Windows\Temporary Internet Files\Content.IE5\70QMP9HU\MP9004385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96641" y="3508383"/>
            <a:ext cx="2304256" cy="344163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Tereza\AppData\Local\Microsoft\Windows\Temporary Internet Files\Content.IE5\K43E3B6T\MP90044828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05064"/>
            <a:ext cx="3960440" cy="24482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1124744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856802"/>
            <a:ext cx="17780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živočichové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3" name="Picture 4" descr="C:\Users\Tereza\AppData\Local\Microsoft\Windows\Temporary Internet Files\Content.IE5\70QMP9HU\MP900401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51" y="856061"/>
            <a:ext cx="3528392" cy="28227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160000" y="1124744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pic>
        <p:nvPicPr>
          <p:cNvPr id="16" name="Picture 4" descr="C:\Users\Tereza\AppData\Local\Microsoft\Windows\Temporary Internet Files\Content.IE5\70QMP9HU\MP900401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51" y="856060"/>
            <a:ext cx="3528392" cy="28227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27951" y="827420"/>
            <a:ext cx="177805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živočichové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7951" y="4074361"/>
            <a:ext cx="102463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houby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3983612"/>
            <a:ext cx="116089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rostliny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74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7" grpId="0" animBg="1"/>
      <p:bldP spid="6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základních systematických skupin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23264855"/>
              </p:ext>
            </p:extLst>
          </p:nvPr>
        </p:nvGraphicFramePr>
        <p:xfrm>
          <a:off x="395536" y="1628800"/>
          <a:ext cx="8064896" cy="3528390"/>
        </p:xfrm>
        <a:graphic>
          <a:graphicData uri="http://schemas.openxmlformats.org/drawingml/2006/table">
            <a:tbl>
              <a:tblPr bandCol="1">
                <a:tableStyleId>{3C2FFA5D-87B4-456A-9821-1D502468CF0F}</a:tableStyleId>
              </a:tblPr>
              <a:tblGrid>
                <a:gridCol w="2016224"/>
                <a:gridCol w="2016224"/>
                <a:gridCol w="1728192"/>
                <a:gridCol w="2304256"/>
              </a:tblGrid>
              <a:tr h="498126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Říše</a:t>
                      </a:r>
                      <a:endParaRPr kumimoji="0" lang="cs-CZ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živočichové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Říše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rostliny</a:t>
                      </a:r>
                      <a:endParaRPr lang="cs-CZ" sz="2400" dirty="0"/>
                    </a:p>
                  </a:txBody>
                  <a:tcPr/>
                </a:tc>
              </a:tr>
              <a:tr h="5050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Kmen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členovci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Oddělení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krytosemenné</a:t>
                      </a:r>
                      <a:endParaRPr lang="cs-CZ" sz="2400" dirty="0"/>
                    </a:p>
                  </a:txBody>
                  <a:tcPr/>
                </a:tc>
              </a:tr>
              <a:tr h="5050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Třída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rakovci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Třída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dvouděložné</a:t>
                      </a:r>
                      <a:endParaRPr lang="cs-CZ" sz="2400" dirty="0"/>
                    </a:p>
                  </a:txBody>
                  <a:tcPr/>
                </a:tc>
              </a:tr>
              <a:tr h="5050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Řád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desetinožci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Řád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slézotvaré</a:t>
                      </a:r>
                      <a:endParaRPr lang="cs-CZ" sz="2400" dirty="0"/>
                    </a:p>
                  </a:txBody>
                  <a:tcPr/>
                </a:tc>
              </a:tr>
              <a:tr h="5050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Čeleď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rakovití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Čeleď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slézovité</a:t>
                      </a:r>
                      <a:endParaRPr lang="cs-CZ" sz="2400" dirty="0"/>
                    </a:p>
                  </a:txBody>
                  <a:tcPr/>
                </a:tc>
              </a:tr>
              <a:tr h="5050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lípa</a:t>
                      </a:r>
                      <a:endParaRPr lang="cs-CZ" sz="2400" dirty="0"/>
                    </a:p>
                  </a:txBody>
                  <a:tcPr/>
                </a:tc>
              </a:tr>
              <a:tr h="5050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Druh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říční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Druh</a:t>
                      </a:r>
                      <a:endParaRPr lang="cs-CZ" sz="2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malolistá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839" b="89113" l="14052" r="921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877" y="4725144"/>
            <a:ext cx="2915057" cy="2362530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792" b="95753" l="2837" r="89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725144"/>
            <a:ext cx="2448272" cy="2248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62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dá zjistit z druhových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Slon africký</a:t>
            </a:r>
            <a:endParaRPr lang="cs-CZ" sz="2800" dirty="0"/>
          </a:p>
          <a:p>
            <a:r>
              <a:rPr lang="cs-CZ" sz="2800" dirty="0" smtClean="0"/>
              <a:t>Skokan zelený</a:t>
            </a:r>
            <a:endParaRPr lang="cs-CZ" sz="2800" dirty="0"/>
          </a:p>
          <a:p>
            <a:r>
              <a:rPr lang="cs-CZ" sz="2800" dirty="0" smtClean="0"/>
              <a:t>Hřib satan</a:t>
            </a:r>
            <a:endParaRPr lang="cs-CZ" sz="2800" dirty="0"/>
          </a:p>
          <a:p>
            <a:r>
              <a:rPr lang="cs-CZ" sz="2800" dirty="0" smtClean="0"/>
              <a:t>Liška obecná</a:t>
            </a:r>
          </a:p>
          <a:p>
            <a:r>
              <a:rPr lang="cs-CZ" sz="2800" dirty="0" smtClean="0"/>
              <a:t>Výr velký</a:t>
            </a:r>
          </a:p>
          <a:p>
            <a:r>
              <a:rPr lang="cs-CZ" sz="2800" dirty="0" smtClean="0"/>
              <a:t>Kovařík obilní</a:t>
            </a:r>
          </a:p>
          <a:p>
            <a:r>
              <a:rPr lang="cs-CZ" sz="2800" dirty="0" smtClean="0"/>
              <a:t>Potápník vroubený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384502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Místo výskytu</a:t>
            </a:r>
          </a:p>
          <a:p>
            <a:r>
              <a:rPr lang="cs-CZ" sz="2800" dirty="0" smtClean="0"/>
              <a:t>Barva</a:t>
            </a:r>
          </a:p>
          <a:p>
            <a:r>
              <a:rPr lang="cs-CZ" sz="2800" dirty="0" smtClean="0"/>
              <a:t>Vlastnosti</a:t>
            </a:r>
          </a:p>
          <a:p>
            <a:r>
              <a:rPr lang="cs-CZ" sz="2800" dirty="0" smtClean="0"/>
              <a:t>Velikost</a:t>
            </a:r>
          </a:p>
          <a:p>
            <a:r>
              <a:rPr lang="cs-CZ" sz="2800" dirty="0" smtClean="0"/>
              <a:t>Obvyklost výskytu</a:t>
            </a:r>
          </a:p>
          <a:p>
            <a:r>
              <a:rPr lang="cs-CZ" sz="2800" dirty="0" smtClean="0"/>
              <a:t>Způsob potravy</a:t>
            </a:r>
          </a:p>
          <a:p>
            <a:r>
              <a:rPr lang="cs-CZ" sz="2800" dirty="0" smtClean="0"/>
              <a:t>Celkový vzhled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05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err="1"/>
              <a:t>Soubor:Wild</a:t>
            </a:r>
            <a:r>
              <a:rPr lang="cs-CZ" dirty="0"/>
              <a:t> </a:t>
            </a:r>
            <a:r>
              <a:rPr lang="cs-CZ" dirty="0" err="1"/>
              <a:t>Boar</a:t>
            </a:r>
            <a:r>
              <a:rPr lang="cs-CZ" dirty="0"/>
              <a:t> </a:t>
            </a:r>
            <a:r>
              <a:rPr lang="cs-CZ" dirty="0" err="1"/>
              <a:t>Habbitat</a:t>
            </a:r>
            <a:r>
              <a:rPr lang="cs-CZ" dirty="0"/>
              <a:t> 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2012-07-20 [cit. 2012-07-23].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cs.wikipedia.org/wiki/Prase_divok%C3%A9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Soubor:Medved</a:t>
            </a:r>
            <a:r>
              <a:rPr lang="cs-CZ" dirty="0"/>
              <a:t> mzoo.jpg.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2007-08-08 [cit. 2012-07-23]. Dostupné z: http://cs.wikipedia.org/wiki/Soubor:Medved_mzoo.jpg </a:t>
            </a:r>
            <a:endParaRPr lang="cs-CZ" dirty="0" smtClean="0"/>
          </a:p>
          <a:p>
            <a:r>
              <a:rPr lang="cs-CZ" dirty="0" err="1"/>
              <a:t>Soubor:Anabaenaflosaquae</a:t>
            </a:r>
            <a:r>
              <a:rPr lang="cs-CZ" dirty="0"/>
              <a:t> EPA.jpg.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2007-09-19 [cit. 2012-07-23]. Dostupné z: http://cs.wikipedia.org/wiki/Soubor:Anabaenaflosaquae_EPA.jpg </a:t>
            </a:r>
            <a:endParaRPr lang="cs-CZ" dirty="0" smtClean="0"/>
          </a:p>
          <a:p>
            <a:r>
              <a:rPr lang="cs-CZ" dirty="0"/>
              <a:t>File:Crayfisch </a:t>
            </a:r>
            <a:r>
              <a:rPr lang="cs-CZ" dirty="0" err="1"/>
              <a:t>Astacus</a:t>
            </a:r>
            <a:r>
              <a:rPr lang="cs-CZ" dirty="0"/>
              <a:t> astacus.jpg.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2006-09-17 [cit. 2012-07-23]. Dostupné z: http://commons.wikimedia.org/wiki/File:Crayfisch_Astacus_astacus.jpg?uselang=cs </a:t>
            </a:r>
            <a:endParaRPr lang="cs-CZ" dirty="0" smtClean="0"/>
          </a:p>
          <a:p>
            <a:r>
              <a:rPr lang="cs-CZ" dirty="0"/>
              <a:t>File:Tilia </a:t>
            </a:r>
            <a:r>
              <a:rPr lang="cs-CZ" dirty="0" err="1"/>
              <a:t>cordata</a:t>
            </a:r>
            <a:r>
              <a:rPr lang="cs-CZ" dirty="0"/>
              <a:t> Sturm62 cropped.jpg.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2008-07-11 [cit. 2012-07-23]. Dostupné z: http://commons.wikimedia.org/wiki/File:Tilia_cordata_Sturm62_cropped.jpg?uselang=cs </a:t>
            </a:r>
            <a:endParaRPr lang="cs-CZ" dirty="0" smtClean="0"/>
          </a:p>
          <a:p>
            <a:r>
              <a:rPr lang="cs-CZ" dirty="0" smtClean="0"/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257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94</TotalTime>
  <Words>442</Words>
  <Application>Microsoft Office PowerPoint</Application>
  <PresentationFormat>Předvádění na obrazovce (4:3)</PresentationFormat>
  <Paragraphs>145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Soustava organismů</vt:lpstr>
      <vt:lpstr>Soustava organismů</vt:lpstr>
      <vt:lpstr>Řazení do soustavy (systému)</vt:lpstr>
      <vt:lpstr>Řazení do soustavy (systému)</vt:lpstr>
      <vt:lpstr>Pojmenování organismů</vt:lpstr>
      <vt:lpstr>Pojmenování organismů</vt:lpstr>
      <vt:lpstr>Druh</vt:lpstr>
      <vt:lpstr>Říše</vt:lpstr>
      <vt:lpstr>Zařaď organismus do říše</vt:lpstr>
      <vt:lpstr>Přehled základních systematických skupin</vt:lpstr>
      <vt:lpstr>Co se dá zjistit z druhových jmen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15</cp:revision>
  <dcterms:created xsi:type="dcterms:W3CDTF">2012-07-23T08:52:07Z</dcterms:created>
  <dcterms:modified xsi:type="dcterms:W3CDTF">2013-06-12T19:06:47Z</dcterms:modified>
</cp:coreProperties>
</file>