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61" r:id="rId5"/>
    <p:sldId id="262" r:id="rId6"/>
    <p:sldId id="263" r:id="rId7"/>
    <p:sldId id="264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9350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FFF39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67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476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1916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050151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FFF39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280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946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FFF39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832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FFF39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23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600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825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952B273-B688-4631-B27F-7340CEA107BA}" type="datetimeFigureOut">
              <a:rPr lang="cs-CZ" smtClean="0">
                <a:solidFill>
                  <a:srgbClr val="FFF39D"/>
                </a:solidFill>
              </a:rPr>
              <a:pPr/>
              <a:t>12.6.2013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F082A83-BC98-43EA-B23D-76A672277E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20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ometheanplanet.com/" TargetMode="External"/><Relationship Id="rId2" Type="http://schemas.openxmlformats.org/officeDocument/2006/relationships/hyperlink" Target="http://commons.wikimedia.org/wiki/File:TMV_structure_simple.png?uselang=c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204864"/>
            <a:ext cx="6875463" cy="2487612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VY_32_INOVACE_09_Viry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	</a:t>
            </a:r>
            <a:r>
              <a:rPr lang="cs-CZ" sz="1200" dirty="0" smtClean="0"/>
              <a:t>6.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Obecná biologie a genetika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Viry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/>
              <a:t>KLÍČOVÁ SLOVA:		nebuněčný </a:t>
            </a:r>
            <a:r>
              <a:rPr lang="cs-CZ" sz="1200" dirty="0" err="1" smtClean="0"/>
              <a:t>org</a:t>
            </a:r>
            <a:r>
              <a:rPr lang="cs-CZ" sz="1200" dirty="0" smtClean="0"/>
              <a:t>., množení viru, buněčný parazit, virová onemocnění</a:t>
            </a:r>
            <a:endParaRPr lang="cs-CZ" sz="1200" dirty="0"/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/>
              <a:t>VYTVOŘENO: 		7/2012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výklad s důrazem na základní pojmy, žák jednoduše popíše stavbu virů, uvědomuje si jejich tvarovou rozmanitost, svými slovy popíše množení virů, jmenuje některé virové choroby, chápe význam očkování</a:t>
            </a:r>
            <a:endParaRPr lang="cs-CZ" sz="1900" dirty="0" smtClean="0"/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852229" y="549275"/>
            <a:ext cx="722999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</a:t>
            </a:r>
            <a:r>
              <a:rPr lang="cs-CZ" sz="1600" dirty="0"/>
              <a:t>zsnovstra@email.cz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35723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Viry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Nebuněčné organismy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687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virů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84" b="95992" l="0" r="991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81622"/>
            <a:ext cx="4011115" cy="3888432"/>
          </a:xfrm>
        </p:spPr>
      </p:pic>
      <p:sp>
        <p:nvSpPr>
          <p:cNvPr id="7" name="TextovéPole 6"/>
          <p:cNvSpPr txBox="1"/>
          <p:nvPr/>
        </p:nvSpPr>
        <p:spPr>
          <a:xfrm>
            <a:off x="622398" y="5128512"/>
            <a:ext cx="11471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 smtClean="0">
                <a:solidFill>
                  <a:schemeClr val="accent6"/>
                </a:solidFill>
              </a:rPr>
              <a:t>bakteriofág</a:t>
            </a:r>
            <a:endParaRPr lang="cs-CZ" sz="1600" i="1" dirty="0">
              <a:solidFill>
                <a:schemeClr val="accent6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91880" y="2420888"/>
            <a:ext cx="12602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 smtClean="0">
                <a:solidFill>
                  <a:schemeClr val="accent6"/>
                </a:solidFill>
              </a:rPr>
              <a:t>Virus chřipky</a:t>
            </a:r>
            <a:endParaRPr lang="cs-CZ" sz="1600" i="1" dirty="0">
              <a:solidFill>
                <a:schemeClr val="accent6"/>
              </a:solidFill>
            </a:endParaRPr>
          </a:p>
        </p:txBody>
      </p:sp>
      <p:pic>
        <p:nvPicPr>
          <p:cNvPr id="10" name="Obrázek 9" descr="Výřez obrazovky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833" l="4314" r="928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32656"/>
            <a:ext cx="3275968" cy="2565104"/>
          </a:xfrm>
          <a:prstGeom prst="rect">
            <a:avLst/>
          </a:prstGeom>
        </p:spPr>
      </p:pic>
      <p:pic>
        <p:nvPicPr>
          <p:cNvPr id="11" name="Obrázek 10" descr="Výřez obrazovky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734" l="2034" r="993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751" y="3438292"/>
            <a:ext cx="2810267" cy="301032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4190148" y="5949280"/>
            <a:ext cx="8306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>
                <a:solidFill>
                  <a:schemeClr val="accent6"/>
                </a:solidFill>
              </a:rPr>
              <a:t>HIV virus</a:t>
            </a:r>
            <a:endParaRPr lang="cs-CZ" sz="1400" i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9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virů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 smtClean="0">
                <a:solidFill>
                  <a:schemeClr val="accent1"/>
                </a:solidFill>
              </a:rPr>
              <a:t>Nebuněčné organismy</a:t>
            </a:r>
          </a:p>
          <a:p>
            <a:pPr lvl="1"/>
            <a:r>
              <a:rPr lang="cs-CZ" sz="2400" dirty="0" smtClean="0"/>
              <a:t>Nemají buněčnou stavbu </a:t>
            </a:r>
          </a:p>
          <a:p>
            <a:pPr lvl="1"/>
            <a:r>
              <a:rPr lang="cs-CZ" sz="2400" dirty="0" smtClean="0"/>
              <a:t>Jejich těla nejsou buňky</a:t>
            </a:r>
          </a:p>
          <a:p>
            <a:pPr lvl="1"/>
            <a:r>
              <a:rPr lang="cs-CZ" sz="2400" dirty="0" smtClean="0"/>
              <a:t>Pozorovatelné pouze elektronovým mikroskopem</a:t>
            </a:r>
          </a:p>
          <a:p>
            <a:pPr marL="365760" lvl="1" indent="0">
              <a:buNone/>
            </a:pPr>
            <a:endParaRPr lang="cs-CZ" sz="2400" dirty="0" smtClean="0"/>
          </a:p>
          <a:p>
            <a:r>
              <a:rPr lang="cs-CZ" sz="2800" dirty="0" smtClean="0">
                <a:solidFill>
                  <a:schemeClr val="accent1"/>
                </a:solidFill>
              </a:rPr>
              <a:t>Stavba</a:t>
            </a:r>
          </a:p>
          <a:p>
            <a:pPr lvl="1"/>
            <a:r>
              <a:rPr lang="cs-CZ" sz="2400" dirty="0" smtClean="0"/>
              <a:t>Složité ústrojné látky</a:t>
            </a:r>
          </a:p>
          <a:p>
            <a:pPr lvl="1"/>
            <a:r>
              <a:rPr lang="cs-CZ" sz="2400" dirty="0" smtClean="0"/>
              <a:t>Obal – bílkoviny</a:t>
            </a:r>
          </a:p>
          <a:p>
            <a:pPr marL="365760" lvl="1" indent="0">
              <a:buNone/>
            </a:pPr>
            <a:endParaRPr lang="cs-CZ" dirty="0"/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94" b="99787" l="3184" r="941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17032"/>
            <a:ext cx="3116224" cy="274274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43808" y="6140043"/>
            <a:ext cx="21408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 smtClean="0">
                <a:solidFill>
                  <a:schemeClr val="accent6"/>
                </a:solidFill>
              </a:rPr>
              <a:t>Virus tabákové mozaiky</a:t>
            </a:r>
            <a:endParaRPr lang="cs-CZ" sz="1600" i="1" dirty="0">
              <a:solidFill>
                <a:schemeClr val="accent6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275856" y="5088404"/>
            <a:ext cx="1656184" cy="5008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3779912" y="4077072"/>
            <a:ext cx="1656184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11" name="Obrázek 10" descr="Výřez obrazovk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16632"/>
            <a:ext cx="2304256" cy="2271629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6516216" y="2388261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>
                <a:solidFill>
                  <a:schemeClr val="accent6"/>
                </a:solidFill>
              </a:rPr>
              <a:t>Virus žloutenky typu A, elektronový mikroskop</a:t>
            </a:r>
            <a:endParaRPr lang="cs-CZ" sz="1600" i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60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Rozmnožování virů</a:t>
            </a:r>
            <a:endParaRPr lang="cs-CZ" dirty="0"/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289" b="98875" l="2205" r="949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7" y="2273527"/>
            <a:ext cx="4745838" cy="3456384"/>
          </a:xfrm>
        </p:spPr>
      </p:pic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Pouze v hostitelské buňce</a:t>
            </a:r>
          </a:p>
          <a:p>
            <a:pPr marL="0" indent="0">
              <a:buNone/>
            </a:pPr>
            <a:r>
              <a:rPr lang="cs-CZ" cap="all" dirty="0" smtClean="0">
                <a:solidFill>
                  <a:schemeClr val="accent6"/>
                </a:solidFill>
              </a:rPr>
              <a:t>Buněční parazité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Virus se </a:t>
            </a:r>
            <a:r>
              <a:rPr lang="cs-CZ" dirty="0" smtClean="0">
                <a:solidFill>
                  <a:schemeClr val="accent6"/>
                </a:solidFill>
              </a:rPr>
              <a:t>zachytí</a:t>
            </a:r>
            <a:r>
              <a:rPr lang="cs-CZ" dirty="0" smtClean="0"/>
              <a:t> na povrchu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solidFill>
                  <a:schemeClr val="accent6"/>
                </a:solidFill>
              </a:rPr>
              <a:t>Proniká</a:t>
            </a:r>
            <a:r>
              <a:rPr lang="cs-CZ" dirty="0" smtClean="0"/>
              <a:t> do buňky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 buňce se </a:t>
            </a:r>
            <a:r>
              <a:rPr lang="cs-CZ" dirty="0" smtClean="0">
                <a:solidFill>
                  <a:schemeClr val="accent6"/>
                </a:solidFill>
              </a:rPr>
              <a:t>množí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Namnožené viry </a:t>
            </a:r>
            <a:r>
              <a:rPr lang="cs-CZ" dirty="0" smtClean="0">
                <a:solidFill>
                  <a:schemeClr val="accent6"/>
                </a:solidFill>
              </a:rPr>
              <a:t>odchází</a:t>
            </a:r>
            <a:r>
              <a:rPr lang="cs-CZ" dirty="0" smtClean="0"/>
              <a:t> z buňky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solidFill>
                  <a:schemeClr val="accent6"/>
                </a:solidFill>
              </a:rPr>
              <a:t>Buňka hyne </a:t>
            </a:r>
            <a:r>
              <a:rPr lang="cs-CZ" dirty="0" smtClean="0"/>
              <a:t>nebo je poškozena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80040" y="1714859"/>
            <a:ext cx="5790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>
                <a:solidFill>
                  <a:schemeClr val="accent6"/>
                </a:solidFill>
              </a:rPr>
              <a:t>virus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95536" y="6093296"/>
            <a:ext cx="6942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>
                <a:solidFill>
                  <a:schemeClr val="accent6"/>
                </a:solidFill>
              </a:rPr>
              <a:t>buňka</a:t>
            </a:r>
          </a:p>
        </p:txBody>
      </p:sp>
      <p:cxnSp>
        <p:nvCxnSpPr>
          <p:cNvPr id="9" name="Přímá spojnice 8"/>
          <p:cNvCxnSpPr>
            <a:stCxn id="6" idx="2"/>
          </p:cNvCxnSpPr>
          <p:nvPr/>
        </p:nvCxnSpPr>
        <p:spPr>
          <a:xfrm flipH="1">
            <a:off x="3635896" y="2053413"/>
            <a:ext cx="133647" cy="2234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7" idx="0"/>
          </p:cNvCxnSpPr>
          <p:nvPr/>
        </p:nvCxnSpPr>
        <p:spPr>
          <a:xfrm flipV="1">
            <a:off x="742651" y="5877272"/>
            <a:ext cx="156941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032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nemocí virového původu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Rýma</a:t>
            </a:r>
          </a:p>
          <a:p>
            <a:r>
              <a:rPr lang="cs-CZ" dirty="0" smtClean="0"/>
              <a:t>Chřipka</a:t>
            </a:r>
          </a:p>
          <a:p>
            <a:r>
              <a:rPr lang="cs-CZ" dirty="0"/>
              <a:t>Opar</a:t>
            </a:r>
          </a:p>
          <a:p>
            <a:r>
              <a:rPr lang="cs-CZ" dirty="0"/>
              <a:t>Příušnice</a:t>
            </a:r>
          </a:p>
          <a:p>
            <a:r>
              <a:rPr lang="cs-CZ" dirty="0" smtClean="0"/>
              <a:t>Infekční žloutenka</a:t>
            </a:r>
          </a:p>
          <a:p>
            <a:r>
              <a:rPr lang="cs-CZ" dirty="0" smtClean="0"/>
              <a:t>Dětská obrna</a:t>
            </a:r>
          </a:p>
          <a:p>
            <a:r>
              <a:rPr lang="cs-CZ" dirty="0" smtClean="0"/>
              <a:t>Klíšťový zánět mozkový blan</a:t>
            </a:r>
          </a:p>
          <a:p>
            <a:r>
              <a:rPr lang="cs-CZ" dirty="0" smtClean="0"/>
              <a:t>Vzteklina</a:t>
            </a:r>
          </a:p>
          <a:p>
            <a:r>
              <a:rPr lang="cs-CZ" dirty="0" smtClean="0"/>
              <a:t>AIDS</a:t>
            </a:r>
          </a:p>
        </p:txBody>
      </p:sp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344220"/>
            <a:ext cx="2630272" cy="2593029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868144" y="4072716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>
                <a:solidFill>
                  <a:schemeClr val="accent6"/>
                </a:solidFill>
              </a:rPr>
              <a:t>Virus žloutenky typu A, elektronový mikroskop</a:t>
            </a:r>
            <a:endParaRPr lang="cs-CZ" sz="1600" i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8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Nákaza a Očkování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Název viru</a:t>
            </a:r>
          </a:p>
          <a:p>
            <a:pPr lvl="1"/>
            <a:r>
              <a:rPr lang="cs-CZ" dirty="0" smtClean="0"/>
              <a:t>Podle nemoci, kterou způsobuje</a:t>
            </a:r>
          </a:p>
          <a:p>
            <a:pPr lvl="1"/>
            <a:r>
              <a:rPr lang="cs-CZ" dirty="0" smtClean="0"/>
              <a:t>Př. Virus chřipky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accent6"/>
                </a:solidFill>
              </a:rPr>
              <a:t>Očkování</a:t>
            </a:r>
          </a:p>
          <a:p>
            <a:pPr lvl="1"/>
            <a:r>
              <a:rPr lang="cs-CZ" b="1" dirty="0" smtClean="0"/>
              <a:t>Zvyšuje obranyschopnost </a:t>
            </a:r>
            <a:r>
              <a:rPr lang="cs-CZ" dirty="0" smtClean="0"/>
              <a:t>organismu</a:t>
            </a:r>
          </a:p>
          <a:p>
            <a:pPr lvl="1"/>
            <a:r>
              <a:rPr lang="cs-CZ" dirty="0" smtClean="0"/>
              <a:t>pouze proti některým chorobám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ěkteré choroby neléčitelné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accent6"/>
                </a:solidFill>
              </a:rPr>
              <a:t>Ochrana před nákazou</a:t>
            </a:r>
          </a:p>
          <a:p>
            <a:pPr lvl="1"/>
            <a:r>
              <a:rPr lang="cs-CZ" dirty="0" smtClean="0"/>
              <a:t>Hygiena</a:t>
            </a:r>
          </a:p>
          <a:p>
            <a:pPr lvl="1"/>
            <a:r>
              <a:rPr lang="cs-CZ" dirty="0" smtClean="0"/>
              <a:t>Zdravý život. styl (zvyšuje odolnost organismu)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33" l="4314" r="928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132856"/>
            <a:ext cx="3275968" cy="2565104"/>
          </a:xfrm>
          <a:prstGeom prst="rect">
            <a:avLst/>
          </a:prstGeom>
        </p:spPr>
      </p:pic>
      <p:cxnSp>
        <p:nvCxnSpPr>
          <p:cNvPr id="6" name="Přímá spojnice 5"/>
          <p:cNvCxnSpPr/>
          <p:nvPr/>
        </p:nvCxnSpPr>
        <p:spPr>
          <a:xfrm>
            <a:off x="3131840" y="2708920"/>
            <a:ext cx="216024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74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File:Head-tail </a:t>
            </a:r>
            <a:r>
              <a:rPr lang="cs-CZ" dirty="0" err="1"/>
              <a:t>phage.svg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2011-04-19 [cit. 2012-07-24]. Dostupné z: http://commons.wikimedia.org/wiki/File:Head-tail_phage.svg?uselang=cs </a:t>
            </a:r>
            <a:endParaRPr lang="cs-CZ" dirty="0" smtClean="0"/>
          </a:p>
          <a:p>
            <a:r>
              <a:rPr lang="cs-CZ" dirty="0"/>
              <a:t>File:Influenza a.jpg.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2009-05-03 [cit. 2012-07-24]. Dostupné z: http://commons.wikimedia.org/wiki/File:Influenza_a.jpg?uselang=cs </a:t>
            </a:r>
            <a:endParaRPr lang="cs-CZ" dirty="0" smtClean="0"/>
          </a:p>
          <a:p>
            <a:r>
              <a:rPr lang="cs-CZ" dirty="0"/>
              <a:t>File:Niaid-hiv-virion-mod.jpg.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2005-02-12 [cit. 2012-07-24]. Dostupné z: http://commons.wikimedia.org/wiki/File:Niaid-hiv-virion-mod.jpg?uselang=cs </a:t>
            </a:r>
            <a:endParaRPr lang="cs-CZ" dirty="0" smtClean="0"/>
          </a:p>
          <a:p>
            <a:r>
              <a:rPr lang="cs-CZ" dirty="0"/>
              <a:t>File:TMV </a:t>
            </a:r>
            <a:r>
              <a:rPr lang="cs-CZ" dirty="0" err="1"/>
              <a:t>structure</a:t>
            </a:r>
            <a:r>
              <a:rPr lang="cs-CZ" dirty="0"/>
              <a:t> simple.png.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2012-07-21 [cit. 2012-07-24].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commons.wikimedia.org/wiki/File:TMV_structure_simple.png?uselang=cs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www.prometheanplanet.com</a:t>
            </a:r>
            <a:endParaRPr lang="cs-CZ" dirty="0" smtClean="0"/>
          </a:p>
          <a:p>
            <a:r>
              <a:rPr lang="cs-CZ" dirty="0"/>
              <a:t>File:Hepatitis A virus 02.jpg.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2009-03-19 [cit. 2012-07-24]. Dostupné z: http://commons.wikimedia.org/wiki/File:Hepatitis_A_virus_02.jpg?uselang=cs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3598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346</Words>
  <Application>Microsoft Office PowerPoint</Application>
  <PresentationFormat>Předvádění na obrazovce (4:3)</PresentationFormat>
  <Paragraphs>74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Viry</vt:lpstr>
      <vt:lpstr>Příklady virů</vt:lpstr>
      <vt:lpstr>Popis virů</vt:lpstr>
      <vt:lpstr>Rozmnožování virů</vt:lpstr>
      <vt:lpstr>Příklady nemocí virového původu</vt:lpstr>
      <vt:lpstr>Nákaza a Očkování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12</cp:revision>
  <dcterms:created xsi:type="dcterms:W3CDTF">2012-07-24T12:07:56Z</dcterms:created>
  <dcterms:modified xsi:type="dcterms:W3CDTF">2013-06-12T19:07:18Z</dcterms:modified>
</cp:coreProperties>
</file>