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926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FFF39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005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967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09380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082403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FFF39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90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61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FFF39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30566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FFF39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701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26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164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952B273-B688-4631-B27F-7340CEA107BA}" type="datetimeFigureOut">
              <a:rPr lang="cs-CZ" smtClean="0">
                <a:solidFill>
                  <a:srgbClr val="FFF39D"/>
                </a:solidFill>
              </a:rPr>
              <a:pPr/>
              <a:t>12.6.2013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F082A83-BC98-43EA-B23D-76A672277E0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75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acterial_morphology_diagram_cs_(2).svg?uselang=cs" TargetMode="External"/><Relationship Id="rId2" Type="http://schemas.openxmlformats.org/officeDocument/2006/relationships/hyperlink" Target="http://commons.wikimedia.org/wiki/File:Average_prokaryote_cell-_unlable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cs.wikipedia.org/wiki/Soubor:Alexander-fleming.jpg" TargetMode="External"/><Relationship Id="rId4" Type="http://schemas.openxmlformats.org/officeDocument/2006/relationships/hyperlink" Target="http://commons.wikimedia.org/wiki/File:Binary_Fission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1916832"/>
            <a:ext cx="6875463" cy="2775644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VY_32_INOVACE_10_Bakterie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Obecná biologie a genetika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Bakterie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/>
              <a:t>KLÍČOVÁ SLOVA:		</a:t>
            </a:r>
            <a:r>
              <a:rPr lang="cs-CZ" sz="1200" dirty="0" smtClean="0"/>
              <a:t>koky, bacily, spory, dělení, b. hniložijné, symbiotické, cizopasné, 				</a:t>
            </a:r>
            <a:r>
              <a:rPr lang="cs-CZ" sz="1200" dirty="0" err="1" smtClean="0"/>
              <a:t>laktobacily</a:t>
            </a:r>
            <a:r>
              <a:rPr lang="cs-CZ" sz="1200" dirty="0" smtClean="0"/>
              <a:t>, antibiotika, očkování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/>
              <a:t>VYTVOŘENO: 		7/2012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Žák popíše stavbu bakteriální buňky, uvědomuje si rozdílnost tvarů bakterií, vysvětlí jejich výskyt a život. podmínky, popíše rozmnožování bakterií, jmenuje významné skupiny bakterií a uvede jejich význam, jmenuje některé choroby a zná význam antibiotik. Žák využívá učebnici: </a:t>
            </a:r>
            <a:r>
              <a:rPr lang="cs-CZ" sz="1200" dirty="0"/>
              <a:t>ČABRADOVÁ, Věra. </a:t>
            </a:r>
            <a:r>
              <a:rPr lang="cs-CZ" sz="1200" i="1" dirty="0"/>
              <a:t>Přírodopis pro 6. ročník základní školy a primu víceletého gymnázia</a:t>
            </a:r>
            <a:r>
              <a:rPr lang="cs-CZ" sz="1200" dirty="0"/>
              <a:t>. 1. vyd. Plzeň: Fraus, 2003, 120 s. ISBN 80-723-8211-X. </a:t>
            </a: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852228" y="522327"/>
            <a:ext cx="7229992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</a:t>
            </a:r>
            <a:r>
              <a:rPr lang="cs-CZ" sz="1600">
                <a:solidFill>
                  <a:prstClr val="black"/>
                </a:solidFill>
              </a:rPr>
              <a:t>: </a:t>
            </a:r>
            <a:r>
              <a:rPr lang="cs-CZ" sz="1600" smtClean="0">
                <a:solidFill>
                  <a:prstClr val="black"/>
                </a:solidFill>
              </a:rPr>
              <a:t>zsnovstra@</a:t>
            </a:r>
            <a:r>
              <a:rPr lang="cs-CZ" sz="1600"/>
              <a:t>email</a:t>
            </a:r>
            <a:r>
              <a:rPr lang="cs-CZ" sz="1600" smtClean="0">
                <a:solidFill>
                  <a:prstClr val="black"/>
                </a:solidFill>
              </a:rPr>
              <a:t>.cz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77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Bakterie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Prospěšné i původci chorob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66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Zástupný symbol pro obsah 9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180">
            <a:off x="222920" y="2438496"/>
            <a:ext cx="3657600" cy="251984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Zopakujme si, co už víme o bakteriální buňce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4118176" cy="457200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Popiš obrázek bakteriální buňky.</a:t>
            </a:r>
            <a:endParaRPr lang="cs-CZ" sz="2800" dirty="0"/>
          </a:p>
          <a:p>
            <a:pPr marL="457200" indent="-457200">
              <a:buFont typeface="+mj-lt"/>
              <a:buAutoNum type="arabicPeriod"/>
            </a:pPr>
            <a:r>
              <a:rPr lang="cs-CZ" sz="2800" dirty="0" smtClean="0"/>
              <a:t>Pamatuješ si rozdíly mezi bakteriální a např. rostlinnou nebo živočišnou buňkou?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Bakteriální je mnohem menší.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Jadernou hmotu má rozptýlenou v cytoplazmě.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69615" y="1453426"/>
            <a:ext cx="175246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Slizovité pouzdro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2147" y="5877272"/>
            <a:ext cx="155337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tx2"/>
                </a:solidFill>
              </a:rPr>
              <a:t>Buněčná stěna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5877272"/>
            <a:ext cx="239097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>
            <a:defPPr>
              <a:defRPr lang="cs-CZ"/>
            </a:defPPr>
          </a:lstStyle>
          <a:p>
            <a:r>
              <a:rPr lang="cs-CZ" i="1" dirty="0">
                <a:solidFill>
                  <a:schemeClr val="tx2"/>
                </a:solidFill>
              </a:rPr>
              <a:t>Plazmatická</a:t>
            </a: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i="1" dirty="0">
                <a:solidFill>
                  <a:schemeClr val="tx2"/>
                </a:solidFill>
              </a:rPr>
              <a:t>membrána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4155" y="1741458"/>
            <a:ext cx="1587358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tx2"/>
                </a:solidFill>
              </a:rPr>
              <a:t>Jaderná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i="1" dirty="0">
                <a:solidFill>
                  <a:schemeClr val="tx2"/>
                </a:solidFill>
              </a:rPr>
              <a:t>hmota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8749" y="3935522"/>
            <a:ext cx="129614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chemeClr val="tx2"/>
                </a:solidFill>
              </a:rPr>
              <a:t>Cytoplazma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366917" y="6381328"/>
            <a:ext cx="615874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Bičík</a:t>
            </a:r>
            <a:endParaRPr lang="cs-CZ" i="1" dirty="0">
              <a:solidFill>
                <a:schemeClr val="tx2"/>
              </a:solidFill>
            </a:endParaRPr>
          </a:p>
        </p:txBody>
      </p:sp>
      <p:cxnSp>
        <p:nvCxnSpPr>
          <p:cNvPr id="17" name="Přímá spojnice 16"/>
          <p:cNvCxnSpPr>
            <a:stCxn id="8" idx="2"/>
          </p:cNvCxnSpPr>
          <p:nvPr/>
        </p:nvCxnSpPr>
        <p:spPr>
          <a:xfrm flipH="1">
            <a:off x="2597234" y="1822758"/>
            <a:ext cx="848615" cy="39778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9" idx="0"/>
          </p:cNvCxnSpPr>
          <p:nvPr/>
        </p:nvCxnSpPr>
        <p:spPr>
          <a:xfrm flipH="1">
            <a:off x="888834" y="4653136"/>
            <a:ext cx="1018870" cy="12241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0" idx="0"/>
          </p:cNvCxnSpPr>
          <p:nvPr/>
        </p:nvCxnSpPr>
        <p:spPr>
          <a:xfrm>
            <a:off x="2195736" y="4509120"/>
            <a:ext cx="1051472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13" idx="0"/>
          </p:cNvCxnSpPr>
          <p:nvPr/>
        </p:nvCxnSpPr>
        <p:spPr>
          <a:xfrm flipV="1">
            <a:off x="1674854" y="5589240"/>
            <a:ext cx="232850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1" idx="2"/>
          </p:cNvCxnSpPr>
          <p:nvPr/>
        </p:nvCxnSpPr>
        <p:spPr>
          <a:xfrm flipH="1" flipV="1">
            <a:off x="977834" y="2110790"/>
            <a:ext cx="1289910" cy="12462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stCxn id="12" idx="3"/>
          </p:cNvCxnSpPr>
          <p:nvPr/>
        </p:nvCxnSpPr>
        <p:spPr>
          <a:xfrm flipV="1">
            <a:off x="1384893" y="3861048"/>
            <a:ext cx="522811" cy="2591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84155" y="54871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2.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417537" y="548718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3.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88749" y="356697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4.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84155" y="137212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5.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997705" y="63813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6.</a:t>
            </a:r>
            <a:endParaRPr lang="cs-CZ" i="1" dirty="0">
              <a:solidFill>
                <a:schemeClr val="tx2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195736" y="145342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/>
                </a:solidFill>
              </a:rPr>
              <a:t>1.</a:t>
            </a:r>
            <a:endParaRPr lang="cs-CZ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068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Stavba bakterií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Jednobuněčné </a:t>
            </a:r>
            <a:r>
              <a:rPr lang="cs-CZ" sz="2800" dirty="0" smtClean="0">
                <a:solidFill>
                  <a:schemeClr val="accent1"/>
                </a:solidFill>
              </a:rPr>
              <a:t>(mikroorganismy)</a:t>
            </a:r>
          </a:p>
          <a:p>
            <a:r>
              <a:rPr lang="cs-CZ" sz="2800" dirty="0" smtClean="0"/>
              <a:t>Stavba 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</a:rPr>
              <a:t>Slizovité pouzdro </a:t>
            </a:r>
            <a:r>
              <a:rPr lang="cs-CZ" sz="2400" b="1" dirty="0" smtClean="0">
                <a:solidFill>
                  <a:schemeClr val="tx2"/>
                </a:solidFill>
              </a:rPr>
              <a:t>(některé)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</a:rPr>
              <a:t>Buněčná stěna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</a:rPr>
              <a:t>Plazmatická membrána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</a:rPr>
              <a:t>Jaderná hmota</a:t>
            </a:r>
          </a:p>
          <a:p>
            <a:pPr lvl="2"/>
            <a:r>
              <a:rPr lang="cs-CZ" dirty="0" smtClean="0">
                <a:solidFill>
                  <a:schemeClr val="accent1"/>
                </a:solidFill>
              </a:rPr>
              <a:t>Rozptýlená v cytoplazmě</a:t>
            </a:r>
          </a:p>
          <a:p>
            <a:pPr lvl="1"/>
            <a:r>
              <a:rPr lang="cs-CZ" sz="2400" dirty="0" smtClean="0">
                <a:solidFill>
                  <a:schemeClr val="tx2"/>
                </a:solidFill>
              </a:rPr>
              <a:t>Bičík </a:t>
            </a:r>
            <a:r>
              <a:rPr lang="cs-CZ" sz="2400" b="1" dirty="0" smtClean="0">
                <a:solidFill>
                  <a:schemeClr val="tx2"/>
                </a:solidFill>
              </a:rPr>
              <a:t>(některé)</a:t>
            </a:r>
          </a:p>
          <a:p>
            <a:pPr lvl="2"/>
            <a:r>
              <a:rPr lang="cs-CZ" dirty="0" smtClean="0">
                <a:solidFill>
                  <a:schemeClr val="accent1"/>
                </a:solidFill>
              </a:rPr>
              <a:t>K pohybu</a:t>
            </a:r>
          </a:p>
          <a:p>
            <a:r>
              <a:rPr lang="cs-CZ" dirty="0" smtClean="0"/>
              <a:t>Velikost</a:t>
            </a:r>
          </a:p>
          <a:p>
            <a:pPr lvl="1"/>
            <a:r>
              <a:rPr lang="cs-CZ" sz="2400" dirty="0">
                <a:solidFill>
                  <a:schemeClr val="tx2"/>
                </a:solidFill>
              </a:rPr>
              <a:t>1000 x </a:t>
            </a:r>
            <a:r>
              <a:rPr lang="cs-CZ" sz="2400" b="1" dirty="0">
                <a:solidFill>
                  <a:schemeClr val="tx2"/>
                </a:solidFill>
              </a:rPr>
              <a:t>menší </a:t>
            </a:r>
            <a:r>
              <a:rPr lang="cs-CZ" sz="2400" dirty="0">
                <a:solidFill>
                  <a:schemeClr val="tx2"/>
                </a:solidFill>
              </a:rPr>
              <a:t>než rostlinná a živočišná</a:t>
            </a:r>
          </a:p>
          <a:p>
            <a:endParaRPr lang="cs-CZ" dirty="0"/>
          </a:p>
        </p:txBody>
      </p:sp>
      <p:pic>
        <p:nvPicPr>
          <p:cNvPr id="9" name="Zástupný symbol pro obsah 9" descr="Výřez obrazovky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515" b="9727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89180">
            <a:off x="4827233" y="2418220"/>
            <a:ext cx="3857839" cy="265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255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	</a:t>
            </a:r>
            <a:r>
              <a:rPr lang="cs-CZ" b="1" dirty="0" smtClean="0"/>
              <a:t>Tvary bakteriálních buněk</a:t>
            </a:r>
            <a:endParaRPr lang="cs-CZ" b="1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10693"/>
            <a:ext cx="8640960" cy="6165304"/>
          </a:xfrm>
        </p:spPr>
      </p:pic>
      <p:grpSp>
        <p:nvGrpSpPr>
          <p:cNvPr id="17" name="Skupina 16"/>
          <p:cNvGrpSpPr/>
          <p:nvPr/>
        </p:nvGrpSpPr>
        <p:grpSpPr>
          <a:xfrm>
            <a:off x="107504" y="620688"/>
            <a:ext cx="5832648" cy="2854546"/>
            <a:chOff x="107504" y="620688"/>
            <a:chExt cx="5832648" cy="2854546"/>
          </a:xfrm>
        </p:grpSpPr>
        <p:grpSp>
          <p:nvGrpSpPr>
            <p:cNvPr id="8" name="Skupina 7"/>
            <p:cNvGrpSpPr/>
            <p:nvPr/>
          </p:nvGrpSpPr>
          <p:grpSpPr>
            <a:xfrm>
              <a:off x="107504" y="620688"/>
              <a:ext cx="5832648" cy="2854546"/>
              <a:chOff x="107504" y="620688"/>
              <a:chExt cx="5832648" cy="2854546"/>
            </a:xfrm>
          </p:grpSpPr>
          <p:sp>
            <p:nvSpPr>
              <p:cNvPr id="5" name="TextovéPole 4"/>
              <p:cNvSpPr txBox="1"/>
              <p:nvPr/>
            </p:nvSpPr>
            <p:spPr>
              <a:xfrm>
                <a:off x="107504" y="620688"/>
                <a:ext cx="720080" cy="40011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2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Koky</a:t>
                </a:r>
                <a:endParaRPr lang="cs-CZ" sz="2000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5292080" y="620688"/>
                <a:ext cx="648072" cy="40011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2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Jiné</a:t>
                </a:r>
                <a:endParaRPr lang="cs-CZ" sz="2000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107504" y="3075124"/>
                <a:ext cx="3168352" cy="400110"/>
              </a:xfrm>
              <a:prstGeom prst="rect">
                <a:avLst/>
              </a:prstGeom>
              <a:solidFill>
                <a:schemeClr val="bg2"/>
              </a:solidFill>
              <a:ln>
                <a:solidFill>
                  <a:schemeClr val="tx2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Tyčinkovité bakterie = bacily</a:t>
                </a:r>
                <a:endParaRPr lang="cs-CZ" sz="2000" dirty="0"/>
              </a:p>
            </p:txBody>
          </p:sp>
        </p:grpSp>
        <p:sp>
          <p:nvSpPr>
            <p:cNvPr id="9" name="TextovéPole 8"/>
            <p:cNvSpPr txBox="1"/>
            <p:nvPr/>
          </p:nvSpPr>
          <p:spPr>
            <a:xfrm>
              <a:off x="340784" y="1042340"/>
              <a:ext cx="486800" cy="3385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600" i="1" dirty="0" smtClean="0">
                  <a:solidFill>
                    <a:schemeClr val="tx2"/>
                  </a:solidFill>
                </a:rPr>
                <a:t>Kok</a:t>
              </a:r>
              <a:endParaRPr lang="cs-CZ" sz="1600" i="1" dirty="0">
                <a:solidFill>
                  <a:schemeClr val="tx2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284777" y="1020798"/>
              <a:ext cx="900631" cy="3385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>
                <a:defRPr sz="1600" i="1">
                  <a:solidFill>
                    <a:schemeClr val="tx2"/>
                  </a:solidFill>
                </a:defRPr>
              </a:lvl1pPr>
            </a:lstStyle>
            <a:p>
              <a:r>
                <a:rPr lang="cs-CZ" dirty="0"/>
                <a:t>Diplokok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851920" y="980728"/>
              <a:ext cx="1041695" cy="3385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>
                <a:defRPr sz="1600" i="1">
                  <a:solidFill>
                    <a:schemeClr val="tx2"/>
                  </a:solidFill>
                </a:defRPr>
              </a:lvl1pPr>
            </a:lstStyle>
            <a:p>
              <a:r>
                <a:rPr lang="cs-CZ" dirty="0" smtClean="0"/>
                <a:t>Stafylokok</a:t>
              </a:r>
              <a:endParaRPr lang="cs-CZ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043608" y="2420888"/>
              <a:ext cx="1076770" cy="338554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tx2"/>
              </a:solidFill>
            </a:ln>
          </p:spPr>
          <p:txBody>
            <a:bodyPr wrap="none" rtlCol="0">
              <a:spAutoFit/>
            </a:bodyPr>
            <a:lstStyle>
              <a:defPPr>
                <a:defRPr lang="cs-CZ"/>
              </a:defPPr>
              <a:lvl1pPr>
                <a:defRPr sz="1600" i="1">
                  <a:solidFill>
                    <a:schemeClr val="tx2"/>
                  </a:solidFill>
                </a:defRPr>
              </a:lvl1pPr>
            </a:lstStyle>
            <a:p>
              <a:r>
                <a:rPr lang="cs-CZ" dirty="0" smtClean="0"/>
                <a:t>Streptokok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15623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cs-CZ" b="1" dirty="0" smtClean="0"/>
              <a:t>Výskyt a životní podmínky bakterií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5493224"/>
          </a:xfrm>
        </p:spPr>
        <p:txBody>
          <a:bodyPr/>
          <a:lstStyle/>
          <a:p>
            <a:r>
              <a:rPr lang="cs-CZ" sz="1400" i="1" dirty="0" smtClean="0"/>
              <a:t>Nastuduj si z učebnice str. 30 odpovědi na následující otázky.</a:t>
            </a:r>
          </a:p>
          <a:p>
            <a:r>
              <a:rPr lang="cs-CZ" sz="3200" dirty="0" smtClean="0"/>
              <a:t>Kde se </a:t>
            </a:r>
            <a:r>
              <a:rPr lang="cs-CZ" sz="3200" b="1" dirty="0" smtClean="0"/>
              <a:t>vyskytují</a:t>
            </a:r>
            <a:r>
              <a:rPr lang="cs-CZ" sz="3200" dirty="0" smtClean="0"/>
              <a:t> bakterie?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v půdě, ve vodě, ve vzduchu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na povrchu i uvnitř těl jiných organismů</a:t>
            </a:r>
          </a:p>
          <a:p>
            <a:r>
              <a:rPr lang="cs-CZ" sz="3200" dirty="0" smtClean="0"/>
              <a:t>Jaké </a:t>
            </a:r>
            <a:r>
              <a:rPr lang="cs-CZ" sz="3200" b="1" dirty="0" smtClean="0"/>
              <a:t>životní podmínky </a:t>
            </a:r>
            <a:r>
              <a:rPr lang="cs-CZ" sz="3200" dirty="0" smtClean="0"/>
              <a:t>jim nejlépe vyhovují?</a:t>
            </a:r>
          </a:p>
          <a:p>
            <a:pPr lvl="1"/>
            <a:r>
              <a:rPr lang="cs-CZ" sz="2800" dirty="0" smtClean="0">
                <a:solidFill>
                  <a:schemeClr val="accent1"/>
                </a:solidFill>
              </a:rPr>
              <a:t>Vhodná </a:t>
            </a:r>
            <a:r>
              <a:rPr lang="cs-CZ" sz="2800" b="1" dirty="0" smtClean="0">
                <a:solidFill>
                  <a:schemeClr val="accent1"/>
                </a:solidFill>
              </a:rPr>
              <a:t>teplota, vlhko</a:t>
            </a:r>
          </a:p>
          <a:p>
            <a:r>
              <a:rPr lang="cs-CZ" sz="3200" dirty="0" smtClean="0"/>
              <a:t>Co to jsou </a:t>
            </a:r>
            <a:r>
              <a:rPr lang="cs-CZ" sz="3200" b="1" dirty="0" smtClean="0"/>
              <a:t>spory</a:t>
            </a:r>
            <a:r>
              <a:rPr lang="cs-CZ" sz="3200" dirty="0" smtClean="0"/>
              <a:t>?</a:t>
            </a:r>
          </a:p>
          <a:p>
            <a:pPr lvl="1"/>
            <a:r>
              <a:rPr lang="cs-CZ" sz="2800" b="1" dirty="0" smtClean="0">
                <a:solidFill>
                  <a:schemeClr val="accent1"/>
                </a:solidFill>
              </a:rPr>
              <a:t>Klidové útvary</a:t>
            </a:r>
            <a:r>
              <a:rPr lang="cs-CZ" sz="2800" dirty="0" smtClean="0">
                <a:solidFill>
                  <a:schemeClr val="accent1"/>
                </a:solidFill>
              </a:rPr>
              <a:t>, bez životních dějů</a:t>
            </a:r>
          </a:p>
          <a:p>
            <a:pPr lvl="1"/>
            <a:r>
              <a:rPr lang="cs-CZ" sz="2800" b="1" dirty="0" smtClean="0">
                <a:solidFill>
                  <a:schemeClr val="accent1"/>
                </a:solidFill>
              </a:rPr>
              <a:t>Přečkání</a:t>
            </a:r>
            <a:r>
              <a:rPr lang="cs-CZ" sz="2800" dirty="0" smtClean="0">
                <a:solidFill>
                  <a:schemeClr val="accent1"/>
                </a:solidFill>
              </a:rPr>
              <a:t> nepříznivých podmínek (sucho, chlad…)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88224" y="1484784"/>
            <a:ext cx="18769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všude</a:t>
            </a:r>
            <a:endParaRPr lang="cs-CZ" sz="5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851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b="1" dirty="0" smtClean="0"/>
              <a:t>Rozmnožování bakterií</a:t>
            </a:r>
            <a:endParaRPr lang="cs-CZ" b="1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6624736" cy="36372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907704" y="5445224"/>
            <a:ext cx="4252318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Rozmnožování - dělením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1278864"/>
            <a:ext cx="1008112" cy="49395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83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Výživa bakterií – Která z možností je správná ?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Obsahují zelené barvivo</a:t>
            </a:r>
          </a:p>
          <a:p>
            <a:r>
              <a:rPr lang="cs-CZ" dirty="0" smtClean="0"/>
              <a:t>Patří mezi zelené rostliny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Neumí si vytvářet ústrojné látky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1. fotosyntéza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2. Příjem látek z okolí</a:t>
            </a:r>
            <a:endParaRPr lang="cs-CZ" dirty="0"/>
          </a:p>
        </p:txBody>
      </p:sp>
      <p:pic>
        <p:nvPicPr>
          <p:cNvPr id="3075" name="Picture 3" descr="C:\Users\Tereza\AppData\Local\Microsoft\Windows\Temporary Internet Files\Content.IE5\SHRZAFRV\MC9004244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00499"/>
            <a:ext cx="2160240" cy="203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ereza\AppData\Local\Microsoft\Windows\Temporary Internet Files\Content.IE5\70QMP9HU\MC9004280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00499"/>
            <a:ext cx="342511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Tereza\AppData\Local\Microsoft\Windows\Temporary Internet Files\Content.IE5\K43E3B6T\MC9004338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96752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Tereza\AppData\Local\Microsoft\Windows\Temporary Internet Files\Content.IE5\Y78AKF17\MC90043379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740" y="130476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10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Významné skupiny bakterií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/>
              <a:t>Rozklad</a:t>
            </a:r>
            <a:r>
              <a:rPr lang="cs-CZ" dirty="0" smtClean="0"/>
              <a:t> ústrojných látek</a:t>
            </a:r>
          </a:p>
          <a:p>
            <a:r>
              <a:rPr lang="cs-CZ" b="1" dirty="0" smtClean="0"/>
              <a:t>Oběh látek </a:t>
            </a:r>
            <a:r>
              <a:rPr lang="cs-CZ" dirty="0" smtClean="0"/>
              <a:t>v přírodě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sz="2000" i="1" dirty="0" smtClean="0"/>
              <a:t>Jak bychom je mohli nazvat z pohledu vztahů mezi organismy?</a:t>
            </a:r>
          </a:p>
          <a:p>
            <a:pPr lvl="1"/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Destruenti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(rozkladači)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Žijí v </a:t>
            </a:r>
            <a:r>
              <a:rPr lang="cs-CZ" b="1" dirty="0" smtClean="0"/>
              <a:t>těle hostitele</a:t>
            </a:r>
          </a:p>
          <a:p>
            <a:r>
              <a:rPr lang="cs-CZ" b="1" dirty="0"/>
              <a:t>C</a:t>
            </a:r>
            <a:r>
              <a:rPr lang="cs-CZ" b="1" dirty="0" smtClean="0"/>
              <a:t>horoby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i="1" dirty="0"/>
              <a:t>Jak se cizím slovem nazývá cizopasnictví?</a:t>
            </a:r>
          </a:p>
          <a:p>
            <a:pPr lvl="1"/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Parazitismus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Hniložijné bakterie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Cizopasné bakterie</a:t>
            </a:r>
            <a:endParaRPr lang="cs-CZ" dirty="0"/>
          </a:p>
        </p:txBody>
      </p:sp>
      <p:pic>
        <p:nvPicPr>
          <p:cNvPr id="4098" name="Picture 2" descr="C:\Users\Tereza\AppData\Local\Microsoft\Windows\Temporary Internet Files\Content.IE5\SHRZAFRV\MC9004337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38226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Tereza\AppData\Local\Microsoft\Windows\Temporary Internet Files\Content.IE5\SHRZAFRV\MC9004337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38226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38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Významné skupiny bakterií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 trávicím ústrojí býložravců</a:t>
            </a:r>
          </a:p>
          <a:p>
            <a:r>
              <a:rPr lang="cs-CZ" dirty="0" smtClean="0"/>
              <a:t>Na kořenech rostlin (hrách)</a:t>
            </a:r>
          </a:p>
          <a:p>
            <a:r>
              <a:rPr lang="cs-CZ" dirty="0" smtClean="0"/>
              <a:t>Organismy </a:t>
            </a:r>
            <a:r>
              <a:rPr lang="cs-CZ" b="1" dirty="0" smtClean="0"/>
              <a:t>jsou si navzájem prospěšné.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r>
              <a:rPr lang="cs-CZ" sz="2200" i="1" dirty="0"/>
              <a:t>Napadne tě, jak si je navzájem prospěšný býložravec a bakterie v jeho střevech?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Výroba </a:t>
            </a:r>
            <a:r>
              <a:rPr lang="cs-CZ" b="1" dirty="0" smtClean="0"/>
              <a:t>kysaných mléčných</a:t>
            </a:r>
            <a:r>
              <a:rPr lang="cs-CZ" dirty="0" smtClean="0"/>
              <a:t> výrobků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i="1" dirty="0"/>
              <a:t>Znáš příklady takových potravin?</a:t>
            </a:r>
          </a:p>
          <a:p>
            <a:pPr lvl="1"/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Jogurt, kefír…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Symbiotické bakterie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Laktobacily</a:t>
            </a:r>
            <a:endParaRPr lang="cs-CZ" dirty="0"/>
          </a:p>
        </p:txBody>
      </p:sp>
      <p:pic>
        <p:nvPicPr>
          <p:cNvPr id="7" name="Picture 2" descr="C:\Users\Tereza\AppData\Local\Microsoft\Windows\Temporary Internet Files\Content.IE5\SHRZAFRV\MC9004337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9120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eza\AppData\Local\Microsoft\Windows\Temporary Internet Files\Content.IE5\SHRZAFRV\MC9004337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09120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07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Bakteriální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186808" cy="3886200"/>
          </a:xfrm>
        </p:spPr>
        <p:txBody>
          <a:bodyPr>
            <a:noAutofit/>
          </a:bodyPr>
          <a:lstStyle/>
          <a:p>
            <a:r>
              <a:rPr lang="cs-CZ" sz="2800" dirty="0" smtClean="0"/>
              <a:t>Léky na nemoci způsobené bakteriemi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Penicilin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Alexandr </a:t>
            </a:r>
            <a:r>
              <a:rPr lang="cs-CZ" sz="2800" dirty="0" smtClean="0"/>
              <a:t>Fleming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Objevitel penicilinu</a:t>
            </a:r>
            <a:endParaRPr lang="cs-CZ" sz="2400" dirty="0">
              <a:solidFill>
                <a:schemeClr val="accent1"/>
              </a:solidFill>
            </a:endParaRPr>
          </a:p>
          <a:p>
            <a:pPr lvl="1"/>
            <a:r>
              <a:rPr lang="cs-CZ" sz="2400" dirty="0" err="1" smtClean="0">
                <a:solidFill>
                  <a:schemeClr val="accent1"/>
                </a:solidFill>
              </a:rPr>
              <a:t>Penicillium</a:t>
            </a:r>
            <a:r>
              <a:rPr lang="cs-CZ" sz="2400" dirty="0" smtClean="0">
                <a:solidFill>
                  <a:schemeClr val="accent1"/>
                </a:solidFill>
              </a:rPr>
              <a:t> (plíseň)</a:t>
            </a:r>
          </a:p>
          <a:p>
            <a:endParaRPr lang="cs-CZ" sz="2800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16832"/>
            <a:ext cx="2724346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antibiotika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22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Bakteriální onemocnění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Borelióza</a:t>
            </a:r>
          </a:p>
          <a:p>
            <a:r>
              <a:rPr lang="cs-CZ" dirty="0" smtClean="0"/>
              <a:t>Salmonelóza</a:t>
            </a:r>
          </a:p>
          <a:p>
            <a:r>
              <a:rPr lang="cs-CZ" dirty="0" smtClean="0"/>
              <a:t>Zubní kaz</a:t>
            </a:r>
          </a:p>
          <a:p>
            <a:r>
              <a:rPr lang="cs-CZ" dirty="0" smtClean="0"/>
              <a:t>Tuberkulóza</a:t>
            </a:r>
          </a:p>
          <a:p>
            <a:r>
              <a:rPr lang="cs-CZ" dirty="0" smtClean="0"/>
              <a:t>Tetanus</a:t>
            </a:r>
          </a:p>
          <a:p>
            <a:r>
              <a:rPr lang="cs-CZ" dirty="0" smtClean="0"/>
              <a:t>Syfilis</a:t>
            </a:r>
          </a:p>
          <a:p>
            <a:r>
              <a:rPr lang="cs-CZ" dirty="0" smtClean="0"/>
              <a:t>Kapavka</a:t>
            </a:r>
          </a:p>
          <a:p>
            <a:r>
              <a:rPr lang="cs-CZ" dirty="0" smtClean="0"/>
              <a:t>Lepra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Očkování</a:t>
            </a:r>
          </a:p>
          <a:p>
            <a:r>
              <a:rPr lang="cs-CZ" dirty="0" smtClean="0"/>
              <a:t>Osobní hygiena</a:t>
            </a:r>
          </a:p>
          <a:p>
            <a:r>
              <a:rPr lang="cs-CZ" dirty="0" smtClean="0"/>
              <a:t>Zdravý životní styl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ochrana</a:t>
            </a:r>
            <a:endParaRPr lang="cs-CZ" dirty="0"/>
          </a:p>
        </p:txBody>
      </p:sp>
      <p:pic>
        <p:nvPicPr>
          <p:cNvPr id="6148" name="Picture 4" descr="C:\Users\Tereza\AppData\Local\Microsoft\Windows\Temporary Internet Files\Content.IE5\K43E3B6T\MC9000169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180" y="4437112"/>
            <a:ext cx="2075688" cy="146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Tereza\AppData\Local\Microsoft\Windows\Temporary Internet Files\Content.IE5\SHRZAFRV\MC9002152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2370499" cy="186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437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File:Average </a:t>
            </a:r>
            <a:r>
              <a:rPr lang="cs-CZ" dirty="0" err="1"/>
              <a:t>prokaryote</a:t>
            </a:r>
            <a:r>
              <a:rPr lang="cs-CZ" dirty="0"/>
              <a:t> cell- </a:t>
            </a:r>
            <a:r>
              <a:rPr lang="cs-CZ" dirty="0" err="1"/>
              <a:t>unlabled.svg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2009-06-21 [cit. </a:t>
            </a:r>
            <a:r>
              <a:rPr lang="cs-CZ" dirty="0" smtClean="0"/>
              <a:t>2012-07-25].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http://commons.wikimedia.org/wiki/File:Average_prokaryote_cell-_</a:t>
            </a:r>
            <a:r>
              <a:rPr lang="cs-CZ" dirty="0" smtClean="0">
                <a:hlinkClick r:id="rId2"/>
              </a:rPr>
              <a:t>unlabled.svg</a:t>
            </a:r>
            <a:endParaRPr lang="cs-CZ" dirty="0" smtClean="0"/>
          </a:p>
          <a:p>
            <a:r>
              <a:rPr lang="cs-CZ" dirty="0"/>
              <a:t>File:Bacterial </a:t>
            </a:r>
            <a:r>
              <a:rPr lang="cs-CZ" dirty="0" err="1"/>
              <a:t>morphology</a:t>
            </a:r>
            <a:r>
              <a:rPr lang="cs-CZ" dirty="0"/>
              <a:t> diagram </a:t>
            </a:r>
            <a:r>
              <a:rPr lang="cs-CZ" dirty="0" err="1"/>
              <a:t>cs</a:t>
            </a:r>
            <a:r>
              <a:rPr lang="cs-CZ" dirty="0"/>
              <a:t> (2).</a:t>
            </a:r>
            <a:r>
              <a:rPr lang="cs-CZ" dirty="0" err="1"/>
              <a:t>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2008-08-02 [cit. 2012-07-25]. Dostupné z: </a:t>
            </a:r>
            <a:r>
              <a:rPr lang="cs-CZ" dirty="0">
                <a:hlinkClick r:id="rId3"/>
              </a:rPr>
              <a:t>http://commons.wikimedia.org/wiki/File:Bacterial_morphology_diagram_cs_%</a:t>
            </a:r>
            <a:r>
              <a:rPr lang="cs-CZ" dirty="0" smtClean="0">
                <a:hlinkClick r:id="rId3"/>
              </a:rPr>
              <a:t>282%29.svg?uselang=cs</a:t>
            </a:r>
            <a:endParaRPr lang="cs-CZ" dirty="0" smtClean="0"/>
          </a:p>
          <a:p>
            <a:r>
              <a:rPr lang="cs-CZ" dirty="0"/>
              <a:t>File:Binary Fission.png.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2012-05-31 [cit. 2012-07-25].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commons.wikimedia.org/wiki/File:Binary_Fission.png?uselang=cs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Soubor:Alexander-fleming.jpg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2011-08-07 [cit. 2012-07-25].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cs.wikipedia.org/wiki/Soubor:Alexander-fleming.jpg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www.microsoft.office.com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27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528</Words>
  <Application>Microsoft Office PowerPoint</Application>
  <PresentationFormat>Předvádění na obrazovce (4:3)</PresentationFormat>
  <Paragraphs>138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Bakterie</vt:lpstr>
      <vt:lpstr>Zopakujme si, co už víme o bakteriální buňce</vt:lpstr>
      <vt:lpstr>Stavba bakterií</vt:lpstr>
      <vt:lpstr> Tvary bakteriálních buněk</vt:lpstr>
      <vt:lpstr>Výskyt a životní podmínky bakterií</vt:lpstr>
      <vt:lpstr>Rozmnožování bakterií</vt:lpstr>
      <vt:lpstr>Výživa bakterií – Která z možností je správná ?</vt:lpstr>
      <vt:lpstr>Významné skupiny bakterií</vt:lpstr>
      <vt:lpstr>Významné skupiny bakterií</vt:lpstr>
      <vt:lpstr>Bakteriální onemocnění</vt:lpstr>
      <vt:lpstr>Bakteriální onemocnění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22</cp:revision>
  <dcterms:created xsi:type="dcterms:W3CDTF">2012-07-25T07:21:47Z</dcterms:created>
  <dcterms:modified xsi:type="dcterms:W3CDTF">2013-06-12T19:07:42Z</dcterms:modified>
</cp:coreProperties>
</file>