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7" r:id="rId8"/>
    <p:sldId id="263" r:id="rId9"/>
    <p:sldId id="264" r:id="rId10"/>
    <p:sldId id="265" r:id="rId11"/>
    <p:sldId id="269" r:id="rId12"/>
    <p:sldId id="268" r:id="rId13"/>
    <p:sldId id="270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E627393-8448-448E-A766-ABAB2A5FF2F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D44F47B-6D41-4D80-9D54-E56DFFA1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1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16.png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manita_lanei.JPG?uselang=cs" TargetMode="External"/><Relationship Id="rId13" Type="http://schemas.openxmlformats.org/officeDocument/2006/relationships/hyperlink" Target="http://commons.wikimedia.org/wiki/File:Gljiva3.jpg?uselang=cs" TargetMode="External"/><Relationship Id="rId3" Type="http://schemas.openxmlformats.org/officeDocument/2006/relationships/hyperlink" Target="http://cs.wikipedia.org/wiki/Soubor:Podgrzybek.jpg" TargetMode="External"/><Relationship Id="rId7" Type="http://schemas.openxmlformats.org/officeDocument/2006/relationships/hyperlink" Target="http://commons.wikimedia.org/wiki/File:HYPHAE.png" TargetMode="External"/><Relationship Id="rId12" Type="http://schemas.openxmlformats.org/officeDocument/2006/relationships/hyperlink" Target="http://commons.wikimedia.org/wiki/File:TomateTrossKrautundBraunf%C3%A4ulePhytophtorainfestans.jpg?uselang=cs" TargetMode="External"/><Relationship Id="rId2" Type="http://schemas.openxmlformats.org/officeDocument/2006/relationships/hyperlink" Target="http://cs.wikipedia.org/wiki/Soubor:S_cerevisiae_under_DIC_microscop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ushroom's_roots_(myc%C3%A9lium).jpg" TargetMode="External"/><Relationship Id="rId11" Type="http://schemas.openxmlformats.org/officeDocument/2006/relationships/hyperlink" Target="http://www.microsoft.office.com/" TargetMode="External"/><Relationship Id="rId5" Type="http://schemas.openxmlformats.org/officeDocument/2006/relationships/hyperlink" Target="http://commons.wikimedia.org/wiki/File:Muchom%C5%AFrka_%C4%8Derven%C3%A1.JPG" TargetMode="External"/><Relationship Id="rId10" Type="http://schemas.openxmlformats.org/officeDocument/2006/relationships/hyperlink" Target="http://commons.wikimedia.org/wiki/File:Xerocomus_chrysenteron1.jpg" TargetMode="External"/><Relationship Id="rId4" Type="http://schemas.openxmlformats.org/officeDocument/2006/relationships/hyperlink" Target="http://commons.wikimedia.org/wiki/File:Penicilliummandarijntjes.jpg?uselang=cs" TargetMode="External"/><Relationship Id="rId9" Type="http://schemas.openxmlformats.org/officeDocument/2006/relationships/hyperlink" Target="http://commons.wikimedia.org/wiki/File:Amanita_strobiliformis_110828wa.JPG?uselang=cs" TargetMode="External"/><Relationship Id="rId14" Type="http://schemas.openxmlformats.org/officeDocument/2006/relationships/hyperlink" Target="http://cs.wikipedia.org/wiki/Soubor:Hypogymnia_physodes_01010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87624" y="1916832"/>
            <a:ext cx="6875463" cy="2776537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VY_32_INOVACE_11_Houby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hub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Houby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/>
              <a:t>KLÍČOVÁ SLOVA:		</a:t>
            </a:r>
            <a:r>
              <a:rPr lang="cs-CZ" sz="1200" dirty="0" smtClean="0"/>
              <a:t>stélka, hyfy, plodnice, klobouk, třeň, rouško, výtrus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7/2012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průběžnými motivačními úkoly pro žáky. Žák vysvětlí způsob výživy hub, popíše stélku hub s plodnicí, jednoduše popíše rozmnožování hub, chápe význam rouška, uvede významné skupiny hub dle vztahů mezi organismy a stručně je charakterizuje. Prezentace není zaměřená na významné druhy hub. Žák využívá učebnici: ČABRADOVÁ, Věra. </a:t>
            </a:r>
            <a:r>
              <a:rPr lang="cs-CZ" sz="1200" i="1" dirty="0" smtClean="0"/>
              <a:t>Přírodopis pro 6. ročník základní školy a primu víceletého gymnázia</a:t>
            </a:r>
            <a:r>
              <a:rPr lang="cs-CZ" sz="1200" dirty="0" smtClean="0"/>
              <a:t>. 1. vyd. Plzeň: Fraus, 2003, 120 s. ISBN 80-723-8211-X.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333753" y="472321"/>
            <a:ext cx="82669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tel. 311 240 401, 311 240 400, email: </a:t>
            </a:r>
            <a:r>
              <a:rPr lang="cs-CZ" sz="1600" dirty="0" smtClean="0">
                <a:solidFill>
                  <a:prstClr val="black"/>
                </a:solidFill>
              </a:rPr>
              <a:t>zsnovstra@</a:t>
            </a:r>
            <a:r>
              <a:rPr lang="cs-CZ" sz="1600" dirty="0"/>
              <a:t>email</a:t>
            </a:r>
            <a:r>
              <a:rPr lang="cs-CZ" sz="1600" dirty="0" smtClean="0">
                <a:solidFill>
                  <a:prstClr val="black"/>
                </a:solidFill>
              </a:rPr>
              <a:t>.cz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979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909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Jednobuněčné nebo mnohobuněčné ?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560" y="1340768"/>
            <a:ext cx="3657600" cy="3808903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33778" y="1340768"/>
            <a:ext cx="3137039" cy="3835050"/>
          </a:xfrm>
        </p:spPr>
      </p:pic>
      <p:sp>
        <p:nvSpPr>
          <p:cNvPr id="7" name="TextovéPole 6"/>
          <p:cNvSpPr txBox="1"/>
          <p:nvPr/>
        </p:nvSpPr>
        <p:spPr>
          <a:xfrm>
            <a:off x="971600" y="5193722"/>
            <a:ext cx="31037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tx2"/>
                </a:solidFill>
              </a:rPr>
              <a:t>Mikroskopický  </a:t>
            </a:r>
            <a:r>
              <a:rPr lang="cs-CZ" sz="1600" i="1" dirty="0">
                <a:solidFill>
                  <a:schemeClr val="tx2"/>
                </a:solidFill>
              </a:rPr>
              <a:t>s</a:t>
            </a:r>
            <a:r>
              <a:rPr lang="cs-CZ" sz="1600" i="1" dirty="0" smtClean="0">
                <a:solidFill>
                  <a:schemeClr val="tx2"/>
                </a:solidFill>
              </a:rPr>
              <a:t>nímek kvasinek</a:t>
            </a:r>
            <a:endParaRPr lang="cs-CZ" sz="1600" i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5193722"/>
            <a:ext cx="11753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tx2"/>
                </a:solidFill>
              </a:rPr>
              <a:t>Hřib </a:t>
            </a:r>
            <a:r>
              <a:rPr lang="cs-CZ" sz="1600" i="1" dirty="0">
                <a:solidFill>
                  <a:schemeClr val="tx2"/>
                </a:solidFill>
              </a:rPr>
              <a:t>h</a:t>
            </a:r>
            <a:r>
              <a:rPr lang="cs-CZ" sz="1600" i="1" dirty="0" smtClean="0">
                <a:solidFill>
                  <a:schemeClr val="tx2"/>
                </a:solidFill>
              </a:rPr>
              <a:t>nědý</a:t>
            </a:r>
            <a:endParaRPr lang="cs-CZ" sz="1600" i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74745" y="5789150"/>
            <a:ext cx="6078908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Jednobuněčné i mnohobuněčné organismy</a:t>
            </a:r>
            <a:endParaRPr lang="cs-CZ" sz="2400" dirty="0"/>
          </a:p>
        </p:txBody>
      </p:sp>
      <p:pic>
        <p:nvPicPr>
          <p:cNvPr id="1027" name="Picture 3" descr="C:\Users\Tereza\AppData\Local\Microsoft\Windows\Temporary Internet Files\Content.IE5\K43E3B6T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8991" y="5444947"/>
            <a:ext cx="1224136" cy="137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7216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Výživa hub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Neprovádí fotosyntézu</a:t>
            </a:r>
          </a:p>
          <a:p>
            <a:pPr lvl="1"/>
            <a:r>
              <a:rPr lang="cs-CZ" dirty="0" smtClean="0"/>
              <a:t>Bez </a:t>
            </a:r>
            <a:r>
              <a:rPr lang="cs-CZ" dirty="0" smtClean="0">
                <a:solidFill>
                  <a:srgbClr val="00B050"/>
                </a:solidFill>
              </a:rPr>
              <a:t>chloroplastů 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Ústrojné látky</a:t>
            </a:r>
            <a:r>
              <a:rPr lang="cs-CZ" dirty="0" smtClean="0"/>
              <a:t> přijímají </a:t>
            </a:r>
            <a:r>
              <a:rPr lang="cs-CZ" dirty="0" smtClean="0">
                <a:solidFill>
                  <a:schemeClr val="accent3"/>
                </a:solidFill>
              </a:rPr>
              <a:t>z okolí </a:t>
            </a:r>
          </a:p>
          <a:p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6764" y="3068960"/>
            <a:ext cx="3024336" cy="306301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264222" y="6201457"/>
            <a:ext cx="26468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err="1" smtClean="0">
                <a:solidFill>
                  <a:schemeClr val="tx2"/>
                </a:solidFill>
              </a:rPr>
              <a:t>Štětičkovec</a:t>
            </a:r>
            <a:r>
              <a:rPr lang="cs-CZ" sz="1600" i="1" dirty="0" smtClean="0">
                <a:solidFill>
                  <a:schemeClr val="tx2"/>
                </a:solidFill>
              </a:rPr>
              <a:t> </a:t>
            </a:r>
            <a:r>
              <a:rPr lang="cs-CZ" sz="1600" i="1" dirty="0">
                <a:solidFill>
                  <a:schemeClr val="tx2"/>
                </a:solidFill>
              </a:rPr>
              <a:t>na mandarince</a:t>
            </a: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3859" y="2712018"/>
            <a:ext cx="3086531" cy="341995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868144" y="6201457"/>
            <a:ext cx="21579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tx2"/>
                </a:solidFill>
              </a:rPr>
              <a:t>Muchomůrka červená</a:t>
            </a:r>
            <a:endParaRPr lang="cs-CZ" sz="1600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312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Tělo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Stélka</a:t>
            </a:r>
          </a:p>
          <a:p>
            <a:pPr lvl="1"/>
            <a:r>
              <a:rPr lang="cs-CZ" sz="2400" dirty="0" smtClean="0"/>
              <a:t>Nemá jednotlivé orgány</a:t>
            </a:r>
          </a:p>
          <a:p>
            <a:r>
              <a:rPr lang="cs-CZ" sz="2800" dirty="0" smtClean="0">
                <a:solidFill>
                  <a:schemeClr val="accent3"/>
                </a:solidFill>
              </a:rPr>
              <a:t>Stavba stélky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>
                <a:solidFill>
                  <a:schemeClr val="accent1"/>
                </a:solidFill>
              </a:rPr>
              <a:t>Houbová vlákna (hyfy)</a:t>
            </a:r>
          </a:p>
          <a:p>
            <a:pPr lvl="1"/>
            <a:r>
              <a:rPr lang="cs-CZ" sz="2400" dirty="0" smtClean="0"/>
              <a:t>Podhoubí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>
                <a:solidFill>
                  <a:schemeClr val="accent1"/>
                </a:solidFill>
              </a:rPr>
              <a:t>Plodnice (u některých)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sz="2400" dirty="0" smtClean="0"/>
              <a:t>Houby </a:t>
            </a:r>
            <a:r>
              <a:rPr lang="cs-CZ" sz="2400" u="sng" dirty="0" smtClean="0"/>
              <a:t>s plodnicí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sz="2400" dirty="0" smtClean="0"/>
              <a:t>Houby </a:t>
            </a:r>
            <a:r>
              <a:rPr lang="cs-CZ" sz="2400" u="sng" dirty="0" smtClean="0"/>
              <a:t>bez plodnic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47709" y="2492896"/>
            <a:ext cx="4132317" cy="302433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847709" y="5155335"/>
            <a:ext cx="1645002" cy="3385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tx2"/>
                </a:solidFill>
              </a:rPr>
              <a:t>Hyfy (podhoubí)</a:t>
            </a:r>
            <a:endParaRPr lang="cs-CZ" sz="1600" i="1" dirty="0">
              <a:solidFill>
                <a:schemeClr val="tx2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572000" y="2996952"/>
            <a:ext cx="1935332" cy="85595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93" b="99435" l="4188" r="9799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4" y="0"/>
            <a:ext cx="2339554" cy="2080910"/>
          </a:xfrm>
          <a:prstGeom prst="rect">
            <a:avLst/>
          </a:prstGeom>
        </p:spPr>
      </p:pic>
      <p:cxnSp>
        <p:nvCxnSpPr>
          <p:cNvPr id="9" name="Přímá spojnice se šipkou 8"/>
          <p:cNvCxnSpPr>
            <a:endCxn id="8" idx="1"/>
          </p:cNvCxnSpPr>
          <p:nvPr/>
        </p:nvCxnSpPr>
        <p:spPr>
          <a:xfrm flipV="1">
            <a:off x="4572000" y="1040455"/>
            <a:ext cx="936104" cy="195649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5201156"/>
            <a:ext cx="1296144" cy="1312719"/>
          </a:xfrm>
          <a:prstGeom prst="rect">
            <a:avLst/>
          </a:prstGeom>
        </p:spPr>
      </p:pic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0029" y="5174989"/>
            <a:ext cx="1231971" cy="136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7057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plodnice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6707" y="1600200"/>
            <a:ext cx="4368585" cy="4873625"/>
          </a:xfrm>
        </p:spPr>
      </p:pic>
      <p:sp>
        <p:nvSpPr>
          <p:cNvPr id="7" name="TextovéPole 6"/>
          <p:cNvSpPr txBox="1"/>
          <p:nvPr/>
        </p:nvSpPr>
        <p:spPr>
          <a:xfrm>
            <a:off x="754702" y="4581128"/>
            <a:ext cx="817853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rgbClr val="FFC000"/>
                </a:solidFill>
              </a:rPr>
              <a:t>T</a:t>
            </a:r>
            <a:r>
              <a:rPr lang="cs-CZ" sz="2400" i="1" dirty="0" smtClean="0">
                <a:solidFill>
                  <a:srgbClr val="FFC000"/>
                </a:solidFill>
              </a:rPr>
              <a:t>řeň</a:t>
            </a:r>
            <a:endParaRPr lang="cs-CZ" sz="2400" i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3954" y="2492896"/>
            <a:ext cx="2531462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C000"/>
                </a:solidFill>
              </a:rPr>
              <a:t>Klobouk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</a:rPr>
              <a:t>s lupeny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45623" y="5795654"/>
            <a:ext cx="1212191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chemeClr val="bg1"/>
                </a:solidFill>
              </a:rPr>
              <a:t>P</a:t>
            </a:r>
            <a:r>
              <a:rPr lang="cs-CZ" sz="2400" i="1" dirty="0" smtClean="0">
                <a:solidFill>
                  <a:schemeClr val="bg1"/>
                </a:solidFill>
              </a:rPr>
              <a:t>ochva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23954" y="1628800"/>
            <a:ext cx="2476960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Zbytky plachetky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8102" y="3484412"/>
            <a:ext cx="1074333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Prsten</a:t>
            </a:r>
            <a:endParaRPr lang="cs-CZ" sz="2400" i="1" dirty="0">
              <a:solidFill>
                <a:schemeClr val="bg1"/>
              </a:solidFill>
            </a:endParaRPr>
          </a:p>
        </p:txBody>
      </p:sp>
      <p:cxnSp>
        <p:nvCxnSpPr>
          <p:cNvPr id="14" name="Přímá spojnice se šipkou 13"/>
          <p:cNvCxnSpPr>
            <a:stCxn id="10" idx="1"/>
          </p:cNvCxnSpPr>
          <p:nvPr/>
        </p:nvCxnSpPr>
        <p:spPr>
          <a:xfrm flipH="1">
            <a:off x="5076056" y="1859633"/>
            <a:ext cx="1347898" cy="41723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071133" y="2692951"/>
            <a:ext cx="1347898" cy="4480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9" idx="1"/>
          </p:cNvCxnSpPr>
          <p:nvPr/>
        </p:nvCxnSpPr>
        <p:spPr>
          <a:xfrm flipH="1" flipV="1">
            <a:off x="4716017" y="5661249"/>
            <a:ext cx="1829606" cy="3652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2" idx="3"/>
          </p:cNvCxnSpPr>
          <p:nvPr/>
        </p:nvCxnSpPr>
        <p:spPr>
          <a:xfrm>
            <a:off x="1722435" y="3715245"/>
            <a:ext cx="2273501" cy="1692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7" idx="3"/>
          </p:cNvCxnSpPr>
          <p:nvPr/>
        </p:nvCxnSpPr>
        <p:spPr>
          <a:xfrm flipV="1">
            <a:off x="1572555" y="4781183"/>
            <a:ext cx="2495389" cy="307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4574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plodnice – doplň popis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6707" y="1600200"/>
            <a:ext cx="4368585" cy="4873625"/>
          </a:xfrm>
        </p:spPr>
      </p:pic>
      <p:sp>
        <p:nvSpPr>
          <p:cNvPr id="7" name="TextovéPole 6"/>
          <p:cNvSpPr txBox="1"/>
          <p:nvPr/>
        </p:nvSpPr>
        <p:spPr>
          <a:xfrm>
            <a:off x="754702" y="4581128"/>
            <a:ext cx="817853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rgbClr val="FFC000"/>
                </a:solidFill>
              </a:rPr>
              <a:t>Třeň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23954" y="2492896"/>
            <a:ext cx="2531462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rgbClr val="FFC000"/>
                </a:solidFill>
              </a:rPr>
              <a:t>Klobouk</a:t>
            </a:r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>
                <a:solidFill>
                  <a:prstClr val="white"/>
                </a:solidFill>
              </a:rPr>
              <a:t>s lupeny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545623" y="5795654"/>
            <a:ext cx="1212191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prstClr val="white"/>
                </a:solidFill>
              </a:rPr>
              <a:t>Pochva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423954" y="1628800"/>
            <a:ext cx="2476960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prstClr val="white"/>
                </a:solidFill>
              </a:rPr>
              <a:t>Zbytky plachetky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8102" y="3484412"/>
            <a:ext cx="1074333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prstClr val="white"/>
                </a:solidFill>
              </a:rPr>
              <a:t>Prsten</a:t>
            </a:r>
          </a:p>
        </p:txBody>
      </p:sp>
      <p:cxnSp>
        <p:nvCxnSpPr>
          <p:cNvPr id="14" name="Přímá spojnice se šipkou 13"/>
          <p:cNvCxnSpPr>
            <a:stCxn id="10" idx="1"/>
          </p:cNvCxnSpPr>
          <p:nvPr/>
        </p:nvCxnSpPr>
        <p:spPr>
          <a:xfrm flipH="1">
            <a:off x="5076056" y="1859633"/>
            <a:ext cx="1347898" cy="41723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071133" y="2692951"/>
            <a:ext cx="1347898" cy="4480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9" idx="1"/>
          </p:cNvCxnSpPr>
          <p:nvPr/>
        </p:nvCxnSpPr>
        <p:spPr>
          <a:xfrm flipH="1" flipV="1">
            <a:off x="4716017" y="5661249"/>
            <a:ext cx="1829606" cy="3652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2" idx="3"/>
          </p:cNvCxnSpPr>
          <p:nvPr/>
        </p:nvCxnSpPr>
        <p:spPr>
          <a:xfrm>
            <a:off x="1722435" y="3715245"/>
            <a:ext cx="2273501" cy="1692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7" idx="3"/>
          </p:cNvCxnSpPr>
          <p:nvPr/>
        </p:nvCxnSpPr>
        <p:spPr>
          <a:xfrm flipV="1">
            <a:off x="1572555" y="4781183"/>
            <a:ext cx="2495389" cy="307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6" name="Picture 3" descr="C:\Users\Tereza\AppData\Local\Microsoft\Windows\Temporary Internet Files\Content.IE5\K43E3B6T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867" y="1531233"/>
            <a:ext cx="1224136" cy="137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19031" y="295630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4702" y="42117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3954" y="121710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8102" y="314096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45623" y="543727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2050" name="Picture 2" descr="C:\Users\Tereza\AppData\Local\Microsoft\Windows\Temporary Internet Files\Content.IE5\Y78AKF17\MC9004280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5020" y="3946077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990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Rouško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/>
          <a:lstStyle/>
          <a:p>
            <a:r>
              <a:rPr lang="cs-CZ" dirty="0"/>
              <a:t>Tvorba </a:t>
            </a:r>
            <a:r>
              <a:rPr lang="cs-CZ" dirty="0">
                <a:solidFill>
                  <a:schemeClr val="accent3"/>
                </a:solidFill>
              </a:rPr>
              <a:t>výtrusů ve výtrusnicích </a:t>
            </a:r>
          </a:p>
          <a:p>
            <a:r>
              <a:rPr lang="cs-CZ" dirty="0" smtClean="0"/>
              <a:t>Na </a:t>
            </a:r>
            <a:r>
              <a:rPr lang="cs-CZ" dirty="0" smtClean="0">
                <a:solidFill>
                  <a:schemeClr val="accent3"/>
                </a:solidFill>
              </a:rPr>
              <a:t>spodní straně klobouku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dirty="0" smtClean="0"/>
              <a:t>Na</a:t>
            </a:r>
            <a:r>
              <a:rPr lang="cs-CZ" dirty="0" smtClean="0">
                <a:solidFill>
                  <a:schemeClr val="accent2"/>
                </a:solidFill>
              </a:rPr>
              <a:t> lupenech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(lupenaté houby)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dirty="0" smtClean="0"/>
              <a:t>Na </a:t>
            </a:r>
            <a:r>
              <a:rPr lang="cs-CZ" dirty="0" smtClean="0">
                <a:solidFill>
                  <a:schemeClr val="accent2"/>
                </a:solidFill>
              </a:rPr>
              <a:t>rourkách </a:t>
            </a:r>
            <a:r>
              <a:rPr lang="cs-CZ" dirty="0" smtClean="0"/>
              <a:t>(</a:t>
            </a:r>
            <a:r>
              <a:rPr lang="cs-CZ" dirty="0" err="1" smtClean="0"/>
              <a:t>rourkaté</a:t>
            </a:r>
            <a:r>
              <a:rPr lang="cs-CZ" dirty="0" smtClean="0"/>
              <a:t> houby)</a:t>
            </a:r>
            <a:endParaRPr lang="cs-CZ" dirty="0"/>
          </a:p>
        </p:txBody>
      </p:sp>
      <p:pic>
        <p:nvPicPr>
          <p:cNvPr id="4" name="Picture 3" descr="C:\Users\Tereza\AppData\Local\Microsoft\Windows\Temporary Internet Files\Content.IE5\K43E3B6T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867" y="3419999"/>
            <a:ext cx="1224136" cy="137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100000" l="1127" r="954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6279" y="3407801"/>
            <a:ext cx="3381847" cy="4382112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95950" l="60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0646" y="4091080"/>
            <a:ext cx="4725060" cy="30579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547664" y="3407801"/>
            <a:ext cx="54280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1600" i="1" dirty="0">
                <a:solidFill>
                  <a:schemeClr val="tx2"/>
                </a:solidFill>
              </a:rPr>
              <a:t>Který klobouk patří lupenaté a který </a:t>
            </a:r>
            <a:r>
              <a:rPr lang="cs-CZ" sz="1600" i="1" dirty="0" err="1">
                <a:solidFill>
                  <a:schemeClr val="tx2"/>
                </a:solidFill>
              </a:rPr>
              <a:t>rourkaté</a:t>
            </a:r>
            <a:r>
              <a:rPr lang="cs-CZ" sz="1600" i="1" dirty="0">
                <a:solidFill>
                  <a:schemeClr val="tx2"/>
                </a:solidFill>
              </a:rPr>
              <a:t> houbě?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79712" y="4797152"/>
            <a:ext cx="1069524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lupenatá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4797152"/>
            <a:ext cx="1031051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rourkatá</a:t>
            </a:r>
            <a:endParaRPr lang="cs-CZ" dirty="0"/>
          </a:p>
        </p:txBody>
      </p:sp>
      <p:pic>
        <p:nvPicPr>
          <p:cNvPr id="10" name="Picture 2" descr="C:\Users\Tereza\AppData\Local\Microsoft\Windows\Temporary Internet Files\Content.IE5\Y78AKF17\MC9004280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517232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7950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dirty="0" smtClean="0"/>
              <a:t>Rozmnožování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/>
          <a:lstStyle/>
          <a:p>
            <a:pPr marL="0" indent="0">
              <a:buNone/>
            </a:pPr>
            <a:r>
              <a:rPr lang="cs-CZ" sz="1600" i="1" dirty="0" smtClean="0">
                <a:solidFill>
                  <a:schemeClr val="tx2"/>
                </a:solidFill>
              </a:rPr>
              <a:t>V učebnici na str. 35 si prostuduj rozmnožování hub a doplň chybějící slova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 plodnici se tvoří</a:t>
            </a:r>
          </a:p>
          <a:p>
            <a:pPr marL="0" indent="0">
              <a:buNone/>
            </a:pPr>
            <a:endParaRPr lang="cs-CZ" dirty="0" smtClean="0"/>
          </a:p>
          <a:p>
            <a:pPr lvl="3"/>
            <a:r>
              <a:rPr lang="cs-CZ" dirty="0" smtClean="0"/>
              <a:t>Na které části plodnice?</a:t>
            </a:r>
          </a:p>
          <a:p>
            <a:pPr lvl="3"/>
            <a:r>
              <a:rPr lang="cs-CZ" dirty="0" smtClean="0">
                <a:solidFill>
                  <a:schemeClr val="accent3"/>
                </a:solidFill>
              </a:rPr>
              <a:t>Na roušku </a:t>
            </a:r>
            <a:r>
              <a:rPr lang="cs-CZ" dirty="0" smtClean="0"/>
              <a:t>(ze spodní strany klobouku)</a:t>
            </a:r>
          </a:p>
          <a:p>
            <a:pPr marL="1554480" lvl="5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Výtrusy </a:t>
            </a:r>
            <a:r>
              <a:rPr lang="cs-CZ" dirty="0">
                <a:solidFill>
                  <a:schemeClr val="accent3"/>
                </a:solidFill>
              </a:rPr>
              <a:t> </a:t>
            </a:r>
            <a:r>
              <a:rPr lang="cs-CZ" dirty="0" smtClean="0">
                <a:solidFill>
                  <a:schemeClr val="accent3"/>
                </a:solidFill>
              </a:rPr>
              <a:t>           </a:t>
            </a:r>
            <a:r>
              <a:rPr lang="cs-CZ" dirty="0" smtClean="0"/>
              <a:t>, vytvoří vláknité 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Z podhoubí </a:t>
            </a:r>
            <a:r>
              <a:rPr lang="cs-CZ" dirty="0" smtClean="0">
                <a:solidFill>
                  <a:schemeClr val="accent3"/>
                </a:solidFill>
              </a:rPr>
              <a:t>může</a:t>
            </a:r>
            <a:r>
              <a:rPr lang="cs-CZ" dirty="0" smtClean="0"/>
              <a:t> růs</a:t>
            </a:r>
            <a:r>
              <a:rPr lang="cs-CZ" dirty="0"/>
              <a:t>t</a:t>
            </a:r>
            <a:endParaRPr lang="cs-CZ" dirty="0" smtClean="0"/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Na plodnici se tvoří výtrusy a zaniká</a:t>
            </a:r>
          </a:p>
          <a:p>
            <a:pPr lvl="1"/>
            <a:endParaRPr lang="cs-CZ" dirty="0" smtClean="0"/>
          </a:p>
        </p:txBody>
      </p:sp>
      <p:pic>
        <p:nvPicPr>
          <p:cNvPr id="4" name="Picture 3" descr="C:\Users\Tereza\AppData\Local\Microsoft\Windows\Temporary Internet Files\Content.IE5\K43E3B6T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576064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ouk 4"/>
          <p:cNvSpPr/>
          <p:nvPr/>
        </p:nvSpPr>
        <p:spPr>
          <a:xfrm>
            <a:off x="5652120" y="2348880"/>
            <a:ext cx="1296144" cy="2736304"/>
          </a:xfrm>
          <a:prstGeom prst="arc">
            <a:avLst>
              <a:gd name="adj1" fmla="val 16200000"/>
              <a:gd name="adj2" fmla="val 5501078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>
            <a:stCxn id="5" idx="0"/>
          </p:cNvCxnSpPr>
          <p:nvPr/>
        </p:nvCxnSpPr>
        <p:spPr>
          <a:xfrm flipH="1">
            <a:off x="5435105" y="2348880"/>
            <a:ext cx="86508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707904" y="2060848"/>
            <a:ext cx="1638590" cy="46166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cap="all" dirty="0" smtClean="0">
                <a:solidFill>
                  <a:schemeClr val="accent3"/>
                </a:solidFill>
              </a:rPr>
              <a:t>výtrusy</a:t>
            </a:r>
            <a:endParaRPr lang="cs-CZ" sz="2000" cap="all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0594" y="3861047"/>
            <a:ext cx="1826141" cy="46166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cap="all" dirty="0" smtClean="0">
                <a:solidFill>
                  <a:schemeClr val="accent3"/>
                </a:solidFill>
              </a:rPr>
              <a:t>podhoubí</a:t>
            </a:r>
            <a:endParaRPr lang="cs-CZ" sz="2000" cap="all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4339754"/>
            <a:ext cx="1758815" cy="46166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cap="all" dirty="0" smtClean="0">
                <a:solidFill>
                  <a:schemeClr val="accent3"/>
                </a:solidFill>
              </a:rPr>
              <a:t>plodnice</a:t>
            </a:r>
            <a:endParaRPr lang="cs-CZ" sz="2000" cap="all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3858855"/>
            <a:ext cx="954107" cy="46166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cap="all" dirty="0" smtClean="0">
                <a:solidFill>
                  <a:schemeClr val="accent3"/>
                </a:solidFill>
              </a:rPr>
              <a:t>klíčí</a:t>
            </a:r>
            <a:endParaRPr lang="cs-CZ" sz="2000" cap="all" dirty="0"/>
          </a:p>
        </p:txBody>
      </p:sp>
      <p:pic>
        <p:nvPicPr>
          <p:cNvPr id="15" name="Picture 3" descr="C:\Users\Tereza\AppData\Local\Microsoft\Windows\Temporary Internet Files\Content.IE5\K43E3B6T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24944"/>
            <a:ext cx="576064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Tereza\AppData\Local\Microsoft\Windows\Temporary Internet Files\Content.IE5\Y78AKF17\MC900428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4433" y="5373216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087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skupiny hub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Způsobují </a:t>
            </a:r>
            <a:r>
              <a:rPr lang="cs-CZ" dirty="0" smtClean="0">
                <a:solidFill>
                  <a:schemeClr val="accent3"/>
                </a:solidFill>
              </a:rPr>
              <a:t>choroby</a:t>
            </a:r>
          </a:p>
          <a:p>
            <a:r>
              <a:rPr lang="cs-CZ" dirty="0" smtClean="0"/>
              <a:t>Napadají </a:t>
            </a:r>
          </a:p>
          <a:p>
            <a:pPr lvl="1"/>
            <a:r>
              <a:rPr lang="cs-CZ" dirty="0" smtClean="0"/>
              <a:t>Rostliny (písně)</a:t>
            </a:r>
          </a:p>
          <a:p>
            <a:pPr lvl="1"/>
            <a:r>
              <a:rPr lang="cs-CZ" dirty="0" smtClean="0"/>
              <a:t>Živočichy</a:t>
            </a:r>
          </a:p>
          <a:p>
            <a:pPr lvl="1"/>
            <a:r>
              <a:rPr lang="cs-CZ" dirty="0"/>
              <a:t>Č</a:t>
            </a:r>
            <a:r>
              <a:rPr lang="cs-CZ" dirty="0" smtClean="0"/>
              <a:t>lověka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Cizopasné houby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6021288"/>
            <a:ext cx="30812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tx2"/>
                </a:solidFill>
              </a:rPr>
              <a:t>Plíseň bramborová na rajčatech</a:t>
            </a:r>
            <a:endParaRPr lang="cs-CZ" sz="1600" i="1" dirty="0">
              <a:solidFill>
                <a:schemeClr val="tx2"/>
              </a:solidFill>
            </a:endParaRPr>
          </a:p>
        </p:txBody>
      </p:sp>
      <p:pic>
        <p:nvPicPr>
          <p:cNvPr id="11" name="Zástupný symbol pro obsah 10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1556792"/>
            <a:ext cx="3456384" cy="4835210"/>
          </a:xfrm>
        </p:spPr>
      </p:pic>
    </p:spTree>
    <p:extLst>
      <p:ext uri="{BB962C8B-B14F-4D97-AF65-F5344CB8AC3E}">
        <p14:creationId xmlns:p14="http://schemas.microsoft.com/office/powerpoint/2010/main" xmlns="" val="13562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Významné skupiny hub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362199"/>
            <a:ext cx="3657600" cy="415139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800" cap="all" dirty="0" smtClean="0">
                <a:solidFill>
                  <a:schemeClr val="accent3"/>
                </a:solidFill>
              </a:rPr>
              <a:t>Mykorhiza</a:t>
            </a:r>
          </a:p>
          <a:p>
            <a:pPr marL="0" indent="0">
              <a:buNone/>
            </a:pPr>
            <a:endParaRPr lang="cs-CZ" sz="2800" dirty="0">
              <a:solidFill>
                <a:schemeClr val="accent3"/>
              </a:solidFill>
            </a:endParaRPr>
          </a:p>
          <a:p>
            <a:r>
              <a:rPr lang="cs-CZ" sz="2800" dirty="0" smtClean="0"/>
              <a:t>Prospěšné soužití </a:t>
            </a:r>
            <a:r>
              <a:rPr lang="cs-CZ" sz="2800" dirty="0" smtClean="0"/>
              <a:t> s </a:t>
            </a:r>
            <a:r>
              <a:rPr lang="cs-CZ" sz="2800" dirty="0">
                <a:solidFill>
                  <a:schemeClr val="accent3"/>
                </a:solidFill>
              </a:rPr>
              <a:t>kořeny stromů</a:t>
            </a:r>
          </a:p>
          <a:p>
            <a:pPr lvl="1"/>
            <a:r>
              <a:rPr lang="cs-CZ" sz="2400" dirty="0">
                <a:solidFill>
                  <a:schemeClr val="accent1"/>
                </a:solidFill>
              </a:rPr>
              <a:t>Houba</a:t>
            </a:r>
            <a:r>
              <a:rPr lang="cs-CZ" sz="2400" dirty="0"/>
              <a:t> – pomáhá stromu </a:t>
            </a:r>
            <a:r>
              <a:rPr lang="cs-CZ" sz="2400" u="sng" dirty="0"/>
              <a:t>přijímat vodu</a:t>
            </a:r>
          </a:p>
          <a:p>
            <a:pPr lvl="1"/>
            <a:r>
              <a:rPr lang="cs-CZ" sz="2400" dirty="0">
                <a:solidFill>
                  <a:schemeClr val="accent1"/>
                </a:solidFill>
              </a:rPr>
              <a:t>Strom </a:t>
            </a:r>
            <a:r>
              <a:rPr lang="cs-CZ" sz="2400" dirty="0"/>
              <a:t>– </a:t>
            </a:r>
            <a:r>
              <a:rPr lang="cs-CZ" sz="2400" u="sng" dirty="0"/>
              <a:t>dodává</a:t>
            </a:r>
            <a:r>
              <a:rPr lang="cs-CZ" sz="2400" dirty="0"/>
              <a:t> houbě </a:t>
            </a:r>
            <a:r>
              <a:rPr lang="cs-CZ" sz="2400" u="sng" dirty="0"/>
              <a:t>ústrojné </a:t>
            </a:r>
            <a:r>
              <a:rPr lang="cs-CZ" sz="2400" u="sng" dirty="0" smtClean="0"/>
              <a:t>látky</a:t>
            </a:r>
            <a:endParaRPr lang="cs-CZ" sz="24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330328" y="2458114"/>
            <a:ext cx="3657600" cy="3886200"/>
          </a:xfrm>
        </p:spPr>
        <p:txBody>
          <a:bodyPr/>
          <a:lstStyle/>
          <a:p>
            <a:pPr marL="457200" indent="-457200">
              <a:buFont typeface="+mj-lt"/>
              <a:buAutoNum type="arabicPeriod" startAt="2"/>
            </a:pPr>
            <a:r>
              <a:rPr lang="cs-CZ" cap="all" dirty="0" smtClean="0">
                <a:solidFill>
                  <a:schemeClr val="accent3"/>
                </a:solidFill>
              </a:rPr>
              <a:t>Lišejníky</a:t>
            </a:r>
          </a:p>
          <a:p>
            <a:endParaRPr lang="cs-CZ" cap="all" dirty="0">
              <a:solidFill>
                <a:schemeClr val="accent3"/>
              </a:solidFill>
            </a:endParaRPr>
          </a:p>
          <a:p>
            <a:r>
              <a:rPr lang="cs-CZ" dirty="0" smtClean="0"/>
              <a:t>Soužití </a:t>
            </a:r>
            <a:r>
              <a:rPr lang="cs-CZ" dirty="0" smtClean="0">
                <a:solidFill>
                  <a:schemeClr val="accent3"/>
                </a:solidFill>
              </a:rPr>
              <a:t>houby a řas (sinic) </a:t>
            </a:r>
          </a:p>
          <a:p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Symbiotické </a:t>
            </a:r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Symbiotické </a:t>
            </a:r>
            <a:r>
              <a:rPr lang="cs-CZ" dirty="0" smtClean="0"/>
              <a:t>houby</a:t>
            </a:r>
            <a:endParaRPr lang="cs-CZ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138" b="9581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6" y="3940477"/>
            <a:ext cx="2880320" cy="309391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62070" y="6344314"/>
            <a:ext cx="18970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tx2"/>
                </a:solidFill>
              </a:rPr>
              <a:t>Terčovka bublinatá</a:t>
            </a:r>
            <a:endParaRPr lang="cs-CZ" sz="1600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032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Významné skupiny hub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Rozkládají</a:t>
            </a:r>
            <a:r>
              <a:rPr lang="cs-CZ" dirty="0" smtClean="0"/>
              <a:t> mrt</a:t>
            </a:r>
            <a:r>
              <a:rPr lang="cs-CZ" dirty="0"/>
              <a:t>vá</a:t>
            </a:r>
            <a:r>
              <a:rPr lang="cs-CZ" dirty="0" smtClean="0"/>
              <a:t> těla organismů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2564904"/>
            <a:ext cx="3764283" cy="367017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Hniložijné houby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427984" y="2348880"/>
            <a:ext cx="3657600" cy="38862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3117963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Jednobuněčné i mnohobuněčné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Stélka</a:t>
            </a:r>
            <a:r>
              <a:rPr lang="cs-CZ" dirty="0" smtClean="0"/>
              <a:t> – tělo</a:t>
            </a:r>
          </a:p>
          <a:p>
            <a:pPr lvl="1"/>
            <a:r>
              <a:rPr lang="cs-CZ" dirty="0" smtClean="0"/>
              <a:t>Hyfy (podhoubí)</a:t>
            </a:r>
          </a:p>
          <a:p>
            <a:pPr lvl="1"/>
            <a:r>
              <a:rPr lang="cs-CZ" dirty="0" smtClean="0"/>
              <a:t>Plodnice (někdy)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Plodnice</a:t>
            </a:r>
          </a:p>
          <a:p>
            <a:pPr lvl="1"/>
            <a:r>
              <a:rPr lang="cs-CZ" dirty="0" smtClean="0"/>
              <a:t>Klobouk</a:t>
            </a:r>
          </a:p>
          <a:p>
            <a:pPr lvl="1"/>
            <a:r>
              <a:rPr lang="cs-CZ" dirty="0" smtClean="0"/>
              <a:t>Třeň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Rouško</a:t>
            </a:r>
          </a:p>
          <a:p>
            <a:pPr lvl="1"/>
            <a:r>
              <a:rPr lang="cs-CZ" dirty="0" smtClean="0"/>
              <a:t>Tvorba výtrusů</a:t>
            </a:r>
          </a:p>
          <a:p>
            <a:pPr lvl="1"/>
            <a:r>
              <a:rPr lang="cs-CZ" dirty="0" smtClean="0"/>
              <a:t>Spodní strana klobouku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Rozmnožování</a:t>
            </a:r>
            <a:endParaRPr lang="cs-CZ" dirty="0">
              <a:solidFill>
                <a:schemeClr val="accent3"/>
              </a:solidFill>
            </a:endParaRPr>
          </a:p>
          <a:p>
            <a:pPr lvl="1"/>
            <a:r>
              <a:rPr lang="cs-CZ" dirty="0"/>
              <a:t>Pomocí výtrusů</a:t>
            </a:r>
          </a:p>
          <a:p>
            <a:pPr lvl="1"/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Houby bez plodnic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Houby s plodnicí </a:t>
            </a:r>
          </a:p>
          <a:p>
            <a:pPr lvl="1"/>
            <a:r>
              <a:rPr lang="cs-CZ" dirty="0" err="1"/>
              <a:t>R</a:t>
            </a:r>
            <a:r>
              <a:rPr lang="cs-CZ" dirty="0" err="1" smtClean="0"/>
              <a:t>ourkaté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Lupenaté 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Cizopasné </a:t>
            </a:r>
          </a:p>
          <a:p>
            <a:pPr lvl="1"/>
            <a:r>
              <a:rPr lang="cs-CZ" dirty="0"/>
              <a:t>C</a:t>
            </a:r>
            <a:r>
              <a:rPr lang="cs-CZ" dirty="0" smtClean="0"/>
              <a:t>horoby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Hniložijné</a:t>
            </a:r>
          </a:p>
          <a:p>
            <a:pPr lvl="1"/>
            <a:r>
              <a:rPr lang="cs-CZ" dirty="0" smtClean="0"/>
              <a:t>Rozklad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Mykorhiza</a:t>
            </a:r>
          </a:p>
          <a:p>
            <a:pPr lvl="1"/>
            <a:r>
              <a:rPr lang="cs-CZ" dirty="0" smtClean="0"/>
              <a:t>Prospěšné soužití houba – strom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Součást lišejníků</a:t>
            </a:r>
            <a:endParaRPr lang="cs-CZ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660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err="1"/>
              <a:t>Soubor:S</a:t>
            </a:r>
            <a:r>
              <a:rPr lang="cs-CZ" dirty="0"/>
              <a:t> </a:t>
            </a:r>
            <a:r>
              <a:rPr lang="cs-CZ" dirty="0" err="1"/>
              <a:t>cerevisiae</a:t>
            </a:r>
            <a:r>
              <a:rPr lang="cs-CZ" dirty="0"/>
              <a:t> </a:t>
            </a:r>
            <a:r>
              <a:rPr lang="cs-CZ" dirty="0" err="1"/>
              <a:t>under</a:t>
            </a:r>
            <a:r>
              <a:rPr lang="cs-CZ" dirty="0"/>
              <a:t> DIC microscopy.jpg.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2010-01-14 [cit. 2012-07-26].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cs.wikipedia.org/wiki/Soubor:S_cerevisiae_under_DIC_microscopy.jpg</a:t>
            </a:r>
            <a:endParaRPr lang="cs-CZ" dirty="0" smtClean="0"/>
          </a:p>
          <a:p>
            <a:r>
              <a:rPr lang="cs-CZ" dirty="0" err="1"/>
              <a:t>Soubor:Podgrzybek.jpg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2005-08-17 [cit. 2012-07-26].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cs.wikipedia.org/wiki/Soubor:Podgrzybek.jpg</a:t>
            </a:r>
            <a:endParaRPr lang="cs-CZ" dirty="0" smtClean="0"/>
          </a:p>
          <a:p>
            <a:r>
              <a:rPr lang="cs-CZ" dirty="0"/>
              <a:t> File:Penicilliummandarijntjes.jpg.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2006-01-24 [cit. 2012-07-26].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commons.wikimedia.org/wiki/File:Penicilliummandarijntjes.jpg?uselang=cs</a:t>
            </a:r>
            <a:endParaRPr lang="cs-CZ" dirty="0" smtClean="0"/>
          </a:p>
          <a:p>
            <a:r>
              <a:rPr lang="cs-CZ" dirty="0"/>
              <a:t> File:Muchomůrka červená.JPG.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2007-10-01 [cit. 2012-07-26]. Dostupné z: </a:t>
            </a:r>
            <a:r>
              <a:rPr lang="cs-CZ" dirty="0">
                <a:hlinkClick r:id="rId5"/>
              </a:rPr>
              <a:t>http://commons.wikimedia.org/wiki/File:Muchom%C5%AFrka_%</a:t>
            </a:r>
            <a:r>
              <a:rPr lang="cs-CZ" dirty="0" smtClean="0">
                <a:hlinkClick r:id="rId5"/>
              </a:rPr>
              <a:t>C4%8Derven%C3%A1.JPG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Soubor:Mushroom's</a:t>
            </a:r>
            <a:r>
              <a:rPr lang="cs-CZ" dirty="0"/>
              <a:t> </a:t>
            </a:r>
            <a:r>
              <a:rPr lang="cs-CZ" dirty="0" err="1"/>
              <a:t>roots</a:t>
            </a:r>
            <a:r>
              <a:rPr lang="cs-CZ" dirty="0"/>
              <a:t> (</a:t>
            </a:r>
            <a:r>
              <a:rPr lang="cs-CZ" dirty="0" err="1"/>
              <a:t>mycélium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2007-08-01 [cit. 2012-07-26]. Dostupné z: </a:t>
            </a:r>
            <a:r>
              <a:rPr lang="cs-CZ" dirty="0">
                <a:hlinkClick r:id="rId6"/>
              </a:rPr>
              <a:t>http://cs.wikipedia.org/wiki/Soubor:Mushroom%27s_roots_%</a:t>
            </a:r>
            <a:r>
              <a:rPr lang="cs-CZ" dirty="0" smtClean="0">
                <a:hlinkClick r:id="rId6"/>
              </a:rPr>
              <a:t>28myc%C3%A9lium%29.jpg</a:t>
            </a:r>
            <a:endParaRPr lang="cs-CZ" dirty="0" smtClean="0"/>
          </a:p>
          <a:p>
            <a:r>
              <a:rPr lang="cs-CZ" dirty="0"/>
              <a:t> File:HYPHAE.png.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2012-05-31 [cit. 2012-07-26].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commons.wikimedia.org/wiki/File:HYPHAE.png</a:t>
            </a:r>
            <a:endParaRPr lang="cs-CZ" dirty="0" smtClean="0"/>
          </a:p>
          <a:p>
            <a:r>
              <a:rPr lang="cs-CZ" dirty="0"/>
              <a:t> File:Amanita lanei.JPG.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2008-04-27 [cit. 2012-07-26].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commons.wikimedia.org/wiki/File:Amanita_lanei.JPG?uselang=cs</a:t>
            </a:r>
            <a:endParaRPr lang="cs-CZ" dirty="0" smtClean="0"/>
          </a:p>
          <a:p>
            <a:r>
              <a:rPr lang="cs-CZ" dirty="0"/>
              <a:t>File:Amanita </a:t>
            </a:r>
            <a:r>
              <a:rPr lang="cs-CZ" dirty="0" err="1"/>
              <a:t>strobiliformis</a:t>
            </a:r>
            <a:r>
              <a:rPr lang="cs-CZ" dirty="0"/>
              <a:t> 110828wa.JPG.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2011-08-28 [cit. 2012-07-26].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commons.wikimedia.org/wiki/File:Amanita_strobiliformis_110828wa.JPG?uselang=cs</a:t>
            </a:r>
            <a:endParaRPr lang="cs-CZ" dirty="0" smtClean="0"/>
          </a:p>
          <a:p>
            <a:r>
              <a:rPr lang="cs-CZ" dirty="0"/>
              <a:t> File:Xerocomus chrysenteron1.jpg.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2005-12-25 [cit. 2012-07-26].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commons.wikimedia.org/wiki/File:Xerocomus_chrysenteron1.jpg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File:TomateTrossKrautundBraunfäulePhytophtorainfestans.jpg.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2007-02-11 [cit. 2012-07-26].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commons.wikimedia.org/wiki/File:TomateTrossKrautundBraunf%C3%A4ulePhytophtorainfestans.jpg?uselang=cs</a:t>
            </a:r>
            <a:endParaRPr lang="cs-CZ" dirty="0" smtClean="0"/>
          </a:p>
          <a:p>
            <a:r>
              <a:rPr lang="cs-CZ" dirty="0"/>
              <a:t>File:Gljiva3.jpg.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2007-08-29 [cit. 2012-07-26].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commons.wikimedia.org/wiki/File:Gljiva3.jpg?uselang=cs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Soubor:Hypogymnia</a:t>
            </a:r>
            <a:r>
              <a:rPr lang="cs-CZ" dirty="0" smtClean="0"/>
              <a:t> </a:t>
            </a:r>
            <a:r>
              <a:rPr lang="cs-CZ" dirty="0" err="1"/>
              <a:t>physodes</a:t>
            </a:r>
            <a:r>
              <a:rPr lang="cs-CZ" dirty="0"/>
              <a:t> 010108.jpg.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2008-07-01 [cit. 2012-07-26].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cs.wikipedia.org/wiki/Soubor:Hypogymnia_physodes_010108.jpg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75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1201</TotalTime>
  <Words>739</Words>
  <Application>Microsoft Office PowerPoint</Application>
  <PresentationFormat>Předvádění na obrazovce (4:3)</PresentationFormat>
  <Paragraphs>142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Houby</vt:lpstr>
      <vt:lpstr>Jednobuněčné nebo mnohobuněčné ?</vt:lpstr>
      <vt:lpstr>Výživa hub</vt:lpstr>
      <vt:lpstr>Tělo Hub</vt:lpstr>
      <vt:lpstr>Stavba plodnice</vt:lpstr>
      <vt:lpstr>Stavba plodnice – doplň popis</vt:lpstr>
      <vt:lpstr>Rouško</vt:lpstr>
      <vt:lpstr>Rozmnožování hub</vt:lpstr>
      <vt:lpstr>Významné skupiny hub</vt:lpstr>
      <vt:lpstr>Významné skupiny hub</vt:lpstr>
      <vt:lpstr>Významné skupiny hub</vt:lpstr>
      <vt:lpstr>Shrnutí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Dum</cp:lastModifiedBy>
  <cp:revision>26</cp:revision>
  <dcterms:created xsi:type="dcterms:W3CDTF">2012-07-26T14:59:16Z</dcterms:created>
  <dcterms:modified xsi:type="dcterms:W3CDTF">2013-06-18T16:04:49Z</dcterms:modified>
</cp:coreProperties>
</file>