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  <p:sldId id="260" r:id="rId5"/>
    <p:sldId id="262" r:id="rId6"/>
    <p:sldId id="271" r:id="rId7"/>
    <p:sldId id="264" r:id="rId8"/>
    <p:sldId id="261" r:id="rId9"/>
    <p:sldId id="263" r:id="rId10"/>
    <p:sldId id="265" r:id="rId11"/>
    <p:sldId id="266" r:id="rId12"/>
    <p:sldId id="267" r:id="rId13"/>
    <p:sldId id="268" r:id="rId14"/>
    <p:sldId id="269" r:id="rId15"/>
    <p:sldId id="270" r:id="rId16"/>
    <p:sldId id="25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D4DDC3C-6C6F-468B-A912-42141E0496A4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7CC5E0B-0F2D-48BA-A586-C10EB6B0C2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4DDC3C-6C6F-468B-A912-42141E0496A4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7CC5E0B-0F2D-48BA-A586-C10EB6B0C2F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D4DDC3C-6C6F-468B-A912-42141E0496A4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7CC5E0B-0F2D-48BA-A586-C10EB6B0C2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DDC3C-6C6F-468B-A912-42141E0496A4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C5E0B-0F2D-48BA-A586-C10EB6B0C2F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DDC3C-6C6F-468B-A912-42141E0496A4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C5E0B-0F2D-48BA-A586-C10EB6B0C2F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4DDC3C-6C6F-468B-A912-42141E0496A4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7CC5E0B-0F2D-48BA-A586-C10EB6B0C2F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DDC3C-6C6F-468B-A912-42141E0496A4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C5E0B-0F2D-48BA-A586-C10EB6B0C2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4DDC3C-6C6F-468B-A912-42141E0496A4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7CC5E0B-0F2D-48BA-A586-C10EB6B0C2F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4DDC3C-6C6F-468B-A912-42141E0496A4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7CC5E0B-0F2D-48BA-A586-C10EB6B0C2F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DDC3C-6C6F-468B-A912-42141E0496A4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C5E0B-0F2D-48BA-A586-C10EB6B0C2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DDC3C-6C6F-468B-A912-42141E0496A4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C5E0B-0F2D-48BA-A586-C10EB6B0C2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D4DDC3C-6C6F-468B-A912-42141E0496A4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7CC5E0B-0F2D-48BA-A586-C10EB6B0C2F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wmf"/><Relationship Id="rId5" Type="http://schemas.openxmlformats.org/officeDocument/2006/relationships/image" Target="../media/image6.wmf"/><Relationship Id="rId4" Type="http://schemas.openxmlformats.org/officeDocument/2006/relationships/image" Target="../media/image8.tm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m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mp"/><Relationship Id="rId2" Type="http://schemas.openxmlformats.org/officeDocument/2006/relationships/image" Target="../media/image12.tmp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tmp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9.wmf"/><Relationship Id="rId4" Type="http://schemas.openxmlformats.org/officeDocument/2006/relationships/image" Target="../media/image6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mp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Relationship Id="rId4" Type="http://schemas.microsoft.com/office/2007/relationships/hdphoto" Target="../media/hdphoto4.wdp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7" Type="http://schemas.openxmlformats.org/officeDocument/2006/relationships/image" Target="../media/image9.wmf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.wmf"/><Relationship Id="rId5" Type="http://schemas.microsoft.com/office/2007/relationships/hdphoto" Target="../media/hdphoto2.wdp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3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Monoraphidium_sp.jpeg?uselang=cs" TargetMode="External"/><Relationship Id="rId13" Type="http://schemas.openxmlformats.org/officeDocument/2006/relationships/hyperlink" Target="http://commons.wikimedia.org/wiki/File:Chlorella_miniata.jpg?uselang=cs" TargetMode="External"/><Relationship Id="rId3" Type="http://schemas.openxmlformats.org/officeDocument/2006/relationships/hyperlink" Target="http://www.microsoft.com/" TargetMode="External"/><Relationship Id="rId7" Type="http://schemas.openxmlformats.org/officeDocument/2006/relationships/hyperlink" Target="http://commons.wikimedia.org/wiki/File:Cladophora.JPG?uselang=cs" TargetMode="External"/><Relationship Id="rId12" Type="http://schemas.openxmlformats.org/officeDocument/2006/relationships/hyperlink" Target="http://commons.wikimedia.org/wiki/File:Chlamydomonas2-1.jpg" TargetMode="External"/><Relationship Id="rId2" Type="http://schemas.openxmlformats.org/officeDocument/2006/relationships/hyperlink" Target="http://cs.wikipedia.org/wiki/Soubor:Furry_rox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Cladophora_sp.jpeg?uselang=cs" TargetMode="External"/><Relationship Id="rId11" Type="http://schemas.openxmlformats.org/officeDocument/2006/relationships/hyperlink" Target="http://cs.wikipedia.org/wiki/Soubor:Laurencia.jpg" TargetMode="External"/><Relationship Id="rId5" Type="http://schemas.openxmlformats.org/officeDocument/2006/relationships/hyperlink" Target="http://commons.wikimedia.org/wiki/File:Halimeda.svg?uselang=cs" TargetMode="External"/><Relationship Id="rId15" Type="http://schemas.openxmlformats.org/officeDocument/2006/relationships/hyperlink" Target="http://cs.wikipedia.org/wiki/Soubor:Spirogyra_sp.jpg" TargetMode="External"/><Relationship Id="rId10" Type="http://schemas.openxmlformats.org/officeDocument/2006/relationships/hyperlink" Target="http://cs.wikipedia.org/wiki/Soubor:Fucus_vesiculosus.jpeg" TargetMode="External"/><Relationship Id="rId4" Type="http://schemas.openxmlformats.org/officeDocument/2006/relationships/hyperlink" Target="http://commons.wikimedia.org/wiki/File:Esquema_Micromonas_pusilla.jpg?uselang=cs" TargetMode="External"/><Relationship Id="rId9" Type="http://schemas.openxmlformats.org/officeDocument/2006/relationships/hyperlink" Target="http://cs.wikipedia.org/wiki/Soubor:Euglena_scheme_no_arrows.svg" TargetMode="External"/><Relationship Id="rId14" Type="http://schemas.openxmlformats.org/officeDocument/2006/relationships/hyperlink" Target="http://commons.wikimedia.org/wiki/File:Volvox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074905" y="1772816"/>
            <a:ext cx="6875462" cy="2776537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AUTOR: 	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NÁZEV: 			VY_32_INOVACE_12_Řasy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Ročník: 			</a:t>
            </a:r>
            <a:r>
              <a:rPr lang="cs-CZ" sz="1200" dirty="0" smtClean="0"/>
              <a:t>6. ročník ZŠ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oblast:		</a:t>
            </a:r>
            <a:r>
              <a:rPr lang="cs-CZ" sz="1200" dirty="0" smtClean="0"/>
              <a:t>Člověk 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obor: 		</a:t>
            </a:r>
            <a:r>
              <a:rPr lang="cs-CZ" sz="1200" dirty="0" smtClean="0"/>
              <a:t>Přírodopis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Tematický okruh:		</a:t>
            </a:r>
            <a:r>
              <a:rPr lang="cs-CZ" sz="1200" dirty="0" smtClean="0"/>
              <a:t>Biologie rostlin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TEMA: 			Řasy</a:t>
            </a:r>
          </a:p>
          <a:p>
            <a:pPr>
              <a:lnSpc>
                <a:spcPct val="120000"/>
              </a:lnSpc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sz="1200" dirty="0"/>
              <a:t>KLÍČOVÁ SLOVA:		</a:t>
            </a:r>
            <a:r>
              <a:rPr lang="cs-CZ" sz="1200" dirty="0" smtClean="0"/>
              <a:t>bičíkovci, dělení, </a:t>
            </a:r>
            <a:r>
              <a:rPr lang="cs-CZ" sz="1200" dirty="0" err="1" smtClean="0"/>
              <a:t>cenobium</a:t>
            </a:r>
            <a:r>
              <a:rPr lang="cs-CZ" sz="1200" dirty="0" smtClean="0"/>
              <a:t>, ruduchy, chaluhy</a:t>
            </a:r>
          </a:p>
          <a:p>
            <a:pPr>
              <a:lnSpc>
                <a:spcPct val="120000"/>
              </a:lnSpc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sz="1200" dirty="0" smtClean="0"/>
              <a:t>VYTVOŘENO</a:t>
            </a:r>
            <a:r>
              <a:rPr lang="cs-CZ" sz="1200" dirty="0"/>
              <a:t>: 		7/2012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ČÍSLO PROJEKTU: 		1.4 OP VK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ANOTACE: Prezentace pro interaktivní tabuli, výklad s krátkými průběžnými motivačními úkoly pro žáky. Žák popíše stélku jedno i mnohobuněčných řas, správně používá názvy chaluhy a ruduchy, jednoduše popíše místa výskytu řas a vysvětlí jejich způsob výživy a rozmnožování, jmenuje vybrané druhy řas, chápe význam řas pro ekosystém i člověka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  <a:defRPr/>
            </a:pPr>
            <a:endParaRPr lang="cs-CZ" sz="1200" dirty="0" smtClean="0"/>
          </a:p>
        </p:txBody>
      </p:sp>
      <p:pic>
        <p:nvPicPr>
          <p:cNvPr id="3075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8" name="Rectangle 5"/>
          <p:cNvSpPr>
            <a:spLocks noChangeArrowheads="1"/>
          </p:cNvSpPr>
          <p:nvPr/>
        </p:nvSpPr>
        <p:spPr bwMode="auto">
          <a:xfrm>
            <a:off x="333753" y="472321"/>
            <a:ext cx="8266943" cy="1107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Strašecí</a:t>
            </a:r>
          </a:p>
          <a:p>
            <a:pPr algn="ctr"/>
            <a:r>
              <a:rPr lang="cs-CZ" sz="1600" dirty="0"/>
              <a:t>                                                 tel. 311 240 401, 311 240 400, email: zsnovstra@email.cz</a:t>
            </a:r>
          </a:p>
        </p:txBody>
      </p:sp>
    </p:spTree>
    <p:extLst>
      <p:ext uri="{BB962C8B-B14F-4D97-AF65-F5344CB8AC3E}">
        <p14:creationId xmlns:p14="http://schemas.microsoft.com/office/powerpoint/2010/main" val="4016392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Řasy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Jednoduché rostliny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0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Řasy a další rostliny</a:t>
            </a:r>
            <a:endParaRPr lang="cs-CZ" dirty="0"/>
          </a:p>
        </p:txBody>
      </p:sp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420888"/>
            <a:ext cx="3331027" cy="3456384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/>
              <a:t>Ř</a:t>
            </a:r>
            <a:r>
              <a:rPr lang="cs-CZ" dirty="0" smtClean="0"/>
              <a:t>asy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Vyšší rostliny</a:t>
            </a:r>
            <a:endParaRPr lang="cs-CZ" dirty="0"/>
          </a:p>
        </p:txBody>
      </p:sp>
      <p:pic>
        <p:nvPicPr>
          <p:cNvPr id="1029" name="Picture 5" descr="C:\Users\Tereza\AppData\Local\Microsoft\Windows\Temporary Internet Files\Content.IE5\Y78AKF17\MP900399936[1]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420889"/>
            <a:ext cx="3096344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187624" y="6196662"/>
            <a:ext cx="6455613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Najdeš určitě mnoho rozdílů mezi řasami  a jinými  rostlinami.</a:t>
            </a:r>
            <a:endParaRPr lang="cs-CZ" dirty="0"/>
          </a:p>
        </p:txBody>
      </p:sp>
      <p:pic>
        <p:nvPicPr>
          <p:cNvPr id="1030" name="Picture 6" descr="C:\Users\Tereza\AppData\Local\Microsoft\Windows\Temporary Internet Files\Content.IE5\Y78AKF17\MC9004344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5265409"/>
            <a:ext cx="1158056" cy="1302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2563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Jednobuněčné nebo mnohobuněčné ? </a:t>
            </a:r>
            <a:endParaRPr lang="cs-CZ" dirty="0"/>
          </a:p>
        </p:txBody>
      </p:sp>
      <p:pic>
        <p:nvPicPr>
          <p:cNvPr id="9" name="Zástupný symbol pro obsah 8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41" b="81090" l="2273" r="9602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910165"/>
            <a:ext cx="2741641" cy="4572000"/>
          </a:xfrm>
        </p:spPr>
      </p:pic>
      <p:pic>
        <p:nvPicPr>
          <p:cNvPr id="10" name="Zástupný symbol pro obsah 9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1772816"/>
            <a:ext cx="3023491" cy="2386187"/>
          </a:xfrm>
        </p:spPr>
      </p:pic>
      <p:pic>
        <p:nvPicPr>
          <p:cNvPr id="2050" name="Picture 2" descr="C:\Users\Tereza\AppData\Local\Microsoft\Windows\Temporary Internet Files\Content.IE5\Y78AKF17\MC9004344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16632"/>
            <a:ext cx="1152128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Tereza\AppData\Local\Microsoft\Windows\Temporary Internet Files\Content.IE5\K43E3B6T\MC90042806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350465"/>
            <a:ext cx="1747601" cy="1065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755576" y="5733256"/>
            <a:ext cx="7431843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Řasy jsou jednobuněčné i mnohobuněčné organismy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25298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Tělo řas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Stélka</a:t>
            </a:r>
          </a:p>
          <a:p>
            <a:pPr lvl="1"/>
            <a:r>
              <a:rPr lang="cs-CZ" dirty="0" smtClean="0"/>
              <a:t>Není rozlišeno na jednotlivé orgány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2"/>
                </a:solidFill>
              </a:rPr>
              <a:t>Jednobuněčná 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2"/>
                </a:solidFill>
              </a:rPr>
              <a:t>Mnohobuněčná</a:t>
            </a:r>
          </a:p>
          <a:p>
            <a:endParaRPr lang="cs-CZ" dirty="0"/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692696"/>
            <a:ext cx="2697915" cy="368598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7229215" y="4009347"/>
            <a:ext cx="1120820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Žabí vlas</a:t>
            </a:r>
            <a:endParaRPr lang="cs-CZ" dirty="0"/>
          </a:p>
        </p:txBody>
      </p:sp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3650941"/>
            <a:ext cx="3744416" cy="262926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30697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Skupiny řas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SzPct val="100000"/>
              <a:buFont typeface="+mj-lt"/>
              <a:buAutoNum type="arabicPeriod"/>
            </a:pPr>
            <a:r>
              <a:rPr lang="cs-CZ" cap="all" dirty="0" smtClean="0">
                <a:solidFill>
                  <a:srgbClr val="92D050"/>
                </a:solidFill>
              </a:rPr>
              <a:t>Zelené</a:t>
            </a:r>
            <a:endParaRPr lang="cs-CZ" cap="all" dirty="0"/>
          </a:p>
          <a:p>
            <a:pPr marL="457200" indent="-457200">
              <a:buSzPct val="100000"/>
              <a:buFont typeface="+mj-lt"/>
              <a:buAutoNum type="arabicPeriod"/>
            </a:pPr>
            <a:r>
              <a:rPr lang="cs-CZ" cap="all" dirty="0">
                <a:solidFill>
                  <a:schemeClr val="accent6"/>
                </a:solidFill>
              </a:rPr>
              <a:t>Hnědé</a:t>
            </a:r>
          </a:p>
          <a:p>
            <a:pPr lvl="1"/>
            <a:r>
              <a:rPr lang="cs-CZ" cap="all" dirty="0" smtClean="0"/>
              <a:t>Chaluhy</a:t>
            </a:r>
          </a:p>
          <a:p>
            <a:pPr lvl="1"/>
            <a:r>
              <a:rPr lang="cs-CZ" dirty="0" smtClean="0"/>
              <a:t>Moře (převážně)</a:t>
            </a:r>
          </a:p>
          <a:p>
            <a:pPr lvl="1"/>
            <a:r>
              <a:rPr lang="cs-CZ" dirty="0" smtClean="0"/>
              <a:t>Stélka</a:t>
            </a:r>
          </a:p>
          <a:p>
            <a:pPr lvl="2"/>
            <a:r>
              <a:rPr lang="cs-CZ" dirty="0" smtClean="0"/>
              <a:t>Několik metrů</a:t>
            </a:r>
          </a:p>
          <a:p>
            <a:pPr marL="457200" indent="-457200">
              <a:buSzPct val="100000"/>
              <a:buFont typeface="+mj-lt"/>
              <a:buAutoNum type="arabicPeriod"/>
            </a:pPr>
            <a:r>
              <a:rPr lang="cs-CZ" cap="all" dirty="0">
                <a:solidFill>
                  <a:srgbClr val="FF0000"/>
                </a:solidFill>
              </a:rPr>
              <a:t>Červené</a:t>
            </a:r>
          </a:p>
          <a:p>
            <a:pPr lvl="1"/>
            <a:r>
              <a:rPr lang="cs-CZ" cap="all" dirty="0"/>
              <a:t>Ruduchy</a:t>
            </a:r>
          </a:p>
          <a:p>
            <a:pPr lvl="1"/>
            <a:r>
              <a:rPr lang="cs-CZ" dirty="0" smtClean="0"/>
              <a:t>Převážné moře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3923928" y="908720"/>
            <a:ext cx="4544060" cy="1991003"/>
            <a:chOff x="3779912" y="442495"/>
            <a:chExt cx="4544060" cy="1991003"/>
          </a:xfrm>
        </p:grpSpPr>
        <p:pic>
          <p:nvPicPr>
            <p:cNvPr id="5" name="Obrázek 4" descr="Výřez obrazovky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79912" y="442495"/>
              <a:ext cx="4544060" cy="1991003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6" name="TextovéPole 5"/>
            <p:cNvSpPr txBox="1"/>
            <p:nvPr/>
          </p:nvSpPr>
          <p:spPr>
            <a:xfrm>
              <a:off x="6279823" y="442495"/>
              <a:ext cx="2044149" cy="369332"/>
            </a:xfrm>
            <a:prstGeom prst="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dirty="0" smtClean="0"/>
                <a:t>Chaluha bublinatá</a:t>
              </a:r>
              <a:endParaRPr lang="cs-CZ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5004048" y="3573016"/>
            <a:ext cx="3234638" cy="2868547"/>
            <a:chOff x="4434623" y="3283677"/>
            <a:chExt cx="3234638" cy="2868547"/>
          </a:xfrm>
        </p:grpSpPr>
        <p:pic>
          <p:nvPicPr>
            <p:cNvPr id="8" name="Obrázek 7" descr="Výřez obrazovky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34623" y="3283677"/>
              <a:ext cx="3234638" cy="2868547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9" name="TextovéPole 8"/>
            <p:cNvSpPr txBox="1"/>
            <p:nvPr/>
          </p:nvSpPr>
          <p:spPr>
            <a:xfrm>
              <a:off x="6439740" y="3294276"/>
              <a:ext cx="1197764" cy="369332"/>
            </a:xfrm>
            <a:prstGeom prst="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dirty="0" err="1" smtClean="0"/>
                <a:t>Laurencia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040327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Výskyt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accent1"/>
                </a:solidFill>
              </a:rPr>
              <a:t>Ve vodě (většina)</a:t>
            </a:r>
          </a:p>
          <a:p>
            <a:pPr lvl="1"/>
            <a:r>
              <a:rPr lang="cs-CZ" dirty="0" smtClean="0"/>
              <a:t>Sladká </a:t>
            </a:r>
          </a:p>
          <a:p>
            <a:pPr lvl="2"/>
            <a:r>
              <a:rPr lang="cs-CZ" dirty="0" smtClean="0">
                <a:solidFill>
                  <a:srgbClr val="92D050"/>
                </a:solidFill>
              </a:rPr>
              <a:t>Zelené řasy</a:t>
            </a:r>
          </a:p>
          <a:p>
            <a:pPr lvl="1"/>
            <a:r>
              <a:rPr lang="cs-CZ" dirty="0" smtClean="0"/>
              <a:t>Moře</a:t>
            </a:r>
          </a:p>
          <a:p>
            <a:pPr lvl="2"/>
            <a:r>
              <a:rPr lang="cs-CZ" dirty="0" smtClean="0">
                <a:solidFill>
                  <a:srgbClr val="92D050"/>
                </a:solidFill>
              </a:rPr>
              <a:t>Zelené řasy</a:t>
            </a:r>
          </a:p>
          <a:p>
            <a:pPr lvl="2"/>
            <a:r>
              <a:rPr lang="cs-CZ" dirty="0" smtClean="0">
                <a:solidFill>
                  <a:schemeClr val="accent6"/>
                </a:solidFill>
              </a:rPr>
              <a:t>Hnědé řasy (chaluhy)</a:t>
            </a:r>
          </a:p>
          <a:p>
            <a:pPr lvl="2"/>
            <a:r>
              <a:rPr lang="cs-CZ" dirty="0" smtClean="0">
                <a:solidFill>
                  <a:srgbClr val="C00000"/>
                </a:solidFill>
              </a:rPr>
              <a:t>Červené řasy (ruduchy)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accent1"/>
                </a:solidFill>
              </a:rPr>
              <a:t>Na souši</a:t>
            </a:r>
          </a:p>
          <a:p>
            <a:pPr lvl="1"/>
            <a:r>
              <a:rPr lang="cs-CZ" dirty="0" smtClean="0"/>
              <a:t>Na kmenech</a:t>
            </a:r>
          </a:p>
          <a:p>
            <a:pPr lvl="1"/>
            <a:r>
              <a:rPr lang="cs-CZ" dirty="0" smtClean="0"/>
              <a:t>Na skalách a zdech</a:t>
            </a:r>
          </a:p>
          <a:p>
            <a:pPr lvl="1"/>
            <a:endParaRPr lang="cs-CZ" dirty="0"/>
          </a:p>
        </p:txBody>
      </p:sp>
      <p:grpSp>
        <p:nvGrpSpPr>
          <p:cNvPr id="9" name="Skupina 8"/>
          <p:cNvGrpSpPr/>
          <p:nvPr/>
        </p:nvGrpSpPr>
        <p:grpSpPr>
          <a:xfrm>
            <a:off x="5422819" y="1296032"/>
            <a:ext cx="2815868" cy="1512168"/>
            <a:chOff x="3779912" y="442495"/>
            <a:chExt cx="4544061" cy="1991003"/>
          </a:xfrm>
        </p:grpSpPr>
        <p:pic>
          <p:nvPicPr>
            <p:cNvPr id="4" name="Obrázek 3" descr="Výřez obrazovky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79912" y="442495"/>
              <a:ext cx="4544060" cy="1991003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5" name="TextovéPole 4"/>
            <p:cNvSpPr txBox="1"/>
            <p:nvPr/>
          </p:nvSpPr>
          <p:spPr>
            <a:xfrm>
              <a:off x="6279824" y="442495"/>
              <a:ext cx="2044149" cy="344450"/>
            </a:xfrm>
            <a:prstGeom prst="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1050" dirty="0" smtClean="0"/>
                <a:t>Chaluha bublinatá</a:t>
              </a:r>
              <a:endParaRPr lang="cs-CZ" sz="1050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6228184" y="3573017"/>
            <a:ext cx="2010503" cy="1584176"/>
            <a:chOff x="4434623" y="3283677"/>
            <a:chExt cx="3234639" cy="2868547"/>
          </a:xfrm>
        </p:grpSpPr>
        <p:pic>
          <p:nvPicPr>
            <p:cNvPr id="6" name="Obrázek 5" descr="Výřez obrazovky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34623" y="3283677"/>
              <a:ext cx="3234638" cy="2868547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7" name="TextovéPole 6"/>
            <p:cNvSpPr txBox="1"/>
            <p:nvPr/>
          </p:nvSpPr>
          <p:spPr>
            <a:xfrm>
              <a:off x="6208223" y="3294275"/>
              <a:ext cx="1461039" cy="459778"/>
            </a:xfrm>
            <a:prstGeom prst="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1050" dirty="0" err="1" smtClean="0"/>
                <a:t>Laurencia</a:t>
              </a:r>
              <a:endParaRPr lang="cs-CZ" sz="1050" dirty="0"/>
            </a:p>
          </p:txBody>
        </p:sp>
      </p:grpSp>
    </p:spTree>
    <p:extLst>
      <p:ext uri="{BB962C8B-B14F-4D97-AF65-F5344CB8AC3E}">
        <p14:creationId xmlns:p14="http://schemas.microsoft.com/office/powerpoint/2010/main" val="1899827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Výživa řas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2D050"/>
                </a:solidFill>
              </a:rPr>
              <a:t>Fotosyntézou</a:t>
            </a:r>
          </a:p>
          <a:p>
            <a:r>
              <a:rPr lang="cs-CZ" dirty="0" smtClean="0">
                <a:solidFill>
                  <a:srgbClr val="92D050"/>
                </a:solidFill>
              </a:rPr>
              <a:t>Chloroplasty</a:t>
            </a:r>
            <a:r>
              <a:rPr lang="cs-CZ" dirty="0" smtClean="0"/>
              <a:t> se zeleným barvivem </a:t>
            </a:r>
            <a:r>
              <a:rPr lang="cs-CZ" dirty="0" smtClean="0">
                <a:solidFill>
                  <a:srgbClr val="92D050"/>
                </a:solidFill>
              </a:rPr>
              <a:t>chlorofylem</a:t>
            </a:r>
          </a:p>
          <a:p>
            <a:pPr lvl="1"/>
            <a:r>
              <a:rPr lang="cs-CZ" sz="2400" dirty="0" smtClean="0"/>
              <a:t>Příjem: 	</a:t>
            </a:r>
          </a:p>
          <a:p>
            <a:pPr lvl="2"/>
            <a:r>
              <a:rPr lang="cs-CZ" sz="2000" dirty="0" smtClean="0">
                <a:solidFill>
                  <a:schemeClr val="accent2"/>
                </a:solidFill>
              </a:rPr>
              <a:t>oxid uhličitý</a:t>
            </a:r>
            <a:r>
              <a:rPr lang="cs-CZ" sz="2000" dirty="0" smtClean="0"/>
              <a:t> </a:t>
            </a:r>
          </a:p>
          <a:p>
            <a:pPr lvl="2"/>
            <a:r>
              <a:rPr lang="cs-CZ" sz="2000" dirty="0" smtClean="0">
                <a:solidFill>
                  <a:schemeClr val="accent2"/>
                </a:solidFill>
              </a:rPr>
              <a:t>neústrojné látky </a:t>
            </a:r>
            <a:r>
              <a:rPr lang="cs-CZ" sz="2000" dirty="0" smtClean="0"/>
              <a:t>rozpuštěné</a:t>
            </a:r>
            <a:r>
              <a:rPr lang="cs-CZ" sz="2000" dirty="0" smtClean="0">
                <a:solidFill>
                  <a:schemeClr val="accent2"/>
                </a:solidFill>
              </a:rPr>
              <a:t> </a:t>
            </a:r>
            <a:r>
              <a:rPr lang="cs-CZ" sz="2000" dirty="0" smtClean="0"/>
              <a:t>ve vodě</a:t>
            </a:r>
          </a:p>
          <a:p>
            <a:pPr lvl="1"/>
            <a:r>
              <a:rPr lang="cs-CZ" sz="2400" dirty="0" smtClean="0"/>
              <a:t>Vytváří:</a:t>
            </a:r>
          </a:p>
          <a:p>
            <a:pPr lvl="2"/>
            <a:r>
              <a:rPr lang="cs-CZ" sz="2000" dirty="0" smtClean="0">
                <a:solidFill>
                  <a:schemeClr val="accent2"/>
                </a:solidFill>
              </a:rPr>
              <a:t>ústrojné</a:t>
            </a:r>
            <a:r>
              <a:rPr lang="cs-CZ" sz="2000" dirty="0" smtClean="0"/>
              <a:t> látky (stavba těla)</a:t>
            </a:r>
          </a:p>
          <a:p>
            <a:pPr lvl="2"/>
            <a:r>
              <a:rPr lang="cs-CZ" sz="2000" dirty="0" smtClean="0">
                <a:solidFill>
                  <a:schemeClr val="accent2"/>
                </a:solidFill>
              </a:rPr>
              <a:t>kyslík</a:t>
            </a:r>
            <a:endParaRPr lang="cs-CZ" sz="2000" dirty="0">
              <a:solidFill>
                <a:schemeClr val="accent2"/>
              </a:solidFill>
            </a:endParaRPr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74" b="89764" l="644" r="9922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446" y="4149080"/>
            <a:ext cx="7401959" cy="249639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763688" y="6091992"/>
            <a:ext cx="1120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Žabí vlas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4615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995710"/>
          </a:xfrm>
        </p:spPr>
        <p:txBody>
          <a:bodyPr/>
          <a:lstStyle/>
          <a:p>
            <a:r>
              <a:rPr lang="cs-CZ" dirty="0" smtClean="0"/>
              <a:t>Jednobuněčné řasy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539552" y="2348880"/>
            <a:ext cx="3657600" cy="1837566"/>
          </a:xfrm>
        </p:spPr>
        <p:txBody>
          <a:bodyPr/>
          <a:lstStyle/>
          <a:p>
            <a:r>
              <a:rPr lang="cs-CZ" dirty="0" smtClean="0"/>
              <a:t>Ve vodách</a:t>
            </a:r>
          </a:p>
          <a:p>
            <a:r>
              <a:rPr lang="cs-CZ" dirty="0" smtClean="0"/>
              <a:t>Pohyb </a:t>
            </a:r>
          </a:p>
          <a:p>
            <a:pPr lvl="1"/>
            <a:r>
              <a:rPr lang="cs-CZ" dirty="0" smtClean="0"/>
              <a:t>Bičík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Bičíkovec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2132856"/>
            <a:ext cx="2045368" cy="38862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>
          <a:xfrm>
            <a:off x="467544" y="1484784"/>
            <a:ext cx="3657600" cy="658368"/>
          </a:xfrm>
        </p:spPr>
        <p:txBody>
          <a:bodyPr/>
          <a:lstStyle/>
          <a:p>
            <a:r>
              <a:rPr lang="cs-CZ" dirty="0" smtClean="0"/>
              <a:t>Krásnoočko zelené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89554" y="2564904"/>
            <a:ext cx="659155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bičík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338982" y="3817114"/>
            <a:ext cx="2069797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světločivná skvrna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889554" y="3817114"/>
            <a:ext cx="1300356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chloroplast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057127" y="5166164"/>
            <a:ext cx="1351652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cytoplazma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917801" y="5166164"/>
            <a:ext cx="697627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jádro</a:t>
            </a:r>
            <a:endParaRPr lang="cs-CZ" dirty="0"/>
          </a:p>
        </p:txBody>
      </p:sp>
      <p:cxnSp>
        <p:nvCxnSpPr>
          <p:cNvPr id="17" name="Přímá spojnice 16"/>
          <p:cNvCxnSpPr/>
          <p:nvPr/>
        </p:nvCxnSpPr>
        <p:spPr>
          <a:xfrm flipH="1">
            <a:off x="6444208" y="2749570"/>
            <a:ext cx="415802" cy="3135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stCxn id="12" idx="1"/>
          </p:cNvCxnSpPr>
          <p:nvPr/>
        </p:nvCxnSpPr>
        <p:spPr>
          <a:xfrm flipH="1">
            <a:off x="6444208" y="4001780"/>
            <a:ext cx="445346" cy="50734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stCxn id="14" idx="1"/>
          </p:cNvCxnSpPr>
          <p:nvPr/>
        </p:nvCxnSpPr>
        <p:spPr>
          <a:xfrm flipH="1" flipV="1">
            <a:off x="6140980" y="4974274"/>
            <a:ext cx="776821" cy="37655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5408779" y="3817114"/>
            <a:ext cx="963421" cy="18466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 flipV="1">
            <a:off x="5408780" y="5345169"/>
            <a:ext cx="603380" cy="31607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348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Jednobuněčné řasy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4163144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Co chybí krásnoočku na povrchu těla?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Buněčná stěna</a:t>
            </a:r>
          </a:p>
          <a:p>
            <a:pPr marL="457200" indent="-457200">
              <a:buFont typeface="+mj-lt"/>
              <a:buAutoNum type="arabicPeriod" startAt="2"/>
            </a:pPr>
            <a:r>
              <a:rPr lang="cs-CZ" dirty="0" smtClean="0"/>
              <a:t>Co z toho plyne?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Není pevné, může měnit tvar těla</a:t>
            </a:r>
          </a:p>
          <a:p>
            <a:pPr marL="457200" indent="-457200">
              <a:buFont typeface="+mj-lt"/>
              <a:buAutoNum type="arabicPeriod" startAt="3"/>
            </a:pPr>
            <a:r>
              <a:rPr lang="cs-CZ" dirty="0" smtClean="0"/>
              <a:t>Jak chápeš význam slova „světločivná“ skvrna?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Světločivná – reagující na světlo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/>
              <a:t>Krásnoočko </a:t>
            </a:r>
            <a:r>
              <a:rPr lang="cs-CZ" dirty="0" smtClean="0"/>
              <a:t>zelené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Náměty k zamyšlení</a:t>
            </a:r>
            <a:endParaRPr lang="cs-CZ" dirty="0"/>
          </a:p>
        </p:txBody>
      </p:sp>
      <p:pic>
        <p:nvPicPr>
          <p:cNvPr id="7" name="Zástupný symbol pro obsah 7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2348880"/>
            <a:ext cx="2045368" cy="3886200"/>
          </a:xfrm>
        </p:spPr>
      </p:pic>
      <p:pic>
        <p:nvPicPr>
          <p:cNvPr id="8" name="Picture 6" descr="C:\Users\Tereza\AppData\Local\Microsoft\Windows\Temporary Internet Files\Content.IE5\Y78AKF17\MC9004344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980728"/>
            <a:ext cx="1158056" cy="1302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Tereza\AppData\Local\Microsoft\Windows\Temporary Internet Files\Content.IE5\K43E3B6T\MC90042806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517232"/>
            <a:ext cx="1747601" cy="1065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45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Jednobuněčné řasy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174" y="2362200"/>
            <a:ext cx="3417651" cy="3886200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Bez bičíku</a:t>
            </a:r>
          </a:p>
          <a:p>
            <a:r>
              <a:rPr lang="cs-CZ" dirty="0" smtClean="0"/>
              <a:t>Vznáší se </a:t>
            </a:r>
            <a:r>
              <a:rPr lang="cs-CZ" dirty="0" smtClean="0">
                <a:solidFill>
                  <a:schemeClr val="accent1"/>
                </a:solidFill>
              </a:rPr>
              <a:t>ve vodě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láštěnka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err="1" smtClean="0"/>
              <a:t>Zelenivka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2942" y="5940368"/>
            <a:ext cx="2359941" cy="25391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050" dirty="0" smtClean="0"/>
              <a:t>Snímek z elektronového mikroskopu</a:t>
            </a:r>
          </a:p>
        </p:txBody>
      </p:sp>
    </p:spTree>
    <p:extLst>
      <p:ext uri="{BB962C8B-B14F-4D97-AF65-F5344CB8AC3E}">
        <p14:creationId xmlns:p14="http://schemas.microsoft.com/office/powerpoint/2010/main" val="2078628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Jednobuněčné řasy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Na souši</a:t>
            </a:r>
          </a:p>
          <a:p>
            <a:r>
              <a:rPr lang="cs-CZ" dirty="0" smtClean="0"/>
              <a:t>Bez bičíku</a:t>
            </a:r>
          </a:p>
          <a:p>
            <a:r>
              <a:rPr lang="cs-CZ" dirty="0" smtClean="0"/>
              <a:t>Povlaky </a:t>
            </a:r>
          </a:p>
          <a:p>
            <a:pPr lvl="1"/>
            <a:r>
              <a:rPr lang="cs-CZ" dirty="0" smtClean="0"/>
              <a:t>na kmenech</a:t>
            </a:r>
          </a:p>
          <a:p>
            <a:pPr lvl="1"/>
            <a:r>
              <a:rPr lang="cs-CZ" dirty="0"/>
              <a:t>n</a:t>
            </a:r>
            <a:r>
              <a:rPr lang="cs-CZ" dirty="0" smtClean="0"/>
              <a:t>a skálách …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cap="all" dirty="0" smtClean="0">
                <a:solidFill>
                  <a:schemeClr val="accent1"/>
                </a:solidFill>
              </a:rPr>
              <a:t>Dělením</a:t>
            </a:r>
          </a:p>
          <a:p>
            <a:pPr lvl="1"/>
            <a:r>
              <a:rPr lang="cs-CZ" dirty="0" smtClean="0"/>
              <a:t>jednobuněčné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Zrněnka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Rozmnožování </a:t>
            </a:r>
            <a:endParaRPr lang="cs-CZ" dirty="0"/>
          </a:p>
        </p:txBody>
      </p:sp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3501008"/>
            <a:ext cx="3967004" cy="2664296"/>
          </a:xfrm>
          <a:prstGeom prst="rect">
            <a:avLst/>
          </a:prstGeom>
        </p:spPr>
      </p:pic>
      <p:pic>
        <p:nvPicPr>
          <p:cNvPr id="2054" name="Picture 6" descr="C:\Users\Tereza\AppData\Local\Microsoft\Windows\Temporary Internet Files\Content.IE5\Y78AKF17\MP9004244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541024"/>
            <a:ext cx="2736304" cy="2007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2748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Řasy tvořící kolonie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Soubor jednobuněčných řas</a:t>
            </a:r>
          </a:p>
          <a:p>
            <a:r>
              <a:rPr lang="cs-CZ" dirty="0" smtClean="0"/>
              <a:t>Přechod mezi </a:t>
            </a:r>
            <a:r>
              <a:rPr lang="cs-CZ" dirty="0" smtClean="0">
                <a:solidFill>
                  <a:schemeClr val="accent1"/>
                </a:solidFill>
              </a:rPr>
              <a:t>jedno a mnohobuněčným organismem</a:t>
            </a:r>
          </a:p>
          <a:p>
            <a:r>
              <a:rPr lang="cs-CZ" dirty="0" err="1" smtClean="0"/>
              <a:t>Cenobium</a:t>
            </a:r>
            <a:endParaRPr lang="cs-CZ" dirty="0" smtClean="0"/>
          </a:p>
          <a:p>
            <a:r>
              <a:rPr lang="cs-CZ" dirty="0" smtClean="0"/>
              <a:t>Vnitřek vyplněný slizem</a:t>
            </a:r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Váleč koulivý</a:t>
            </a:r>
            <a:endParaRPr lang="cs-CZ" dirty="0"/>
          </a:p>
        </p:txBody>
      </p:sp>
      <p:pic>
        <p:nvPicPr>
          <p:cNvPr id="14" name="Zástupný symbol pro obsah 13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5517" y="944365"/>
            <a:ext cx="3240360" cy="3132707"/>
          </a:xfrm>
        </p:spPr>
      </p:pic>
      <p:pic>
        <p:nvPicPr>
          <p:cNvPr id="15" name="Obrázek 14" descr="Výřez obrazovky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636" b="94481" l="9884" r="8953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766433" y="2738623"/>
            <a:ext cx="1638529" cy="4315428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3275856" y="5805264"/>
            <a:ext cx="2569934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Povrch </a:t>
            </a:r>
            <a:r>
              <a:rPr lang="cs-CZ" dirty="0" err="1" smtClean="0"/>
              <a:t>cenobia</a:t>
            </a:r>
            <a:r>
              <a:rPr lang="cs-CZ" dirty="0" smtClean="0"/>
              <a:t> váleče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2689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Mnohobuněčné řasy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47" b="99112" l="910" r="989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64391">
            <a:off x="247523" y="2266727"/>
            <a:ext cx="3657600" cy="3124778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/>
              <a:t>Š</a:t>
            </a:r>
            <a:r>
              <a:rPr lang="cs-CZ" dirty="0" smtClean="0"/>
              <a:t>roubatka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Žabí vlas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2932513"/>
            <a:ext cx="1415772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chloroplasty</a:t>
            </a:r>
            <a:endParaRPr lang="cs-CZ" dirty="0"/>
          </a:p>
        </p:txBody>
      </p:sp>
      <p:cxnSp>
        <p:nvCxnSpPr>
          <p:cNvPr id="10" name="Přímá spojnice 9"/>
          <p:cNvCxnSpPr>
            <a:stCxn id="8" idx="2"/>
          </p:cNvCxnSpPr>
          <p:nvPr/>
        </p:nvCxnSpPr>
        <p:spPr>
          <a:xfrm>
            <a:off x="1319446" y="3301845"/>
            <a:ext cx="84202" cy="78279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539552" y="2348880"/>
            <a:ext cx="19694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Ve vodách</a:t>
            </a:r>
            <a:endParaRPr lang="cs-CZ" sz="2400" dirty="0"/>
          </a:p>
        </p:txBody>
      </p:sp>
      <p:pic>
        <p:nvPicPr>
          <p:cNvPr id="12" name="Zástupný symbol pro obsah 11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74" b="89764" l="644" r="9922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242974">
            <a:off x="4932040" y="3645024"/>
            <a:ext cx="3657600" cy="1793494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5076056" y="2470848"/>
            <a:ext cx="19694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Ve vodách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9701" y="5229200"/>
            <a:ext cx="4044267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>
              <a:defRPr>
                <a:solidFill>
                  <a:schemeClr val="dk1"/>
                </a:solidFill>
              </a:defRPr>
            </a:lvl1pPr>
            <a:lvl2pPr>
              <a:defRPr>
                <a:solidFill>
                  <a:schemeClr val="dk1"/>
                </a:solidFill>
              </a:defRPr>
            </a:lvl2pPr>
            <a:lvl3pPr>
              <a:defRPr>
                <a:solidFill>
                  <a:schemeClr val="dk1"/>
                </a:solidFill>
              </a:defRPr>
            </a:lvl3pPr>
            <a:lvl4pPr>
              <a:defRPr>
                <a:solidFill>
                  <a:schemeClr val="dk1"/>
                </a:solidFill>
              </a:defRPr>
            </a:lvl4pPr>
            <a:lvl5pPr>
              <a:defRPr>
                <a:solidFill>
                  <a:schemeClr val="dk1"/>
                </a:solidFill>
              </a:defRPr>
            </a:lvl5pPr>
            <a:lvl6pPr>
              <a:defRPr>
                <a:solidFill>
                  <a:schemeClr val="dk1"/>
                </a:solidFill>
              </a:defRPr>
            </a:lvl6pPr>
            <a:lvl7pPr>
              <a:defRPr>
                <a:solidFill>
                  <a:schemeClr val="dk1"/>
                </a:solidFill>
              </a:defRPr>
            </a:lvl7pPr>
            <a:lvl8pPr>
              <a:defRPr>
                <a:solidFill>
                  <a:schemeClr val="dk1"/>
                </a:solidFill>
              </a:defRPr>
            </a:lvl8pPr>
            <a:lvl9pPr>
              <a:defRPr>
                <a:solidFill>
                  <a:schemeClr val="dk1"/>
                </a:solidFill>
              </a:defRPr>
            </a:lvl9pPr>
          </a:lstStyle>
          <a:p>
            <a:r>
              <a:rPr lang="cs-CZ" dirty="0"/>
              <a:t>Proč šroubatka získala takový název</a:t>
            </a:r>
            <a:r>
              <a:rPr lang="cs-CZ" dirty="0" smtClean="0"/>
              <a:t>?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solidFill>
                  <a:srgbClr val="FF0000"/>
                </a:solidFill>
              </a:rPr>
              <a:t>Díky chloroplastům stočeným do šroubovice</a:t>
            </a:r>
          </a:p>
        </p:txBody>
      </p:sp>
      <p:pic>
        <p:nvPicPr>
          <p:cNvPr id="15" name="Picture 6" descr="C:\Users\Tereza\AppData\Local\Microsoft\Windows\Temporary Internet Files\Content.IE5\Y78AKF17\MC90043441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401840"/>
            <a:ext cx="726008" cy="816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Tereza\AppData\Local\Microsoft\Windows\Temporary Internet Files\Content.IE5\K43E3B6T\MC90042806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4179" y="6295924"/>
            <a:ext cx="873800" cy="532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238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6" descr="C:\Users\Tereza\AppData\Local\Microsoft\Windows\Temporary Internet Files\Content.IE5\Y78AKF17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5" y="4441405"/>
            <a:ext cx="726008" cy="816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řas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57200" y="2362199"/>
            <a:ext cx="3610744" cy="1858889"/>
          </a:xfrm>
        </p:spPr>
        <p:txBody>
          <a:bodyPr>
            <a:normAutofit/>
          </a:bodyPr>
          <a:lstStyle/>
          <a:p>
            <a:r>
              <a:rPr lang="cs-CZ" dirty="0" smtClean="0"/>
              <a:t>Uvolňují </a:t>
            </a:r>
            <a:r>
              <a:rPr lang="cs-CZ" dirty="0" smtClean="0">
                <a:solidFill>
                  <a:schemeClr val="accent1"/>
                </a:solidFill>
              </a:rPr>
              <a:t>kyslík </a:t>
            </a:r>
            <a:r>
              <a:rPr lang="cs-CZ" dirty="0" smtClean="0"/>
              <a:t>do vody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Potrava</a:t>
            </a:r>
            <a:r>
              <a:rPr lang="cs-CZ" dirty="0" smtClean="0"/>
              <a:t> po vodní živočichy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err="1" smtClean="0"/>
              <a:t>Krmino</a:t>
            </a:r>
            <a:r>
              <a:rPr lang="cs-CZ" dirty="0" smtClean="0"/>
              <a:t> pro zvířata</a:t>
            </a:r>
          </a:p>
          <a:p>
            <a:r>
              <a:rPr lang="cs-CZ" dirty="0" smtClean="0"/>
              <a:t>Potravina pro člověka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Pro ekosystém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Pro člověka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8863" y="4796499"/>
            <a:ext cx="3185487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Pro které vodní organismy je </a:t>
            </a:r>
          </a:p>
          <a:p>
            <a:r>
              <a:rPr lang="cs-CZ" dirty="0" smtClean="0"/>
              <a:t>kyslík nezbytný?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FF0000"/>
                </a:solidFill>
              </a:rPr>
              <a:t>Pro všechny živočichy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2" name="Picture 3" descr="C:\Users\Tereza\AppData\Local\Microsoft\Windows\Temporary Internet Files\Content.IE5\K43E3B6T\MC9004280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0503" y="6029554"/>
            <a:ext cx="873800" cy="532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Tereza\AppData\Local\Microsoft\Windows\Temporary Internet Files\Content.IE5\SHRZAFRV\MP90043895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563445"/>
            <a:ext cx="3704456" cy="2466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9778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cs-CZ" dirty="0" err="1"/>
              <a:t>Soubor:Furry</a:t>
            </a:r>
            <a:r>
              <a:rPr lang="cs-CZ" dirty="0"/>
              <a:t> rox.jpg.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2005-10-02 [cit. 2012-07-27].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cs.wikipedia.org/wiki/Soubor:Furry_rox.jpg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www.microsoft.com</a:t>
            </a:r>
            <a:endParaRPr lang="cs-CZ" dirty="0" smtClean="0"/>
          </a:p>
          <a:p>
            <a:r>
              <a:rPr lang="cs-CZ" dirty="0"/>
              <a:t> File:Esquema </a:t>
            </a:r>
            <a:r>
              <a:rPr lang="cs-CZ" dirty="0" err="1"/>
              <a:t>Micromonas</a:t>
            </a:r>
            <a:r>
              <a:rPr lang="cs-CZ" dirty="0"/>
              <a:t> pusilla.jpg.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2007-07-21 [cit. 2012-07-27].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commons.wikimedia.org/wiki/File:Esquema_Micromonas_pusilla.jpg?uselang=cs</a:t>
            </a:r>
            <a:endParaRPr lang="cs-CZ" dirty="0" smtClean="0"/>
          </a:p>
          <a:p>
            <a:r>
              <a:rPr lang="cs-CZ" dirty="0"/>
              <a:t> File:Halimeda.svg.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2008-04-04 [cit. 2012-07-27]. Dostupné z: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commons.wikimedia.org/wiki/File:Halimeda.svg?uselang=cs</a:t>
            </a:r>
            <a:endParaRPr lang="cs-CZ" dirty="0" smtClean="0"/>
          </a:p>
          <a:p>
            <a:r>
              <a:rPr lang="cs-CZ" dirty="0"/>
              <a:t> File:Cladophora sp.jpeg.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2010-02-08 [cit. 2012-07-27]. Dostupné z: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commons.wikimedia.org/wiki/File:Cladophora_sp.jpeg?uselang=cs</a:t>
            </a:r>
            <a:endParaRPr lang="cs-CZ" dirty="0" smtClean="0"/>
          </a:p>
          <a:p>
            <a:r>
              <a:rPr lang="cs-CZ" dirty="0"/>
              <a:t> File:Cladophora.JPG.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2005-09-19 [cit. 2012-07-27]. Dostupné z: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commons.wikimedia.org/wiki/File:Cladophora.JPG?uselang=cs</a:t>
            </a:r>
            <a:endParaRPr lang="cs-CZ" dirty="0" smtClean="0"/>
          </a:p>
          <a:p>
            <a:r>
              <a:rPr lang="cs-CZ" dirty="0"/>
              <a:t> File:Monoraphidium sp.jpeg.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2010-02-08 [cit. 2012-07-27]. Dostupné z: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commons.wikimedia.org/wiki/File:Monoraphidium_sp.jpeg?uselang=cs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err="1"/>
              <a:t>Soubor:Euglena</a:t>
            </a:r>
            <a:r>
              <a:rPr lang="cs-CZ" dirty="0"/>
              <a:t> </a:t>
            </a:r>
            <a:r>
              <a:rPr lang="cs-CZ" dirty="0" err="1"/>
              <a:t>scheme</a:t>
            </a:r>
            <a:r>
              <a:rPr lang="cs-CZ" dirty="0"/>
              <a:t> no </a:t>
            </a:r>
            <a:r>
              <a:rPr lang="cs-CZ" dirty="0" err="1"/>
              <a:t>arrows.svg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2006-08-22 [cit. 2012-07-28]. Dostupné z: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cs.wikipedia.org/wiki/Soubor:Euglena_scheme_no_arrows.svg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err="1"/>
              <a:t>Soubor:Fucus</a:t>
            </a:r>
            <a:r>
              <a:rPr lang="cs-CZ" dirty="0"/>
              <a:t> vesiculosus.jpeg.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2006-08-22 [cit. 2012-07-28]. Dostupné z: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cs.wikipedia.org/wiki/Soubor:Fucus_vesiculosus.jpeg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err="1"/>
              <a:t>Soubor:Laurencia.jpg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2005-06-16 [cit. 2012-07-28]. Dostupné z: </a:t>
            </a:r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cs.wikipedia.org/wiki/Soubor:Laurencia.jpg</a:t>
            </a:r>
            <a:endParaRPr lang="cs-CZ" dirty="0" smtClean="0"/>
          </a:p>
          <a:p>
            <a:r>
              <a:rPr lang="cs-CZ" dirty="0"/>
              <a:t>File:Chlamydomonas2-1.jpg.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2007-09-21 [cit. 2012-07-28]. Dostupné z: </a:t>
            </a:r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commons.wikimedia.org/wiki/File:Chlamydomonas2-1.jpg</a:t>
            </a:r>
            <a:endParaRPr lang="cs-CZ" dirty="0" smtClean="0"/>
          </a:p>
          <a:p>
            <a:r>
              <a:rPr lang="cs-CZ" dirty="0"/>
              <a:t>  File:Chlorella miniata.jpg.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2010-12-10 [cit. 2012-07-28]. Dostupné z: </a:t>
            </a:r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commons.wikimedia.org/wiki/File:Chlorella_miniata.jpg?uselang=cs</a:t>
            </a:r>
            <a:endParaRPr lang="cs-CZ" dirty="0" smtClean="0"/>
          </a:p>
          <a:p>
            <a:r>
              <a:rPr lang="cs-CZ" dirty="0"/>
              <a:t> File:Mikrofoto.de-volvox-8.jpg.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2012-06-12 [cit. 2012-07-28]. Dostupné z: http://commons.wikimedia.org/wiki/File:Mikrofoto.de-volvox-8.jpg </a:t>
            </a:r>
            <a:endParaRPr lang="cs-CZ" dirty="0" smtClean="0"/>
          </a:p>
          <a:p>
            <a:r>
              <a:rPr lang="cs-CZ" dirty="0"/>
              <a:t>File:Volvox.svg.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2009-05-04 [cit. 2012-07-28]. Dostupné z: </a:t>
            </a:r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commons.wikimedia.org/wiki/File:Volvox.svg</a:t>
            </a:r>
            <a:endParaRPr lang="cs-CZ" dirty="0" smtClean="0"/>
          </a:p>
          <a:p>
            <a:r>
              <a:rPr lang="cs-CZ" dirty="0" err="1"/>
              <a:t>Soubor:Spirogyra</a:t>
            </a:r>
            <a:r>
              <a:rPr lang="cs-CZ" dirty="0"/>
              <a:t> sp.jpg.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2007-08-09 [cit. 2012-07-28]. Dostupné z: </a:t>
            </a:r>
            <a:r>
              <a:rPr lang="cs-CZ" dirty="0">
                <a:hlinkClick r:id="rId15"/>
              </a:rPr>
              <a:t>http://</a:t>
            </a:r>
            <a:r>
              <a:rPr lang="cs-CZ" dirty="0" smtClean="0">
                <a:hlinkClick r:id="rId15"/>
              </a:rPr>
              <a:t>cs.wikipedia.org/wiki/Soubor:Spirogyra_sp.jpg</a:t>
            </a:r>
            <a:endParaRPr lang="cs-CZ" dirty="0" smtClean="0"/>
          </a:p>
          <a:p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6386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179</TotalTime>
  <Words>778</Words>
  <Application>Microsoft Office PowerPoint</Application>
  <PresentationFormat>Předvádění na obrazovce (4:3)</PresentationFormat>
  <Paragraphs>145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Arkýř</vt:lpstr>
      <vt:lpstr>Prezentace aplikace PowerPoint</vt:lpstr>
      <vt:lpstr>Řasy</vt:lpstr>
      <vt:lpstr>Řasy a další rostliny</vt:lpstr>
      <vt:lpstr>Jednobuněčné nebo mnohobuněčné ? </vt:lpstr>
      <vt:lpstr>Tělo řas</vt:lpstr>
      <vt:lpstr>Skupiny řas</vt:lpstr>
      <vt:lpstr>Výskyt</vt:lpstr>
      <vt:lpstr>Výživa řas</vt:lpstr>
      <vt:lpstr>Jednobuněčné řasy</vt:lpstr>
      <vt:lpstr>Jednobuněčné řasy</vt:lpstr>
      <vt:lpstr>Jednobuněčné řasy</vt:lpstr>
      <vt:lpstr>Jednobuněčné řasy</vt:lpstr>
      <vt:lpstr>Řasy tvořící kolonie</vt:lpstr>
      <vt:lpstr>Mnohobuněčné řasy</vt:lpstr>
      <vt:lpstr>Význam řas</vt:lpstr>
      <vt:lpstr>Zdroj obrázků a fotografií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Tereza Kovalská</cp:lastModifiedBy>
  <cp:revision>24</cp:revision>
  <dcterms:created xsi:type="dcterms:W3CDTF">2012-07-27T19:07:46Z</dcterms:created>
  <dcterms:modified xsi:type="dcterms:W3CDTF">2013-06-12T19:21:26Z</dcterms:modified>
</cp:coreProperties>
</file>