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4" r:id="rId11"/>
    <p:sldId id="267" r:id="rId12"/>
    <p:sldId id="268" r:id="rId13"/>
    <p:sldId id="269" r:id="rId14"/>
    <p:sldId id="270" r:id="rId15"/>
    <p:sldId id="271" r:id="rId16"/>
    <p:sldId id="25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55693-9495-4ECD-8D88-9D95D72B088F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4DCE96-7F27-46EE-B18A-79AC7C1540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99D41B8-ED9F-4DC5-86B6-BCCDD0458E15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1AEB085-7880-4222-9C71-360DFA50E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A4202D-09E4-4A26-A513-F5E0BBD0A3FB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16A277-490A-4F96-8019-CE02BC67B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46EF4-BAF9-4E21-8D26-9979DEC5986E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EEE1C-37C1-4351-95B1-97431CB46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0231B-E829-4B2C-A3A8-58F324E0339B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9D465-3FD4-4F98-9490-B1B2DD2825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3D06366-D98D-4E67-8567-902F0E28B46A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AAAE541-D736-4339-8FAC-B7320A3E9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12A5E-428C-4E7D-8C94-5464D037BC61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8ADF4-B896-4010-965D-E8477DE36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A9E6BA-357B-4E70-B6C4-B1E7320A4D82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6E85566-D87F-4A81-B1A6-C4AEE75D4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5BF7AEC-1056-4242-BE60-F3731411BF93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284D6D-12C8-4D68-A860-B1BB1DD7D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AAE3F-2A54-41A0-9B77-040F986AB0D8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2760F-D84C-45EE-B555-F8D435C50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29070-3A9A-4D8E-853A-0E057A88989D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C2A51-66E4-4262-ADFE-194EB9094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373DAC4-B02D-467B-919D-A1A0024BDE97}" type="datetimeFigureOut">
              <a:rPr lang="cs-CZ"/>
              <a:pPr>
                <a:defRPr/>
              </a:pPr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4A79496-F933-46AB-AD7C-808DB7A74B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7" r:id="rId4"/>
    <p:sldLayoutId id="2147483668" r:id="rId5"/>
    <p:sldLayoutId id="2147483675" r:id="rId6"/>
    <p:sldLayoutId id="2147483669" r:id="rId7"/>
    <p:sldLayoutId id="2147483676" r:id="rId8"/>
    <p:sldLayoutId id="2147483677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2A0083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ADAAC8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C3B7C3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ydra_nematocyst_firing_01.png?uselang=cs" TargetMode="External"/><Relationship Id="rId3" Type="http://schemas.openxmlformats.org/officeDocument/2006/relationships/hyperlink" Target="http://commons.wikimedia.org/wiki/File:Two_Oceans_Aquarium03.jpg?uselang=cs" TargetMode="External"/><Relationship Id="rId7" Type="http://schemas.openxmlformats.org/officeDocument/2006/relationships/hyperlink" Target="http://commons.wikimedia.org/wiki/File:Hydra.svg?uselang=cs" TargetMode="External"/><Relationship Id="rId2" Type="http://schemas.openxmlformats.org/officeDocument/2006/relationships/hyperlink" Target="http://commons.wikimedia.org/wiki/File:Jelly_Fish_in_Ocean_Park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SM_V08_D028_Diagram_of_a_section_of_hydroid.jpg?uselang=cs" TargetMode="External"/><Relationship Id="rId5" Type="http://schemas.openxmlformats.org/officeDocument/2006/relationships/hyperlink" Target="http://commons.wikimedia.org/wiki/File:Hydra_oligactis.jpg?uselang=cs" TargetMode="External"/><Relationship Id="rId4" Type="http://schemas.openxmlformats.org/officeDocument/2006/relationships/hyperlink" Target="http://www.microsoft.office.com/" TargetMode="External"/><Relationship Id="rId9" Type="http://schemas.openxmlformats.org/officeDocument/2006/relationships/hyperlink" Target="http://commons.wikimedia.org/wiki/File:Hydra_reproduction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076325" y="1773238"/>
            <a:ext cx="6875463" cy="2776537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	VY_32_INOVACE_13_Nezmar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ROČNÍK: 		6. ročník ZŠ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VZDĚLÁVACÍ OBLAST:	Člověk a příroda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VZDĚLÁVACÍ OBOR: 		Přírodopis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TEMATICKÝ OKRUH:		Biologie živočichů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Žahavci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KLÍČOVÁ SLOVA:		láčka, žahavé buňky, pučení, souměrnost těla, regenerace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7/2012</a:t>
            </a:r>
          </a:p>
          <a:p>
            <a:pPr>
              <a:lnSpc>
                <a:spcPct val="7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výklad s krátkými průběžnými motivačními úkoly pro žáky. Žák využívá učebnici ČABRADOVÁ, Věra. </a:t>
            </a:r>
            <a:r>
              <a:rPr lang="cs-CZ" sz="1200" i="1" dirty="0" smtClean="0"/>
              <a:t>Přírodopis pro 6. ročník základní školy a primu víceletého gymnázia</a:t>
            </a:r>
            <a:r>
              <a:rPr lang="cs-CZ" sz="1200" dirty="0" smtClean="0"/>
              <a:t>. 1. vyd. Plzeň: Fraus, 2003, 120 s. ISBN 80-723-8211-X. </a:t>
            </a:r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endParaRPr lang="cs-CZ" sz="1200" dirty="0" smtClean="0"/>
          </a:p>
          <a:p>
            <a:pPr>
              <a:lnSpc>
                <a:spcPct val="110000"/>
              </a:lnSpc>
              <a:buFont typeface="Wingdings" pitchFamily="2" charset="2"/>
              <a:buChar char="Ø"/>
            </a:pPr>
            <a:endParaRPr lang="cs-CZ" sz="1200" dirty="0" smtClean="0"/>
          </a:p>
        </p:txBody>
      </p:sp>
      <p:pic>
        <p:nvPicPr>
          <p:cNvPr id="1331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4" descr="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325861" y="499308"/>
            <a:ext cx="826694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srgbClr val="FFFFFF"/>
                </a:solidFill>
                <a:latin typeface="Century Schoolbook" pitchFamily="18" charset="0"/>
              </a:rPr>
              <a:t>                                     </a:t>
            </a:r>
            <a:r>
              <a:rPr lang="cs-CZ" sz="1600" b="1" dirty="0">
                <a:latin typeface="Century Schoolbook" pitchFamily="18" charset="0"/>
              </a:rPr>
              <a:t>Základní  škola a mateřská škola </a:t>
            </a:r>
            <a:r>
              <a:rPr lang="cs-CZ" sz="1600" b="1" dirty="0" err="1">
                <a:latin typeface="Century Schoolbook" pitchFamily="18" charset="0"/>
              </a:rPr>
              <a:t>J.A.Komenského</a:t>
            </a:r>
            <a:endParaRPr lang="cs-CZ" sz="1600" dirty="0">
              <a:latin typeface="Century Schoolbook" pitchFamily="18" charset="0"/>
            </a:endParaRPr>
          </a:p>
          <a:p>
            <a:pPr algn="ctr"/>
            <a:r>
              <a:rPr lang="cs-CZ" sz="1600" b="1" dirty="0">
                <a:latin typeface="Century Schoolbook" pitchFamily="18" charset="0"/>
              </a:rPr>
              <a:t>                                                          v Novém  Strašecí</a:t>
            </a:r>
            <a:r>
              <a:rPr lang="cs-CZ" sz="1600" dirty="0">
                <a:latin typeface="Century Schoolbook" pitchFamily="18" charset="0"/>
              </a:rPr>
              <a:t>                     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latin typeface="Century Schoolbook" pitchFamily="18" charset="0"/>
              </a:rPr>
              <a:t>                                                 tel. 311 240 401, 311 240 400, email: </a:t>
            </a:r>
            <a:r>
              <a:rPr lang="cs-CZ" sz="1600" dirty="0" smtClean="0">
                <a:latin typeface="Century Schoolbook" pitchFamily="18" charset="0"/>
              </a:rPr>
              <a:t>zsnovstra@</a:t>
            </a:r>
            <a:r>
              <a:rPr lang="cs-CZ" sz="1600" dirty="0"/>
              <a:t>email</a:t>
            </a:r>
            <a:r>
              <a:rPr lang="cs-CZ" sz="1600" dirty="0" smtClean="0">
                <a:latin typeface="Century Schoolbook" pitchFamily="18" charset="0"/>
              </a:rPr>
              <a:t>.cz</a:t>
            </a:r>
            <a:endParaRPr lang="cs-CZ" sz="1600" dirty="0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r>
              <a:rPr lang="cs-CZ" smtClean="0"/>
              <a:t>sladkovodní žahavec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Žahavci, které možná už znáte</a:t>
            </a:r>
            <a:endParaRPr lang="cs-CZ" dirty="0"/>
          </a:p>
        </p:txBody>
      </p:sp>
      <p:pic>
        <p:nvPicPr>
          <p:cNvPr id="15362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92275" y="1484313"/>
            <a:ext cx="5016500" cy="4105275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6029227"/>
            <a:ext cx="3993401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Co o tomto živočichovi víš? Kde žije?</a:t>
            </a:r>
          </a:p>
        </p:txBody>
      </p:sp>
      <p:pic>
        <p:nvPicPr>
          <p:cNvPr id="15366" name="Picture 2" descr="C:\Users\Tereza\AppData\Local\Microsoft\Windows\Temporary Internet Files\Content.IE5\SHRZAFRV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5572125"/>
            <a:ext cx="81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Žahavci, které </a:t>
            </a:r>
            <a:r>
              <a:rPr lang="cs-CZ" dirty="0" smtClean="0"/>
              <a:t>možná už </a:t>
            </a:r>
            <a:r>
              <a:rPr lang="cs-CZ" dirty="0"/>
              <a:t>znáte</a:t>
            </a:r>
          </a:p>
        </p:txBody>
      </p:sp>
      <p:pic>
        <p:nvPicPr>
          <p:cNvPr id="16386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331913" y="1484313"/>
            <a:ext cx="5541962" cy="4294187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6029227"/>
            <a:ext cx="3980577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Živočich nebo rostlina? Víš, kde žije?</a:t>
            </a:r>
          </a:p>
        </p:txBody>
      </p:sp>
      <p:pic>
        <p:nvPicPr>
          <p:cNvPr id="16390" name="Picture 2" descr="C:\Users\Tereza\AppData\Local\Microsoft\Windows\Temporary Internet Files\Content.IE5\SHRZAFRV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00163" y="5805488"/>
            <a:ext cx="81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Žahavci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>
                <a:solidFill>
                  <a:schemeClr val="accent1"/>
                </a:solidFill>
              </a:rPr>
              <a:t>Živočichové</a:t>
            </a:r>
          </a:p>
          <a:p>
            <a:pPr lvl="1"/>
            <a:r>
              <a:rPr lang="cs-CZ" smtClean="0"/>
              <a:t>Moře (většinou)</a:t>
            </a:r>
          </a:p>
          <a:p>
            <a:pPr lvl="1"/>
            <a:r>
              <a:rPr lang="cs-CZ" smtClean="0"/>
              <a:t>Sladká voda </a:t>
            </a:r>
          </a:p>
          <a:p>
            <a:r>
              <a:rPr lang="cs-CZ" smtClean="0">
                <a:solidFill>
                  <a:schemeClr val="accent1"/>
                </a:solidFill>
              </a:rPr>
              <a:t>Žahavé buňky</a:t>
            </a:r>
          </a:p>
          <a:p>
            <a:pPr lvl="1"/>
            <a:r>
              <a:rPr lang="cs-CZ" smtClean="0"/>
              <a:t>Omráčení (usmrcení) kořisti</a:t>
            </a:r>
          </a:p>
        </p:txBody>
      </p:sp>
      <p:pic>
        <p:nvPicPr>
          <p:cNvPr id="2051" name="Picture 3" descr="C:\Users\Tereza\AppData\Local\Microsoft\Windows\Temporary Internet Files\Content.IE5\K43E3B6T\MP90039983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983038"/>
            <a:ext cx="3914775" cy="26082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2052" name="Picture 4" descr="C:\Users\Tereza\AppData\Local\Microsoft\Windows\Temporary Internet Files\Content.IE5\K43E3B6T\MP9004017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549275"/>
            <a:ext cx="3240087" cy="2159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  <p:pic>
        <p:nvPicPr>
          <p:cNvPr id="2054" name="Picture 6" descr="C:\Users\Tereza\AppData\Local\Microsoft\Windows\Temporary Internet Files\Content.IE5\K43E3B6T\MP90025549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3983038"/>
            <a:ext cx="3816350" cy="26082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62038" y="2152650"/>
            <a:ext cx="2447925" cy="3467100"/>
          </a:xfrm>
          <a:ln w="38100" cap="sq">
            <a:solidFill>
              <a:srgbClr val="000000"/>
            </a:solidFill>
          </a:ln>
          <a:effectLst>
            <a:outerShdw dist="38100" dir="2700000" algn="tl" rotWithShape="0">
              <a:srgbClr val="000000">
                <a:alpha val="42999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4117975" cy="4572000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>
                <a:solidFill>
                  <a:schemeClr val="accent1"/>
                </a:solidFill>
              </a:rPr>
              <a:t>Sladkovodní </a:t>
            </a:r>
            <a:r>
              <a:rPr lang="cs-CZ" dirty="0" smtClean="0"/>
              <a:t>(pomalu tekoucí vody)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Velký</a:t>
            </a:r>
            <a:r>
              <a:rPr lang="cs-CZ" dirty="0" smtClean="0">
                <a:solidFill>
                  <a:schemeClr val="accent1"/>
                </a:solidFill>
              </a:rPr>
              <a:t> 1 cm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>
                <a:solidFill>
                  <a:schemeClr val="accent1"/>
                </a:solidFill>
              </a:rPr>
              <a:t>Přisedlý 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Na listech vodních rostlin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>
                <a:solidFill>
                  <a:schemeClr val="accent1"/>
                </a:solidFill>
              </a:rPr>
              <a:t>Potrava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Drobní korýši a rybky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Loví </a:t>
            </a:r>
            <a:r>
              <a:rPr lang="cs-CZ" dirty="0" smtClean="0">
                <a:solidFill>
                  <a:schemeClr val="accent6"/>
                </a:solidFill>
              </a:rPr>
              <a:t>rameny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Usmrcuje </a:t>
            </a:r>
            <a:r>
              <a:rPr lang="cs-CZ" dirty="0" smtClean="0">
                <a:solidFill>
                  <a:schemeClr val="accent6"/>
                </a:solidFill>
              </a:rPr>
              <a:t>žahavými buňkami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pic>
        <p:nvPicPr>
          <p:cNvPr id="19458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38" y="1628775"/>
            <a:ext cx="3646487" cy="4873625"/>
          </a:xfrm>
        </p:spPr>
      </p:pic>
      <p:sp>
        <p:nvSpPr>
          <p:cNvPr id="6" name="TextovéPole 5"/>
          <p:cNvSpPr txBox="1"/>
          <p:nvPr/>
        </p:nvSpPr>
        <p:spPr>
          <a:xfrm rot="16200000">
            <a:off x="3780493" y="4561534"/>
            <a:ext cx="80021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Láčka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84992" y="4612063"/>
            <a:ext cx="219803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Vnější vrstva buněk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72168" y="5010128"/>
            <a:ext cx="222368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Vnitřní vrstva buněk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42656" y="3429000"/>
            <a:ext cx="85151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Pupen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2420888"/>
            <a:ext cx="105670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Rameno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04616" y="1753199"/>
            <a:ext cx="130035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Ústní otvor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930127" y="2127222"/>
            <a:ext cx="105670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Rameno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402898" y="5977237"/>
            <a:ext cx="123623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/>
                </a:solidFill>
              </a:rPr>
              <a:t>Nožní terč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 flipH="1" flipV="1">
            <a:off x="4724400" y="4799013"/>
            <a:ext cx="360363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618038" y="5146675"/>
            <a:ext cx="4667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37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hnědý- doplň popis</a:t>
            </a:r>
            <a:endParaRPr lang="cs-CZ" dirty="0"/>
          </a:p>
        </p:txBody>
      </p:sp>
      <p:pic>
        <p:nvPicPr>
          <p:cNvPr id="20482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38" y="1628775"/>
            <a:ext cx="3646487" cy="4873625"/>
          </a:xfrm>
        </p:spPr>
      </p:pic>
      <p:sp>
        <p:nvSpPr>
          <p:cNvPr id="6" name="TextovéPole 5"/>
          <p:cNvSpPr txBox="1"/>
          <p:nvPr/>
        </p:nvSpPr>
        <p:spPr>
          <a:xfrm rot="16200000">
            <a:off x="3780493" y="4561534"/>
            <a:ext cx="80021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Láčka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84992" y="4612063"/>
            <a:ext cx="219803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Vnější vrstva buněk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72168" y="5010128"/>
            <a:ext cx="222368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Vnitřní vrstva buněk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42656" y="3429000"/>
            <a:ext cx="85151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Pupen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20072" y="2420888"/>
            <a:ext cx="105670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Rameno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04616" y="1753199"/>
            <a:ext cx="130035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Ústní otvor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930127" y="2127222"/>
            <a:ext cx="1056700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Rameno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402898" y="5977237"/>
            <a:ext cx="123623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rgbClr val="310095"/>
                </a:solidFill>
              </a:rPr>
              <a:t>Nožní terč</a:t>
            </a:r>
          </a:p>
        </p:txBody>
      </p:sp>
      <p:cxnSp>
        <p:nvCxnSpPr>
          <p:cNvPr id="37" name="Přímá spojnice se šipkou 36"/>
          <p:cNvCxnSpPr/>
          <p:nvPr/>
        </p:nvCxnSpPr>
        <p:spPr>
          <a:xfrm flipH="1" flipV="1">
            <a:off x="4724400" y="4799013"/>
            <a:ext cx="360363" cy="31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4618038" y="5146675"/>
            <a:ext cx="4667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0509" name="TextovéPole 2"/>
          <p:cNvSpPr txBox="1">
            <a:spLocks noChangeArrowheads="1"/>
          </p:cNvSpPr>
          <p:nvPr/>
        </p:nvSpPr>
        <p:spPr bwMode="auto">
          <a:xfrm>
            <a:off x="1536700" y="2130425"/>
            <a:ext cx="377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1.</a:t>
            </a:r>
          </a:p>
        </p:txBody>
      </p:sp>
      <p:sp>
        <p:nvSpPr>
          <p:cNvPr id="20510" name="TextovéPole 15"/>
          <p:cNvSpPr txBox="1">
            <a:spLocks noChangeArrowheads="1"/>
          </p:cNvSpPr>
          <p:nvPr/>
        </p:nvSpPr>
        <p:spPr bwMode="auto">
          <a:xfrm>
            <a:off x="6276975" y="2420938"/>
            <a:ext cx="376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1.</a:t>
            </a:r>
          </a:p>
        </p:txBody>
      </p:sp>
      <p:sp>
        <p:nvSpPr>
          <p:cNvPr id="20511" name="TextovéPole 16"/>
          <p:cNvSpPr txBox="1">
            <a:spLocks noChangeArrowheads="1"/>
          </p:cNvSpPr>
          <p:nvPr/>
        </p:nvSpPr>
        <p:spPr bwMode="auto">
          <a:xfrm>
            <a:off x="3995738" y="1341438"/>
            <a:ext cx="377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2.</a:t>
            </a:r>
          </a:p>
        </p:txBody>
      </p:sp>
      <p:sp>
        <p:nvSpPr>
          <p:cNvPr id="20512" name="TextovéPole 17"/>
          <p:cNvSpPr txBox="1">
            <a:spLocks noChangeArrowheads="1"/>
          </p:cNvSpPr>
          <p:nvPr/>
        </p:nvSpPr>
        <p:spPr bwMode="auto">
          <a:xfrm>
            <a:off x="3995738" y="3973513"/>
            <a:ext cx="377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2"/>
                </a:solidFill>
                <a:latin typeface="Century Schoolbook" pitchFamily="18" charset="0"/>
              </a:rPr>
              <a:t>3.</a:t>
            </a:r>
          </a:p>
        </p:txBody>
      </p:sp>
      <p:sp>
        <p:nvSpPr>
          <p:cNvPr id="20513" name="TextovéPole 20"/>
          <p:cNvSpPr txBox="1">
            <a:spLocks noChangeArrowheads="1"/>
          </p:cNvSpPr>
          <p:nvPr/>
        </p:nvSpPr>
        <p:spPr bwMode="auto">
          <a:xfrm>
            <a:off x="2403475" y="5603875"/>
            <a:ext cx="376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4.</a:t>
            </a:r>
          </a:p>
        </p:txBody>
      </p:sp>
      <p:sp>
        <p:nvSpPr>
          <p:cNvPr id="20514" name="TextovéPole 21"/>
          <p:cNvSpPr txBox="1">
            <a:spLocks noChangeArrowheads="1"/>
          </p:cNvSpPr>
          <p:nvPr/>
        </p:nvSpPr>
        <p:spPr bwMode="auto">
          <a:xfrm>
            <a:off x="7283450" y="4611688"/>
            <a:ext cx="376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5.</a:t>
            </a:r>
          </a:p>
        </p:txBody>
      </p:sp>
      <p:sp>
        <p:nvSpPr>
          <p:cNvPr id="20515" name="TextovéPole 22"/>
          <p:cNvSpPr txBox="1">
            <a:spLocks noChangeArrowheads="1"/>
          </p:cNvSpPr>
          <p:nvPr/>
        </p:nvSpPr>
        <p:spPr bwMode="auto">
          <a:xfrm>
            <a:off x="7296150" y="5011738"/>
            <a:ext cx="376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6.</a:t>
            </a:r>
          </a:p>
        </p:txBody>
      </p:sp>
      <p:sp>
        <p:nvSpPr>
          <p:cNvPr id="20516" name="TextovéPole 23"/>
          <p:cNvSpPr txBox="1">
            <a:spLocks noChangeArrowheads="1"/>
          </p:cNvSpPr>
          <p:nvPr/>
        </p:nvSpPr>
        <p:spPr bwMode="auto">
          <a:xfrm>
            <a:off x="6196013" y="3433763"/>
            <a:ext cx="3762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7.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funkci částí těla </a:t>
            </a:r>
            <a:r>
              <a:rPr lang="cs-CZ" dirty="0" err="1" smtClean="0"/>
              <a:t>nezmara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600" i="1" dirty="0" smtClean="0"/>
              <a:t>Pokud nevíš, spolupracuj s učebnicí na str. 48.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600" i="1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Ramena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Chycení a omráčení kořisti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Láčka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Trávicí dutina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Trávení potravy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Ústní otvor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Příjem potravy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Vyvrhování nestrávených zbytků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Nožní terč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1"/>
                </a:solidFill>
              </a:rPr>
              <a:t>Přichycení na podkladu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/>
          </a:blip>
          <a:stretch>
            <a:fillRect/>
          </a:stretch>
        </p:blipFill>
        <p:spPr>
          <a:xfrm>
            <a:off x="5436096" y="2276872"/>
            <a:ext cx="2638793" cy="3077005"/>
          </a:xfrm>
          <a:prstGeom prst="rect">
            <a:avLst/>
          </a:prstGeom>
        </p:spPr>
      </p:pic>
      <p:pic>
        <p:nvPicPr>
          <p:cNvPr id="21508" name="Picture 2" descr="C:\Users\Tereza\AppData\Local\Microsoft\Windows\Temporary Internet Files\Content.IE5\SHRZAFRV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620713"/>
            <a:ext cx="81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Tereza\AppData\Local\Microsoft\Windows\Temporary Internet Files\Content.IE5\Y78AKF17\MC900428065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32363" y="5400675"/>
            <a:ext cx="2098675" cy="127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Přímá spojnice 24"/>
          <p:cNvCxnSpPr/>
          <p:nvPr/>
        </p:nvCxnSpPr>
        <p:spPr>
          <a:xfrm flipH="1">
            <a:off x="4862513" y="2924175"/>
            <a:ext cx="2693987" cy="720725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292725" y="2492375"/>
            <a:ext cx="2232025" cy="187325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/>
          </a:blip>
          <a:stretch>
            <a:fillRect/>
          </a:stretch>
        </p:blipFill>
        <p:spPr>
          <a:xfrm>
            <a:off x="5003006" y="2347912"/>
            <a:ext cx="2638425" cy="30765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sp>
        <p:nvSpPr>
          <p:cNvPr id="22533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68313" y="1628775"/>
            <a:ext cx="4257675" cy="4572000"/>
          </a:xfrm>
        </p:spPr>
        <p:txBody>
          <a:bodyPr/>
          <a:lstStyle/>
          <a:p>
            <a:r>
              <a:rPr lang="cs-CZ" sz="3200" smtClean="0"/>
              <a:t>Paprsčitě souměrné tělo</a:t>
            </a:r>
          </a:p>
          <a:p>
            <a:r>
              <a:rPr lang="cs-CZ" sz="3200" smtClean="0"/>
              <a:t>Dvouvrstevné</a:t>
            </a:r>
          </a:p>
          <a:p>
            <a:pPr lvl="1"/>
            <a:r>
              <a:rPr lang="cs-CZ" sz="2800" smtClean="0">
                <a:solidFill>
                  <a:schemeClr val="accent1"/>
                </a:solidFill>
              </a:rPr>
              <a:t>Žahavé buňky</a:t>
            </a:r>
          </a:p>
          <a:p>
            <a:pPr lvl="2"/>
            <a:r>
              <a:rPr lang="cs-CZ" sz="2400" smtClean="0"/>
              <a:t>Vnější vrstva</a:t>
            </a:r>
          </a:p>
          <a:p>
            <a:pPr lvl="1"/>
            <a:r>
              <a:rPr lang="cs-CZ" sz="2800" smtClean="0">
                <a:solidFill>
                  <a:schemeClr val="accent1"/>
                </a:solidFill>
              </a:rPr>
              <a:t>Trávicí buňky</a:t>
            </a:r>
          </a:p>
          <a:p>
            <a:pPr lvl="2"/>
            <a:r>
              <a:rPr lang="cs-CZ" sz="2400" smtClean="0"/>
              <a:t>Vnitřní vrstva</a:t>
            </a:r>
          </a:p>
          <a:p>
            <a:endParaRPr lang="cs-CZ" sz="3200" smtClean="0"/>
          </a:p>
          <a:p>
            <a:endParaRPr lang="cs-CZ" sz="3200" smtClean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724525" y="2276475"/>
            <a:ext cx="1008063" cy="25923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162675" y="3213100"/>
            <a:ext cx="179388" cy="144463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2536" name="TextovéPole 23"/>
          <p:cNvSpPr txBox="1">
            <a:spLocks noChangeArrowheads="1"/>
          </p:cNvSpPr>
          <p:nvPr/>
        </p:nvSpPr>
        <p:spPr bwMode="auto">
          <a:xfrm>
            <a:off x="4719638" y="5516563"/>
            <a:ext cx="3378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Paprsčitá souměrnost nezmara</a:t>
            </a:r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6197600" y="3209925"/>
            <a:ext cx="355600" cy="7143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pic>
        <p:nvPicPr>
          <p:cNvPr id="23554" name="Zástupný symbol pro obsah 4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908175" y="1989138"/>
            <a:ext cx="4535488" cy="4610100"/>
          </a:xfrm>
        </p:spPr>
      </p:pic>
      <p:sp>
        <p:nvSpPr>
          <p:cNvPr id="23555" name="Zástupný symbol pro text 9"/>
          <p:cNvSpPr>
            <a:spLocks noGrp="1"/>
          </p:cNvSpPr>
          <p:nvPr>
            <p:ph type="body" sz="quarter" idx="4294967295"/>
          </p:nvPr>
        </p:nvSpPr>
        <p:spPr>
          <a:xfrm>
            <a:off x="971550" y="1557338"/>
            <a:ext cx="3657600" cy="658812"/>
          </a:xfrm>
        </p:spPr>
        <p:txBody>
          <a:bodyPr/>
          <a:lstStyle/>
          <a:p>
            <a:r>
              <a:rPr lang="cs-CZ" smtClean="0"/>
              <a:t>Žahavá buňka</a:t>
            </a:r>
          </a:p>
        </p:txBody>
      </p:sp>
      <p:sp>
        <p:nvSpPr>
          <p:cNvPr id="23556" name="TextovéPole 7"/>
          <p:cNvSpPr txBox="1">
            <a:spLocks noChangeArrowheads="1"/>
          </p:cNvSpPr>
          <p:nvPr/>
        </p:nvSpPr>
        <p:spPr bwMode="auto">
          <a:xfrm>
            <a:off x="5940425" y="3911600"/>
            <a:ext cx="3762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2.</a:t>
            </a:r>
          </a:p>
        </p:txBody>
      </p:sp>
      <p:sp>
        <p:nvSpPr>
          <p:cNvPr id="23557" name="TextovéPole 6"/>
          <p:cNvSpPr txBox="1">
            <a:spLocks noChangeArrowheads="1"/>
          </p:cNvSpPr>
          <p:nvPr/>
        </p:nvSpPr>
        <p:spPr bwMode="auto">
          <a:xfrm>
            <a:off x="5940425" y="2349500"/>
            <a:ext cx="376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1.</a:t>
            </a:r>
          </a:p>
        </p:txBody>
      </p:sp>
      <p:sp>
        <p:nvSpPr>
          <p:cNvPr id="23558" name="TextovéPole 8"/>
          <p:cNvSpPr txBox="1">
            <a:spLocks noChangeArrowheads="1"/>
          </p:cNvSpPr>
          <p:nvPr/>
        </p:nvSpPr>
        <p:spPr bwMode="auto">
          <a:xfrm>
            <a:off x="5940425" y="5732463"/>
            <a:ext cx="376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3.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Nervová soustava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cap="all" dirty="0" smtClean="0">
                <a:solidFill>
                  <a:schemeClr val="accent1"/>
                </a:solidFill>
              </a:rPr>
              <a:t>Rozptýlená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solidFill>
                  <a:schemeClr val="accent2"/>
                </a:solidFill>
              </a:rPr>
              <a:t>Při doteku - smrštění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cap="all" dirty="0">
              <a:solidFill>
                <a:schemeClr val="accent5"/>
              </a:solidFill>
            </a:endParaRP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cap="all" dirty="0" smtClean="0">
              <a:solidFill>
                <a:schemeClr val="accent5"/>
              </a:solidFill>
            </a:endParaRP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cap="all" dirty="0">
              <a:solidFill>
                <a:schemeClr val="accent5"/>
              </a:solidFill>
            </a:endParaRP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cap="all" dirty="0" smtClean="0">
              <a:solidFill>
                <a:schemeClr val="accent5"/>
              </a:solidFill>
            </a:endParaRP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sz="1800" i="1" dirty="0" smtClean="0"/>
              <a:t>Víš, proč se jí tak říká? Obrázek v učebnici na str. 49 ti pomůže.</a:t>
            </a:r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sz="1800" i="1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Skládá se z nervových buněk rozptýlených po těle, které jsou spojeny nerv. </a:t>
            </a:r>
            <a:r>
              <a:rPr lang="cs-CZ" dirty="0">
                <a:solidFill>
                  <a:schemeClr val="accent1"/>
                </a:solidFill>
              </a:rPr>
              <a:t>v</a:t>
            </a:r>
            <a:r>
              <a:rPr lang="cs-CZ" dirty="0" smtClean="0">
                <a:solidFill>
                  <a:schemeClr val="accent1"/>
                </a:solidFill>
              </a:rPr>
              <a:t>lákny.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24579" name="Picture 2" descr="C:\Users\Tereza\AppData\Local\Microsoft\Windows\Temporary Internet Files\Content.IE5\SHRZAFRV\MC90043441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5913" y="3284538"/>
            <a:ext cx="81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C:\Users\Tereza\AppData\Local\Microsoft\Windows\Temporary Internet Files\Content.IE5\Y78AKF17\MC900428065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5732463"/>
            <a:ext cx="1608138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Obrázek 10" descr="Výřez obrazov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789363"/>
            <a:ext cx="2390775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794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 - rozmnožování</a:t>
            </a:r>
            <a:endParaRPr lang="cs-CZ" dirty="0"/>
          </a:p>
        </p:txBody>
      </p:sp>
      <p:pic>
        <p:nvPicPr>
          <p:cNvPr id="25603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1028700" y="2203450"/>
            <a:ext cx="2763838" cy="3443288"/>
          </a:xfrm>
        </p:spPr>
      </p:pic>
      <p:sp>
        <p:nvSpPr>
          <p:cNvPr id="2560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27038" y="1125538"/>
            <a:ext cx="3657600" cy="657225"/>
          </a:xfrm>
        </p:spPr>
        <p:txBody>
          <a:bodyPr/>
          <a:lstStyle/>
          <a:p>
            <a:pPr marL="457200" indent="-457200">
              <a:buClr>
                <a:schemeClr val="bg2"/>
              </a:buClr>
              <a:buFont typeface="Century Schoolbook" pitchFamily="18" charset="0"/>
              <a:buAutoNum type="arabicPeriod"/>
            </a:pPr>
            <a:r>
              <a:rPr lang="cs-CZ" smtClean="0"/>
              <a:t>nepohlavně - pučením</a:t>
            </a:r>
          </a:p>
        </p:txBody>
      </p:sp>
      <p:sp>
        <p:nvSpPr>
          <p:cNvPr id="25605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398963" y="1125538"/>
            <a:ext cx="3657600" cy="657225"/>
          </a:xfrm>
        </p:spPr>
        <p:txBody>
          <a:bodyPr/>
          <a:lstStyle/>
          <a:p>
            <a:pPr marL="457200" indent="-457200">
              <a:buClr>
                <a:schemeClr val="bg2"/>
              </a:buClr>
              <a:buFont typeface="Century Schoolbook" pitchFamily="18" charset="0"/>
              <a:buAutoNum type="arabicPeriod" startAt="2"/>
            </a:pPr>
            <a:r>
              <a:rPr lang="cs-CZ" smtClean="0"/>
              <a:t>pohlavně</a:t>
            </a:r>
          </a:p>
        </p:txBody>
      </p:sp>
      <p:sp>
        <p:nvSpPr>
          <p:cNvPr id="25606" name="TextovéPole 9"/>
          <p:cNvSpPr txBox="1">
            <a:spLocks noChangeArrowheads="1"/>
          </p:cNvSpPr>
          <p:nvPr/>
        </p:nvSpPr>
        <p:spPr bwMode="auto">
          <a:xfrm>
            <a:off x="1125538" y="4164013"/>
            <a:ext cx="825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pupen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2161" y="6021288"/>
            <a:ext cx="3397084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>
            <a:defPPr>
              <a:defRPr lang="cs-CZ"/>
            </a:defPPr>
            <a:lvl1pPr>
              <a:defRPr>
                <a:solidFill>
                  <a:schemeClr val="lt1"/>
                </a:solidFill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Pupen se oddělí = nový jedinec</a:t>
            </a:r>
          </a:p>
        </p:txBody>
      </p:sp>
      <p:sp>
        <p:nvSpPr>
          <p:cNvPr id="25610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445000" y="1781175"/>
            <a:ext cx="3657600" cy="3886200"/>
          </a:xfrm>
        </p:spPr>
        <p:txBody>
          <a:bodyPr/>
          <a:lstStyle/>
          <a:p>
            <a:r>
              <a:rPr lang="cs-CZ" smtClean="0">
                <a:solidFill>
                  <a:schemeClr val="accent1"/>
                </a:solidFill>
              </a:rPr>
              <a:t>Obojetník</a:t>
            </a:r>
            <a:r>
              <a:rPr lang="cs-CZ" smtClean="0"/>
              <a:t> = hermafrodit</a:t>
            </a:r>
          </a:p>
          <a:p>
            <a:pPr lvl="1"/>
            <a:r>
              <a:rPr lang="cs-CZ" smtClean="0"/>
              <a:t>Samčí i samičí pohlavní buňky</a:t>
            </a:r>
          </a:p>
          <a:p>
            <a:r>
              <a:rPr lang="cs-CZ" smtClean="0">
                <a:solidFill>
                  <a:schemeClr val="accent1"/>
                </a:solidFill>
              </a:rPr>
              <a:t>Oplozené vajíčko</a:t>
            </a:r>
          </a:p>
          <a:p>
            <a:pPr lvl="1"/>
            <a:r>
              <a:rPr lang="cs-CZ" smtClean="0"/>
              <a:t>Líhnutí nového jedince</a:t>
            </a:r>
          </a:p>
          <a:p>
            <a:endParaRPr lang="cs-CZ" smtClean="0"/>
          </a:p>
        </p:txBody>
      </p:sp>
      <p:sp>
        <p:nvSpPr>
          <p:cNvPr id="25611" name="TextovéPole 13"/>
          <p:cNvSpPr txBox="1">
            <a:spLocks noChangeArrowheads="1"/>
          </p:cNvSpPr>
          <p:nvPr/>
        </p:nvSpPr>
        <p:spPr bwMode="auto">
          <a:xfrm>
            <a:off x="7483475" y="5278438"/>
            <a:ext cx="901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vajíčka</a:t>
            </a:r>
          </a:p>
        </p:txBody>
      </p:sp>
      <p:cxnSp>
        <p:nvCxnSpPr>
          <p:cNvPr id="15" name="Přímá spojnice 14"/>
          <p:cNvCxnSpPr>
            <a:endCxn id="25611" idx="1"/>
          </p:cNvCxnSpPr>
          <p:nvPr/>
        </p:nvCxnSpPr>
        <p:spPr>
          <a:xfrm>
            <a:off x="7092950" y="4868863"/>
            <a:ext cx="390525" cy="593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4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Nezmar hnědý</a:t>
            </a:r>
            <a:endParaRPr lang="cs-CZ" dirty="0"/>
          </a:p>
        </p:txBody>
      </p:sp>
      <p:pic>
        <p:nvPicPr>
          <p:cNvPr id="26626" name="Zástupný symbol pro obsah 6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619250" y="1268413"/>
            <a:ext cx="5689600" cy="3700462"/>
          </a:xfrm>
        </p:spPr>
      </p:pic>
      <p:sp>
        <p:nvSpPr>
          <p:cNvPr id="26627" name="Zástupný symbol pro text 4"/>
          <p:cNvSpPr>
            <a:spLocks noGrp="1"/>
          </p:cNvSpPr>
          <p:nvPr>
            <p:ph type="body" sz="quarter" idx="4294967295"/>
          </p:nvPr>
        </p:nvSpPr>
        <p:spPr>
          <a:xfrm>
            <a:off x="1763713" y="1412875"/>
            <a:ext cx="2160587" cy="658813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mtClean="0"/>
              <a:t>Regenerace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7400" y="5300663"/>
            <a:ext cx="6486525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cs-CZ" i="1">
                <a:latin typeface="Century Schoolbook" pitchFamily="18" charset="0"/>
              </a:rPr>
              <a:t>Dokážeš podle obrázku vysvětlit význam slova regenerace?</a:t>
            </a:r>
          </a:p>
          <a:p>
            <a:pPr algn="r"/>
            <a:endParaRPr lang="cs-CZ" i="1">
              <a:latin typeface="Century Schoolbook" pitchFamily="18" charset="0"/>
            </a:endParaRPr>
          </a:p>
          <a:p>
            <a:r>
              <a:rPr lang="cs-CZ" sz="2400">
                <a:solidFill>
                  <a:schemeClr val="accent1"/>
                </a:solidFill>
                <a:latin typeface="Century Schoolbook" pitchFamily="18" charset="0"/>
              </a:rPr>
              <a:t>Schopnost obnovy těla</a:t>
            </a:r>
          </a:p>
          <a:p>
            <a:r>
              <a:rPr lang="cs-CZ" sz="2400">
                <a:solidFill>
                  <a:schemeClr val="accent1"/>
                </a:solidFill>
                <a:latin typeface="Century Schoolbook" pitchFamily="18" charset="0"/>
              </a:rPr>
              <a:t>Dorůstání ztracené části těla</a:t>
            </a:r>
          </a:p>
        </p:txBody>
      </p:sp>
      <p:pic>
        <p:nvPicPr>
          <p:cNvPr id="26629" name="Picture 2" descr="C:\Users\Tereza\AppData\Local\Microsoft\Windows\Temporary Internet Files\Content.IE5\SHRZAFRV\MC9004344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572000"/>
            <a:ext cx="8128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C:\Users\Tereza\AppData\Local\Microsoft\Windows\Temporary Internet Files\Content.IE5\Y78AKF17\MC900428065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88125" y="5732463"/>
            <a:ext cx="1608138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27650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Sladkovodní žahavec</a:t>
            </a:r>
          </a:p>
          <a:p>
            <a:r>
              <a:rPr lang="cs-CZ" smtClean="0"/>
              <a:t>Přisedlý, 1 cm velký</a:t>
            </a:r>
          </a:p>
          <a:p>
            <a:r>
              <a:rPr lang="cs-CZ" smtClean="0"/>
              <a:t>Potrava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Drobní korýši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Trávicí láčka</a:t>
            </a:r>
          </a:p>
          <a:p>
            <a:r>
              <a:rPr lang="cs-CZ" smtClean="0"/>
              <a:t>Žahavé buňky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Lov kořisti</a:t>
            </a:r>
          </a:p>
          <a:p>
            <a:r>
              <a:rPr lang="cs-CZ" smtClean="0"/>
              <a:t>Dvouvrstevnaté tělo</a:t>
            </a:r>
          </a:p>
          <a:p>
            <a:endParaRPr lang="cs-CZ" smtClean="0"/>
          </a:p>
        </p:txBody>
      </p:sp>
      <p:sp>
        <p:nvSpPr>
          <p:cNvPr id="27651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0375" y="1600200"/>
            <a:ext cx="3657600" cy="4572000"/>
          </a:xfrm>
        </p:spPr>
        <p:txBody>
          <a:bodyPr/>
          <a:lstStyle/>
          <a:p>
            <a:r>
              <a:rPr lang="cs-CZ" smtClean="0"/>
              <a:t>Paprsčitá souměrnost</a:t>
            </a:r>
          </a:p>
          <a:p>
            <a:r>
              <a:rPr lang="cs-CZ" smtClean="0"/>
              <a:t>Rozptýlená nervová soustava</a:t>
            </a:r>
          </a:p>
          <a:p>
            <a:r>
              <a:rPr lang="cs-CZ" smtClean="0"/>
              <a:t>Rozmnožování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Pučením</a:t>
            </a:r>
          </a:p>
          <a:p>
            <a:pPr lvl="1"/>
            <a:r>
              <a:rPr lang="cs-CZ" smtClean="0">
                <a:solidFill>
                  <a:schemeClr val="accent1"/>
                </a:solidFill>
              </a:rPr>
              <a:t>Pohlavně (obojetník)</a:t>
            </a:r>
          </a:p>
          <a:p>
            <a:r>
              <a:rPr lang="cs-CZ" smtClean="0"/>
              <a:t>Regenerace</a:t>
            </a:r>
          </a:p>
          <a:p>
            <a:r>
              <a:rPr lang="cs-CZ" smtClean="0"/>
              <a:t>Schopnost obnovy 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5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File:Jelly </a:t>
            </a:r>
            <a:r>
              <a:rPr lang="cs-CZ" dirty="0" err="1"/>
              <a:t>Fish</a:t>
            </a:r>
            <a:r>
              <a:rPr lang="cs-CZ" dirty="0"/>
              <a:t> in </a:t>
            </a:r>
            <a:r>
              <a:rPr lang="cs-CZ" dirty="0" err="1"/>
              <a:t>Ocean</a:t>
            </a:r>
            <a:r>
              <a:rPr lang="cs-CZ" dirty="0"/>
              <a:t> Park.jpg.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2012-03-24 [cit. 2012-07-28].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commons.wikimedia.org/wiki/File:Jelly_Fish_in_Ocean_Park.jpg?uselang=cs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File:Two </a:t>
            </a:r>
            <a:r>
              <a:rPr lang="cs-CZ" dirty="0" err="1"/>
              <a:t>Oceans</a:t>
            </a:r>
            <a:r>
              <a:rPr lang="cs-CZ" dirty="0"/>
              <a:t> Aquarium03.jpg.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2009-10-10 [cit. 2012-07-28].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commons.wikimedia.org/wiki/File:Two_Oceans_Aquarium03.jpg?uselang=cs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 </a:t>
            </a:r>
            <a:r>
              <a:rPr lang="cs-CZ" dirty="0" smtClean="0">
                <a:hlinkClick r:id="rId4"/>
              </a:rPr>
              <a:t>www.microsoft.office.com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File:Hydra oligactis.jpg.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2011-04-18 [cit. 2012-07-28].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commons.wikimedia.org/wiki/File:Hydra_oligactis.jpg?uselang=cs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File:PSM V08 D028 Diagram </a:t>
            </a:r>
            <a:r>
              <a:rPr lang="cs-CZ" dirty="0" err="1"/>
              <a:t>of</a:t>
            </a:r>
            <a:r>
              <a:rPr lang="cs-CZ" dirty="0"/>
              <a:t> a </a:t>
            </a:r>
            <a:r>
              <a:rPr lang="cs-CZ" dirty="0" err="1"/>
              <a:t>section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hydroid.jpg.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2010-07-06 [cit. 2012-07-28].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commons.wikimedia.org/wiki/File:PSM_V08_D028_Diagram_of_a_section_of_hydroid.jpg?uselang=cs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File:Hydra.svg.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2007-01-18 [cit. 2012-07-28].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commons.wikimedia.org/wiki/File:Hydra.svg?uselang=cs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File:Hydra </a:t>
            </a:r>
            <a:r>
              <a:rPr lang="cs-CZ" dirty="0" err="1"/>
              <a:t>nematocyst</a:t>
            </a:r>
            <a:r>
              <a:rPr lang="cs-CZ" dirty="0"/>
              <a:t> </a:t>
            </a:r>
            <a:r>
              <a:rPr lang="cs-CZ" dirty="0" err="1"/>
              <a:t>firing</a:t>
            </a:r>
            <a:r>
              <a:rPr lang="cs-CZ" dirty="0"/>
              <a:t> 01.png.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2008-11-16 [cit. 2012-07-28].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commons.wikimedia.org/wiki/File:Hydra_nematocyst_firing_01.png?uselang=cs</a:t>
            </a: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/>
              <a:t> File:Hydra reproduction.png.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2012-02-18 [cit. 2012-07-28].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commons.wikimedia.org/wiki/File:Hydra_reproduction.png?uselang=cs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r>
              <a:rPr lang="cs-CZ" dirty="0" smtClean="0"/>
              <a:t>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lebration">
    <a:dk1>
      <a:srgbClr val="49345F"/>
    </a:dk1>
    <a:lt1>
      <a:srgbClr val="DDD9C3"/>
    </a:lt1>
    <a:dk2>
      <a:srgbClr val="000000"/>
    </a:dk2>
    <a:lt2>
      <a:srgbClr val="FFFFFF"/>
    </a:lt2>
    <a:accent1>
      <a:srgbClr val="310095"/>
    </a:accent1>
    <a:accent2>
      <a:srgbClr val="886286"/>
    </a:accent2>
    <a:accent3>
      <a:srgbClr val="A082F5"/>
    </a:accent3>
    <a:accent4>
      <a:srgbClr val="5061C8"/>
    </a:accent4>
    <a:accent5>
      <a:srgbClr val="00AAAA"/>
    </a:accent5>
    <a:accent6>
      <a:srgbClr val="008040"/>
    </a:accent6>
    <a:hlink>
      <a:srgbClr val="A2A2FF"/>
    </a:hlink>
    <a:folHlink>
      <a:srgbClr val="CF9BF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138</TotalTime>
  <Words>606</Words>
  <Application>Microsoft Office PowerPoint</Application>
  <PresentationFormat>Předvádění na obrazovce (4:3)</PresentationFormat>
  <Paragraphs>142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Nezmar hnědý</vt:lpstr>
      <vt:lpstr>Žahavci, které možná už znáte</vt:lpstr>
      <vt:lpstr>Žahavci, které možná už znáte</vt:lpstr>
      <vt:lpstr>Žahavci</vt:lpstr>
      <vt:lpstr>Nezmar hnědý</vt:lpstr>
      <vt:lpstr>Nezmar hnědý</vt:lpstr>
      <vt:lpstr>Nezmar hnědý- doplň popis</vt:lpstr>
      <vt:lpstr>Doplň funkci částí těla nezmara</vt:lpstr>
      <vt:lpstr>Nezmar hnědý</vt:lpstr>
      <vt:lpstr>Nezmar hnědý</vt:lpstr>
      <vt:lpstr>Nezmar hnědý</vt:lpstr>
      <vt:lpstr>Nezmar hnědý - rozmnožování</vt:lpstr>
      <vt:lpstr>Nezmar hnědý</vt:lpstr>
      <vt:lpstr>shrnutí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19</cp:revision>
  <dcterms:created xsi:type="dcterms:W3CDTF">2012-07-28T18:55:59Z</dcterms:created>
  <dcterms:modified xsi:type="dcterms:W3CDTF">2013-06-12T19:09:05Z</dcterms:modified>
</cp:coreProperties>
</file>