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60" r:id="rId5"/>
    <p:sldId id="261" r:id="rId6"/>
    <p:sldId id="262" r:id="rId7"/>
    <p:sldId id="263" r:id="rId8"/>
    <p:sldId id="266" r:id="rId9"/>
    <p:sldId id="264" r:id="rId10"/>
    <p:sldId id="265" r:id="rId11"/>
    <p:sldId id="267" r:id="rId12"/>
    <p:sldId id="268" r:id="rId13"/>
    <p:sldId id="269" r:id="rId14"/>
    <p:sldId id="270" r:id="rId15"/>
    <p:sldId id="272" r:id="rId16"/>
    <p:sldId id="271" r:id="rId17"/>
    <p:sldId id="273" r:id="rId18"/>
    <p:sldId id="259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nice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nice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Přímá spojnice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Ovál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Ovál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Ovál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493A57-F67B-4F10-BB6B-187D95E778E9}" type="datetimeFigureOut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4D60AB-DB7D-4CC6-B89C-F83F479E53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5206195-275F-4E33-AA44-35AE3F73B3E2}" type="datetimeFigureOut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6D2C9CD-8D26-46B1-A447-4213D66283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Přímá spojnice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Přímá spojnice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Ovál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vál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Přímá spojnice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E4BA28-9C66-40AA-9083-B733EB20F63B}" type="datetimeFigureOut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16F053-8EDF-4882-835A-24AE903D1E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DC88C6-8086-47C8-9319-8666A4770F27}" type="datetimeFigureOut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595A8-D2C1-4D95-9857-744639D5FB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4FE55-3768-479F-A230-1287F1EF45AA}" type="datetimeFigureOut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C321B-5E56-4AE6-B8F8-EB609EEB29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EDE90E8-88AB-4956-85A3-A4E2932FE340}" type="datetimeFigureOut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F16923F-5263-48FA-AECA-369C66E021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41ED2-3352-4014-86DF-BC0E9A769891}" type="datetimeFigureOut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B9415-B9BD-42E7-9B41-98642E680F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Přímá spojnice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vál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49B73BA-F3C0-4F97-BA35-0C8F34F260FD}" type="datetimeFigureOut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52DDBFC-7BA0-4F2D-A643-1734200781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vál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Přímá spojnice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5DEF3D2-D958-46AF-AFF0-2014654B04A3}" type="datetimeFigureOut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8D7479B-B2A6-4A4E-BDE4-1A5D03F737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4BB27-0133-480B-9B09-D0029DE64E8A}" type="datetimeFigureOut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8FD66-DC94-46F9-95DA-7241C88EC4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02E2E-A544-4977-9D9F-4C468B7BEF2D}" type="datetimeFigureOut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8D16F-84AA-47C4-9C98-D9C49CEFBF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2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9A398B10-DB9E-4EFB-BF27-682D42A72A6B}" type="datetimeFigureOut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D6ADA48F-84DD-42C1-B64E-23211D293E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67" r:id="rId4"/>
    <p:sldLayoutId id="2147483668" r:id="rId5"/>
    <p:sldLayoutId id="2147483675" r:id="rId6"/>
    <p:sldLayoutId id="2147483669" r:id="rId7"/>
    <p:sldLayoutId id="2147483676" r:id="rId8"/>
    <p:sldLayoutId id="2147483677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2A0083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ADAAC8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C3B7C3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Elephantiasis.jpg?uselang=cs" TargetMode="External"/><Relationship Id="rId3" Type="http://schemas.openxmlformats.org/officeDocument/2006/relationships/hyperlink" Target="http://www.microsoft.office.com/" TargetMode="External"/><Relationship Id="rId7" Type="http://schemas.openxmlformats.org/officeDocument/2006/relationships/hyperlink" Target="http://commons.wikimedia.org/wiki/File:Wuchereria_bancrofti_1_DPDX.JPG?uselang=cs" TargetMode="External"/><Relationship Id="rId2" Type="http://schemas.openxmlformats.org/officeDocument/2006/relationships/hyperlink" Target="http://commons.wikimedia.org/wiki/File:Taenia_solium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Trichinella_larv1_DPDx_weis_rotate.JPG?uselang=cs" TargetMode="External"/><Relationship Id="rId5" Type="http://schemas.openxmlformats.org/officeDocument/2006/relationships/hyperlink" Target="http://commons.wikimedia.org/wiki/File:Trichinella_spiralis,_encysted_larva.jpg?uselang=cs" TargetMode="External"/><Relationship Id="rId10" Type="http://schemas.openxmlformats.org/officeDocument/2006/relationships/hyperlink" Target="http://cs.wikipedia.org/wiki/Soubor:SugarBeet.jpg" TargetMode="External"/><Relationship Id="rId4" Type="http://schemas.openxmlformats.org/officeDocument/2006/relationships/hyperlink" Target="http://cs.wikipedia.org/wiki/Soubor:Ascaris_lumbricoides.jpeg" TargetMode="External"/><Relationship Id="rId9" Type="http://schemas.openxmlformats.org/officeDocument/2006/relationships/hyperlink" Target="http://cs.wikipedia.org/wiki/Soubor:Zuckerr%C3%BCb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28700" y="1773238"/>
            <a:ext cx="6875463" cy="2776537"/>
          </a:xfrm>
        </p:spPr>
        <p:txBody>
          <a:bodyPr>
            <a:normAutofit fontScale="92500" lnSpcReduction="20000"/>
          </a:bodyPr>
          <a:lstStyle/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dirty="0" smtClean="0"/>
              <a:t>AUTOR: 			Ing. Tereza </a:t>
            </a:r>
            <a:r>
              <a:rPr lang="cs-CZ" sz="1200" dirty="0" err="1" smtClean="0"/>
              <a:t>Kovalská</a:t>
            </a:r>
            <a:endParaRPr lang="cs-CZ" sz="1200" dirty="0" smtClean="0"/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dirty="0" smtClean="0"/>
              <a:t>NÁZEV: 			VY_32_INOVACE_14_Hlísti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cap="all" dirty="0" smtClean="0"/>
              <a:t>Ročník: 			</a:t>
            </a:r>
            <a:r>
              <a:rPr lang="cs-CZ" sz="1200" dirty="0" smtClean="0"/>
              <a:t>6. ročník ZŠ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oblast:</a:t>
            </a:r>
            <a:r>
              <a:rPr lang="cs-CZ" sz="1200" cap="all" smtClean="0"/>
              <a:t>		</a:t>
            </a:r>
            <a:r>
              <a:rPr lang="cs-CZ" sz="1200" smtClean="0"/>
              <a:t>Člověk </a:t>
            </a:r>
            <a:r>
              <a:rPr lang="cs-CZ" sz="1200" dirty="0" smtClean="0"/>
              <a:t>a příroda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obor: 		</a:t>
            </a:r>
            <a:r>
              <a:rPr lang="cs-CZ" sz="1200" dirty="0" smtClean="0"/>
              <a:t>Přírodopis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cap="all" dirty="0" smtClean="0"/>
              <a:t>Tematický okruh:		</a:t>
            </a:r>
            <a:r>
              <a:rPr lang="cs-CZ" sz="1200" dirty="0" smtClean="0"/>
              <a:t>Biologie živočichů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dirty="0" smtClean="0"/>
              <a:t>TEMA: 			Hlísti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dirty="0" smtClean="0"/>
              <a:t>KLÍČOVÁ </a:t>
            </a:r>
            <a:r>
              <a:rPr lang="cs-CZ" sz="1200" dirty="0"/>
              <a:t>SLOVA:		</a:t>
            </a:r>
            <a:r>
              <a:rPr lang="cs-CZ" sz="1200" dirty="0" smtClean="0"/>
              <a:t>pohlavní dvoutvárnost, trávicí trubice, parazit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dirty="0" smtClean="0"/>
              <a:t>VYTVOŘENO</a:t>
            </a:r>
            <a:r>
              <a:rPr lang="cs-CZ" sz="1200" dirty="0"/>
              <a:t>: 		</a:t>
            </a:r>
            <a:r>
              <a:rPr lang="cs-CZ" sz="1200" dirty="0" smtClean="0"/>
              <a:t>5/2012</a:t>
            </a:r>
            <a:endParaRPr lang="cs-CZ" sz="1200" dirty="0"/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dirty="0" smtClean="0"/>
              <a:t>ČÍSLO PROJEKTU: 		1.4 OP VK</a:t>
            </a:r>
          </a:p>
          <a:p>
            <a:pPr marL="274320" indent="-274320"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dirty="0" smtClean="0"/>
              <a:t>ANOTACE: Prezentace pro interaktivní tabuli, výklad s krátkými průběžnými motivačními úkoly pro žáky. Žák jmenuje znaky těla hlístů. Správně používá pojem pohlavní dvoutvárnost,  uvede některé zejména parazitické hlísty, zná princip ochrany před nákazou hlístem. Žák využívá učebnici </a:t>
            </a:r>
            <a:r>
              <a:rPr lang="cs-CZ" sz="1200" dirty="0"/>
              <a:t>ČABRADOVÁ, Věra. </a:t>
            </a:r>
            <a:r>
              <a:rPr lang="cs-CZ" sz="1200" i="1" dirty="0"/>
              <a:t>Přírodopis pro 6. ročník základní školy a primu víceletého gymnázia</a:t>
            </a:r>
            <a:r>
              <a:rPr lang="cs-CZ" sz="1200" dirty="0"/>
              <a:t>. 1. vyd. Plzeň: Fraus, 2003, 120 s. ISBN 80-723-8211-X. </a:t>
            </a:r>
          </a:p>
          <a:p>
            <a:pPr marL="274320" indent="-274320"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1200" dirty="0" smtClean="0"/>
          </a:p>
          <a:p>
            <a:pPr marL="274320" indent="-274320"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1200" dirty="0" smtClean="0"/>
          </a:p>
        </p:txBody>
      </p:sp>
      <p:pic>
        <p:nvPicPr>
          <p:cNvPr id="13314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4868863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33754" y="499308"/>
            <a:ext cx="826694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dirty="0">
                <a:solidFill>
                  <a:srgbClr val="FFFFFF"/>
                </a:solidFill>
                <a:latin typeface="Century Schoolbook" pitchFamily="18" charset="0"/>
              </a:rPr>
              <a:t>                                     </a:t>
            </a:r>
            <a:r>
              <a:rPr lang="cs-CZ" sz="1600" b="1" dirty="0">
                <a:latin typeface="Century Schoolbook" pitchFamily="18" charset="0"/>
              </a:rPr>
              <a:t>Základní  škola a mateřská škola </a:t>
            </a:r>
            <a:r>
              <a:rPr lang="cs-CZ" sz="1600" b="1" dirty="0" err="1">
                <a:latin typeface="Century Schoolbook" pitchFamily="18" charset="0"/>
              </a:rPr>
              <a:t>J.A.Komenského</a:t>
            </a:r>
            <a:endParaRPr lang="cs-CZ" sz="1600" dirty="0">
              <a:latin typeface="Century Schoolbook" pitchFamily="18" charset="0"/>
            </a:endParaRPr>
          </a:p>
          <a:p>
            <a:pPr algn="ctr"/>
            <a:r>
              <a:rPr lang="cs-CZ" sz="1600" b="1" dirty="0">
                <a:latin typeface="Century Schoolbook" pitchFamily="18" charset="0"/>
              </a:rPr>
              <a:t>                                                          v Novém  Strašecí</a:t>
            </a:r>
            <a:r>
              <a:rPr lang="cs-CZ" sz="1600" dirty="0">
                <a:latin typeface="Century Schoolbook" pitchFamily="18" charset="0"/>
              </a:rPr>
              <a:t>                     </a:t>
            </a:r>
          </a:p>
          <a:p>
            <a:pPr algn="ctr"/>
            <a:r>
              <a:rPr lang="cs-CZ" sz="1600" dirty="0">
                <a:latin typeface="Century Schoolbook" pitchFamily="18" charset="0"/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600" dirty="0">
                <a:latin typeface="Century Schoolbook" pitchFamily="18" charset="0"/>
              </a:rPr>
              <a:t>                                                 tel. 311 240 401, 311 240 400, email</a:t>
            </a:r>
            <a:r>
              <a:rPr lang="cs-CZ" sz="1600">
                <a:latin typeface="Century Schoolbook" pitchFamily="18" charset="0"/>
              </a:rPr>
              <a:t>: </a:t>
            </a:r>
            <a:r>
              <a:rPr lang="cs-CZ" sz="1600" smtClean="0">
                <a:latin typeface="Century Schoolbook" pitchFamily="18" charset="0"/>
              </a:rPr>
              <a:t>zsnovstra@</a:t>
            </a:r>
            <a:r>
              <a:rPr lang="cs-CZ" sz="1600"/>
              <a:t>email</a:t>
            </a:r>
            <a:r>
              <a:rPr lang="cs-CZ" sz="1600" smtClean="0">
                <a:latin typeface="Century Schoolbook" pitchFamily="18" charset="0"/>
              </a:rPr>
              <a:t>.cz</a:t>
            </a:r>
            <a:endParaRPr lang="cs-CZ" sz="1600" dirty="0"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38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Hlísti</a:t>
            </a:r>
            <a:endParaRPr lang="cs-CZ" dirty="0"/>
          </a:p>
        </p:txBody>
      </p:sp>
      <p:sp>
        <p:nvSpPr>
          <p:cNvPr id="14338" name="Podnadpis 2"/>
          <p:cNvSpPr>
            <a:spLocks noGrp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r>
              <a:rPr lang="cs-CZ" smtClean="0"/>
              <a:t>Cizopasníci i užiteční živočichové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779463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Porovnej </a:t>
            </a:r>
            <a:r>
              <a:rPr lang="cs-CZ" b="1" dirty="0" smtClean="0"/>
              <a:t>cizopasné ploštěnce </a:t>
            </a:r>
            <a:r>
              <a:rPr lang="cs-CZ" dirty="0" smtClean="0"/>
              <a:t>a</a:t>
            </a:r>
            <a:r>
              <a:rPr lang="cs-CZ" b="1" dirty="0" smtClean="0"/>
              <a:t> hlísty </a:t>
            </a:r>
            <a:endParaRPr lang="cs-CZ" b="1" dirty="0"/>
          </a:p>
        </p:txBody>
      </p:sp>
      <p:pic>
        <p:nvPicPr>
          <p:cNvPr id="15362" name="Zástupný symbol pro obsah 7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>
            <a:grayscl/>
          </a:blip>
          <a:srcRect/>
          <a:stretch>
            <a:fillRect/>
          </a:stretch>
        </p:blipFill>
        <p:spPr>
          <a:xfrm>
            <a:off x="1042988" y="2492375"/>
            <a:ext cx="2401887" cy="3673475"/>
          </a:xfrm>
        </p:spPr>
      </p:pic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>
          <a:xfrm>
            <a:off x="4356100" y="2492375"/>
            <a:ext cx="3935413" cy="38862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1400" i="1" dirty="0" smtClean="0"/>
              <a:t>Vyhledej obrázek v učebnici na str. 56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sz="1400" i="1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 </a:t>
            </a:r>
            <a:r>
              <a:rPr lang="cs-CZ" b="1" dirty="0" smtClean="0"/>
              <a:t>znaky hlístů: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b="1" dirty="0" smtClean="0"/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>
                <a:solidFill>
                  <a:srgbClr val="FF0000"/>
                </a:solidFill>
              </a:rPr>
              <a:t>Nečlánkované tělo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>
                <a:solidFill>
                  <a:srgbClr val="FF0000"/>
                </a:solidFill>
              </a:rPr>
              <a:t>Kruhovitý průřez těla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>
                <a:solidFill>
                  <a:srgbClr val="FF0000"/>
                </a:solidFill>
              </a:rPr>
              <a:t>Pohlavní dvoutvárnost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sz="1400" i="1" dirty="0"/>
          </a:p>
        </p:txBody>
      </p:sp>
      <p:sp>
        <p:nvSpPr>
          <p:cNvPr id="15364" name="Zástupný symbol pro text 3"/>
          <p:cNvSpPr>
            <a:spLocks noGrp="1"/>
          </p:cNvSpPr>
          <p:nvPr>
            <p:ph type="body" sz="quarter" idx="1"/>
          </p:nvPr>
        </p:nvSpPr>
        <p:spPr>
          <a:xfrm>
            <a:off x="468313" y="1484313"/>
            <a:ext cx="3657600" cy="658812"/>
          </a:xfrm>
        </p:spPr>
        <p:txBody>
          <a:bodyPr/>
          <a:lstStyle/>
          <a:p>
            <a:r>
              <a:rPr lang="cs-CZ" smtClean="0"/>
              <a:t>Tasemnice dlouhočlenná</a:t>
            </a:r>
          </a:p>
        </p:txBody>
      </p:sp>
      <p:sp>
        <p:nvSpPr>
          <p:cNvPr id="15365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500563" y="1484313"/>
            <a:ext cx="3657600" cy="658812"/>
          </a:xfrm>
        </p:spPr>
        <p:txBody>
          <a:bodyPr/>
          <a:lstStyle/>
          <a:p>
            <a:r>
              <a:rPr lang="cs-CZ" smtClean="0"/>
              <a:t>Škrkavka dětská</a:t>
            </a:r>
          </a:p>
        </p:txBody>
      </p:sp>
      <p:pic>
        <p:nvPicPr>
          <p:cNvPr id="15366" name="Picture 2" descr="C:\Users\Tereza\AppData\Local\Microsoft\Windows\Temporary Internet Files\Content.IE5\K43E3B6T\MC900434411[2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12088" y="0"/>
            <a:ext cx="95726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Tereza\AppData\Local\Microsoft\Windows\Temporary Internet Files\Content.IE5\Y78AKF17\MC900428065[3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0425" y="5589588"/>
            <a:ext cx="1584325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Pohlavní dvoutvárnost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 smtClean="0"/>
              <a:t>Samec a samička jsou odlišní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  <a:p>
            <a:pPr marL="365760" lvl="1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Jakými znaky se mohou odlišovat?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solidFill>
                  <a:schemeClr val="accent2"/>
                </a:solidFill>
              </a:rPr>
              <a:t>Velikost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solidFill>
                  <a:schemeClr val="accent2"/>
                </a:solidFill>
              </a:rPr>
              <a:t>Zbarvení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2000" dirty="0"/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2000" dirty="0" smtClean="0"/>
          </a:p>
        </p:txBody>
      </p:sp>
      <p:pic>
        <p:nvPicPr>
          <p:cNvPr id="16387" name="Picture 2" descr="C:\Users\Tereza\AppData\Local\Microsoft\Windows\Temporary Internet Files\Content.IE5\K43E3B6T\MC900434411[2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64163" y="2276475"/>
            <a:ext cx="64770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Tereza\AppData\Local\Microsoft\Windows\Temporary Internet Files\Content.IE5\SHRZAFRV\MP900180494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3860800"/>
            <a:ext cx="4103687" cy="26955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2051" name="Picture 3" descr="C:\Users\Tereza\AppData\Local\Microsoft\Windows\Temporary Internet Files\Content.IE5\K43E3B6T\MP900426583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8625" y="3200400"/>
            <a:ext cx="2951163" cy="34210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Významní hlísti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051050" y="2060575"/>
            <a:ext cx="4249738" cy="2952750"/>
          </a:xfrm>
          <a:solidFill>
            <a:schemeClr val="tx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3200" dirty="0" smtClean="0"/>
              <a:t>Škrkavka dětská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3200" dirty="0" smtClean="0"/>
              <a:t>Roup dětský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3200" dirty="0" smtClean="0"/>
              <a:t>Svalovec stočený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3200" dirty="0" smtClean="0"/>
              <a:t>Vlasovec mízní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3200" dirty="0" smtClean="0"/>
              <a:t>Háďátko řepné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1. </a:t>
            </a:r>
            <a:r>
              <a:rPr lang="cs-CZ" dirty="0"/>
              <a:t>š</a:t>
            </a:r>
            <a:r>
              <a:rPr lang="cs-CZ" dirty="0" smtClean="0"/>
              <a:t>krkavka dětská</a:t>
            </a:r>
            <a:endParaRPr lang="cs-CZ" dirty="0"/>
          </a:p>
        </p:txBody>
      </p:sp>
      <p:pic>
        <p:nvPicPr>
          <p:cNvPr id="18434" name="Zástupný symbol pro obsah 7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2565400"/>
            <a:ext cx="2665412" cy="3363913"/>
          </a:xfrm>
        </p:spPr>
      </p:pic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4087813" cy="38862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Válcovité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15-20 cm dlouhé (samice)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Na koncích zúžené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Pohlavní dvoutvárnost 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Samec je menší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18436" name="Zástupný symbol pro text 3"/>
          <p:cNvSpPr>
            <a:spLocks noGrp="1"/>
          </p:cNvSpPr>
          <p:nvPr>
            <p:ph type="body" sz="quarter" idx="1"/>
          </p:nvPr>
        </p:nvSpPr>
        <p:spPr>
          <a:xfrm>
            <a:off x="457200" y="1570038"/>
            <a:ext cx="3657600" cy="658812"/>
          </a:xfrm>
        </p:spPr>
        <p:txBody>
          <a:bodyPr/>
          <a:lstStyle/>
          <a:p>
            <a:r>
              <a:rPr lang="cs-CZ" smtClean="0"/>
              <a:t>Jak vypadá ?</a:t>
            </a:r>
          </a:p>
        </p:txBody>
      </p:sp>
      <p:sp>
        <p:nvSpPr>
          <p:cNvPr id="18437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343400" y="1570038"/>
            <a:ext cx="3657600" cy="658812"/>
          </a:xfrm>
        </p:spPr>
        <p:txBody>
          <a:bodyPr/>
          <a:lstStyle/>
          <a:p>
            <a:r>
              <a:rPr lang="cs-CZ" smtClean="0"/>
              <a:t>Popis těla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1. škrkavka dětská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b="1" smtClean="0"/>
              <a:t>Tenké střevo </a:t>
            </a:r>
            <a:r>
              <a:rPr lang="cs-CZ" smtClean="0"/>
              <a:t>dětí</a:t>
            </a:r>
          </a:p>
          <a:p>
            <a:r>
              <a:rPr lang="cs-CZ" b="1" smtClean="0"/>
              <a:t>Parazit</a:t>
            </a:r>
            <a:r>
              <a:rPr lang="cs-CZ" smtClean="0"/>
              <a:t> (cizopasník)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944938" cy="38862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/>
              <a:t>Potrava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>
                <a:solidFill>
                  <a:schemeClr val="accent3"/>
                </a:solidFill>
              </a:rPr>
              <a:t>Obsah střeva hostitele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/>
              <a:t>Trávicí trubice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>
                <a:solidFill>
                  <a:schemeClr val="accent3"/>
                </a:solidFill>
              </a:rPr>
              <a:t>Ústní a řitní otvor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sp>
        <p:nvSpPr>
          <p:cNvPr id="19460" name="Zástupný symbol pro text 4"/>
          <p:cNvSpPr>
            <a:spLocks noGrp="1"/>
          </p:cNvSpPr>
          <p:nvPr>
            <p:ph type="body" sz="quarter" idx="1"/>
          </p:nvPr>
        </p:nvSpPr>
        <p:spPr>
          <a:xfrm>
            <a:off x="457200" y="1570038"/>
            <a:ext cx="3657600" cy="658812"/>
          </a:xfrm>
        </p:spPr>
        <p:txBody>
          <a:bodyPr/>
          <a:lstStyle/>
          <a:p>
            <a:r>
              <a:rPr lang="cs-CZ" smtClean="0"/>
              <a:t>Výskyt</a:t>
            </a:r>
          </a:p>
        </p:txBody>
      </p:sp>
      <p:pic>
        <p:nvPicPr>
          <p:cNvPr id="19461" name="Zástupný symbol pro obsah 7" descr="Výřez obrazovky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3573463"/>
            <a:ext cx="2808287" cy="222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Zástupný symbol pro text 7"/>
          <p:cNvSpPr>
            <a:spLocks noGrp="1"/>
          </p:cNvSpPr>
          <p:nvPr>
            <p:ph type="body" sz="quarter" idx="3"/>
          </p:nvPr>
        </p:nvSpPr>
        <p:spPr>
          <a:xfrm>
            <a:off x="4343400" y="1570038"/>
            <a:ext cx="3657600" cy="658812"/>
          </a:xfrm>
        </p:spPr>
        <p:txBody>
          <a:bodyPr/>
          <a:lstStyle/>
          <a:p>
            <a:r>
              <a:rPr lang="cs-CZ" smtClean="0"/>
              <a:t>Způsob výživy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1. škrkavka dětská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/>
              <a:t>Vajíčka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Tvoří se v těle </a:t>
            </a:r>
            <a:r>
              <a:rPr lang="cs-CZ" dirty="0">
                <a:solidFill>
                  <a:schemeClr val="accent3"/>
                </a:solidFill>
              </a:rPr>
              <a:t>samičky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>
              <a:solidFill>
                <a:schemeClr val="accent3"/>
              </a:solidFill>
            </a:endParaRP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>
              <a:solidFill>
                <a:schemeClr val="accent3"/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Vajíčka součást výkalů hostitele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dirty="0"/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Vajíčka na </a:t>
            </a:r>
            <a:r>
              <a:rPr lang="cs-CZ" dirty="0"/>
              <a:t>neomyté </a:t>
            </a:r>
            <a:r>
              <a:rPr lang="cs-CZ" dirty="0" smtClean="0"/>
              <a:t>zelenině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dirty="0"/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/>
              <a:t>Do těla dalšího hostitele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sp>
        <p:nvSpPr>
          <p:cNvPr id="20484" name="Zástupný symbol pro text 4"/>
          <p:cNvSpPr>
            <a:spLocks noGrp="1"/>
          </p:cNvSpPr>
          <p:nvPr>
            <p:ph type="body" sz="quarter" idx="1"/>
          </p:nvPr>
        </p:nvSpPr>
        <p:spPr>
          <a:xfrm>
            <a:off x="457200" y="1570038"/>
            <a:ext cx="3657600" cy="658812"/>
          </a:xfrm>
        </p:spPr>
        <p:txBody>
          <a:bodyPr/>
          <a:lstStyle/>
          <a:p>
            <a:r>
              <a:rPr lang="cs-CZ" smtClean="0"/>
              <a:t>Rozmnožování</a:t>
            </a:r>
          </a:p>
        </p:txBody>
      </p:sp>
      <p:sp>
        <p:nvSpPr>
          <p:cNvPr id="20485" name="Zástupný symbol pro text 4"/>
          <p:cNvSpPr>
            <a:spLocks noGrp="1"/>
          </p:cNvSpPr>
          <p:nvPr>
            <p:ph type="body" sz="quarter" idx="1"/>
          </p:nvPr>
        </p:nvSpPr>
        <p:spPr>
          <a:xfrm>
            <a:off x="4500563" y="1557338"/>
            <a:ext cx="3657600" cy="657225"/>
          </a:xfrm>
        </p:spPr>
        <p:txBody>
          <a:bodyPr/>
          <a:lstStyle/>
          <a:p>
            <a:r>
              <a:rPr lang="cs-CZ" smtClean="0"/>
              <a:t>Možnost nákazy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77946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1. škrkavka dětská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>
          <a:xfrm>
            <a:off x="1116013" y="2060575"/>
            <a:ext cx="7559675" cy="4392613"/>
          </a:xfr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3000" dirty="0" smtClean="0"/>
              <a:t>Vajíčka ve střevě hostitele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600" dirty="0" smtClean="0">
                <a:solidFill>
                  <a:schemeClr val="accent3"/>
                </a:solidFill>
              </a:rPr>
              <a:t>Líhnutí </a:t>
            </a:r>
            <a:r>
              <a:rPr lang="cs-CZ" sz="2600" b="1" dirty="0" smtClean="0">
                <a:solidFill>
                  <a:schemeClr val="accent3"/>
                </a:solidFill>
              </a:rPr>
              <a:t>larev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3000" dirty="0" smtClean="0"/>
              <a:t>Larvy </a:t>
            </a:r>
            <a:r>
              <a:rPr lang="cs-CZ" sz="3000" u="sng" dirty="0" smtClean="0"/>
              <a:t>ve střevě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600" dirty="0" smtClean="0">
                <a:solidFill>
                  <a:schemeClr val="accent3"/>
                </a:solidFill>
              </a:rPr>
              <a:t>provrtají stěnu střeva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3000" dirty="0" smtClean="0"/>
              <a:t>Larvy </a:t>
            </a:r>
            <a:r>
              <a:rPr lang="cs-CZ" sz="3000" u="sng" dirty="0" smtClean="0"/>
              <a:t>v krvi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600" dirty="0">
                <a:solidFill>
                  <a:schemeClr val="accent3"/>
                </a:solidFill>
              </a:rPr>
              <a:t>Velikost 3 mm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3000" dirty="0" smtClean="0"/>
              <a:t>Larvy </a:t>
            </a:r>
            <a:r>
              <a:rPr lang="cs-CZ" sz="3000" u="sng" dirty="0" smtClean="0"/>
              <a:t>v plících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600" dirty="0">
                <a:solidFill>
                  <a:schemeClr val="accent3"/>
                </a:solidFill>
              </a:rPr>
              <a:t>Přecházejí do trávicí soustavy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600" dirty="0">
                <a:solidFill>
                  <a:schemeClr val="accent3"/>
                </a:solidFill>
              </a:rPr>
              <a:t>Jsou vykašlány 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3000" dirty="0" smtClean="0"/>
              <a:t>Larvy v tenkém střevě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600" dirty="0" smtClean="0">
                <a:solidFill>
                  <a:schemeClr val="accent3"/>
                </a:solidFill>
              </a:rPr>
              <a:t>Dospívají a tvoří nová vajíčka</a:t>
            </a:r>
            <a:endParaRPr lang="cs-CZ" sz="2600" dirty="0">
              <a:solidFill>
                <a:schemeClr val="accent3"/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sp>
        <p:nvSpPr>
          <p:cNvPr id="21507" name="Zástupný symbol pro text 4"/>
          <p:cNvSpPr>
            <a:spLocks noGrp="1"/>
          </p:cNvSpPr>
          <p:nvPr>
            <p:ph type="body" sz="quarter" idx="1"/>
          </p:nvPr>
        </p:nvSpPr>
        <p:spPr>
          <a:xfrm>
            <a:off x="468313" y="1125538"/>
            <a:ext cx="3657600" cy="657225"/>
          </a:xfrm>
        </p:spPr>
        <p:txBody>
          <a:bodyPr/>
          <a:lstStyle/>
          <a:p>
            <a:r>
              <a:rPr lang="cs-CZ" smtClean="0"/>
              <a:t>Nepřímý vývin</a:t>
            </a:r>
          </a:p>
        </p:txBody>
      </p:sp>
      <p:sp>
        <p:nvSpPr>
          <p:cNvPr id="11" name="Zahnutá šipka doleva 10"/>
          <p:cNvSpPr/>
          <p:nvPr/>
        </p:nvSpPr>
        <p:spPr>
          <a:xfrm rot="10800000" flipH="1">
            <a:off x="6588224" y="1844824"/>
            <a:ext cx="2016224" cy="4320480"/>
          </a:xfrm>
          <a:prstGeom prst="curvedLeftArrow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452320" y="3820398"/>
            <a:ext cx="825867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30 dní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2. Roup dětský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1600" i="1" dirty="0" smtClean="0"/>
              <a:t>Podle učebnice na str. 56 doplň informace .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sz="1600" i="1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Velikost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1 cm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Výskyt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>
                <a:solidFill>
                  <a:schemeClr val="accent3"/>
                </a:solidFill>
              </a:rPr>
              <a:t>Tlusté střevo a řitní otvor </a:t>
            </a:r>
            <a:r>
              <a:rPr lang="cs-CZ" dirty="0" smtClean="0">
                <a:solidFill>
                  <a:schemeClr val="accent3"/>
                </a:solidFill>
              </a:rPr>
              <a:t>člověka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/>
              <a:t>Rozmnožování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Samička klade vajíčka k řitnímu otvoru</a:t>
            </a:r>
            <a:endParaRPr lang="cs-CZ" dirty="0">
              <a:solidFill>
                <a:schemeClr val="accent3"/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Obtíže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>
                <a:solidFill>
                  <a:schemeClr val="accent3"/>
                </a:solidFill>
              </a:rPr>
              <a:t>Svědění kolem konečníku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Ochrana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>
                <a:solidFill>
                  <a:schemeClr val="accent3"/>
                </a:solidFill>
              </a:rPr>
              <a:t>Osobní hygiena</a:t>
            </a:r>
          </a:p>
        </p:txBody>
      </p:sp>
      <p:pic>
        <p:nvPicPr>
          <p:cNvPr id="22531" name="Picture 2" descr="C:\Users\Tereza\AppData\Local\Microsoft\Windows\Temporary Internet Files\Content.IE5\K43E3B6T\MC900434411[2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298450"/>
            <a:ext cx="95726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C:\Users\Tereza\AppData\Local\Microsoft\Windows\Temporary Internet Files\Content.IE5\Y78AKF17\MC900428065[3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42000" y="5373688"/>
            <a:ext cx="1584325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3. Svalovec stočený</a:t>
            </a:r>
            <a:endParaRPr lang="cs-CZ" dirty="0"/>
          </a:p>
        </p:txBody>
      </p:sp>
      <p:pic>
        <p:nvPicPr>
          <p:cNvPr id="6" name="Zástupný symbol pro obsah 5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31913" y="1773238"/>
            <a:ext cx="3813175" cy="4706937"/>
          </a:xfrm>
          <a:ln w="38100" cap="sq">
            <a:solidFill>
              <a:srgbClr val="000000"/>
            </a:solidFill>
          </a:ln>
          <a:effectLst>
            <a:outerShdw dist="38100" dir="2700000" algn="tl" rotWithShape="0">
              <a:srgbClr val="000000">
                <a:alpha val="42999"/>
              </a:srgbClr>
            </a:outerShdw>
          </a:effectLst>
        </p:spPr>
      </p:pic>
      <p:pic>
        <p:nvPicPr>
          <p:cNvPr id="8" name="Zástupný symbol pro obsah 7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3">
            <a:extLst/>
          </a:blip>
          <a:stretch>
            <a:fillRect/>
          </a:stretch>
        </p:blipFill>
        <p:spPr>
          <a:xfrm>
            <a:off x="5724128" y="2532104"/>
            <a:ext cx="1586088" cy="1368152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ovéPole 6"/>
          <p:cNvSpPr txBox="1"/>
          <p:nvPr/>
        </p:nvSpPr>
        <p:spPr>
          <a:xfrm>
            <a:off x="1331913" y="6092825"/>
            <a:ext cx="2620962" cy="3698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Larvy svalovce ve svalu</a:t>
            </a:r>
          </a:p>
        </p:txBody>
      </p:sp>
      <p:cxnSp>
        <p:nvCxnSpPr>
          <p:cNvPr id="10" name="Přímá spojnice se šipkou 9"/>
          <p:cNvCxnSpPr>
            <a:endCxn id="8" idx="1"/>
          </p:cNvCxnSpPr>
          <p:nvPr/>
        </p:nvCxnSpPr>
        <p:spPr>
          <a:xfrm flipV="1">
            <a:off x="4356100" y="3216275"/>
            <a:ext cx="1368425" cy="12207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3. Svalovec stočený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 smtClean="0"/>
              <a:t>Parazit</a:t>
            </a:r>
            <a:r>
              <a:rPr lang="cs-CZ" dirty="0" smtClean="0"/>
              <a:t> člověka, prasat a ptáků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Larvy se </a:t>
            </a:r>
            <a:r>
              <a:rPr lang="cs-CZ" b="1" dirty="0" smtClean="0">
                <a:solidFill>
                  <a:schemeClr val="accent3"/>
                </a:solidFill>
              </a:rPr>
              <a:t>zapouzdří ve svalech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Přenos na člověka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Z nedovařeného nakaženého vepřového masa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Nebezpečí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>
                <a:solidFill>
                  <a:schemeClr val="accent3"/>
                </a:solidFill>
              </a:rPr>
              <a:t>Vážné onemocnění </a:t>
            </a:r>
            <a:r>
              <a:rPr lang="cs-CZ" dirty="0" smtClean="0">
                <a:solidFill>
                  <a:schemeClr val="accent3"/>
                </a:solidFill>
              </a:rPr>
              <a:t>(postihuje různé části těla)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pic>
        <p:nvPicPr>
          <p:cNvPr id="9" name="Zástupný symbol pro obsah 7" descr="Výřez obrazovky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72000" y="4646485"/>
            <a:ext cx="2088232" cy="18012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4. Vlasovec mízní</a:t>
            </a:r>
            <a:endParaRPr lang="cs-CZ" dirty="0"/>
          </a:p>
        </p:txBody>
      </p:sp>
      <p:sp>
        <p:nvSpPr>
          <p:cNvPr id="2560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mtClean="0"/>
              <a:t>Tropický hlíst</a:t>
            </a:r>
          </a:p>
          <a:p>
            <a:r>
              <a:rPr lang="cs-CZ" smtClean="0"/>
              <a:t>Parazit</a:t>
            </a:r>
          </a:p>
          <a:p>
            <a:r>
              <a:rPr lang="cs-CZ" smtClean="0"/>
              <a:t>Sloní nemoc (elefantiáza)</a:t>
            </a:r>
          </a:p>
          <a:p>
            <a:endParaRPr lang="cs-CZ" smtClean="0"/>
          </a:p>
        </p:txBody>
      </p:sp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575" y="3357563"/>
            <a:ext cx="3167063" cy="2476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Obrázek 5" descr="Výřez obrazovky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538" y="1989138"/>
            <a:ext cx="4478337" cy="47339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5. Háďátko řepné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1400" i="1" dirty="0" smtClean="0"/>
              <a:t>Vyhledej v učebnici na str. 57 odpovědi na následující otázky.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Velikost 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2 mm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Kde cizopasí?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Na kořenech řepy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Co způsobuje?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Poškození bulvy, rostlina chřadne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Lze pozorovat na háďátku pohlavní dvoutvárnost?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Ano, samec a samička jsou zcela odlišní</a:t>
            </a:r>
            <a:endParaRPr lang="cs-CZ" dirty="0">
              <a:solidFill>
                <a:schemeClr val="accent3"/>
              </a:solidFill>
            </a:endParaRPr>
          </a:p>
        </p:txBody>
      </p:sp>
      <p:pic>
        <p:nvPicPr>
          <p:cNvPr id="26627" name="Picture 2" descr="C:\Users\Tereza\AppData\Local\Microsoft\Windows\Temporary Internet Files\Content.IE5\K43E3B6T\MC900434411[2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0200" y="404813"/>
            <a:ext cx="957263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Tereza\AppData\Local\Microsoft\Windows\Temporary Internet Files\Content.IE5\Y78AKF17\MC900428065[3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42000" y="5373688"/>
            <a:ext cx="1584325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5. Háďátko řepné</a:t>
            </a:r>
          </a:p>
        </p:txBody>
      </p:sp>
      <p:pic>
        <p:nvPicPr>
          <p:cNvPr id="4" name="Zástupný symbol pro obsah 3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39750" y="1557338"/>
            <a:ext cx="3595688" cy="4873625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539750" y="6040438"/>
            <a:ext cx="1724025" cy="3683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defPPr>
              <a:defRPr lang="cs-CZ"/>
            </a:defPPr>
            <a:lvl1pPr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Řepa cukrovka</a:t>
            </a:r>
          </a:p>
        </p:txBody>
      </p:sp>
      <p:pic>
        <p:nvPicPr>
          <p:cNvPr id="27652" name="Obrázek 5" descr="Výřez obrazovky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1484313"/>
            <a:ext cx="3313112" cy="493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4884738" y="6040438"/>
            <a:ext cx="3171825" cy="3683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defPPr>
              <a:defRPr lang="cs-CZ"/>
            </a:defPPr>
            <a:lvl1pPr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smtClean="0"/>
              <a:t>Zdravé bulvy (</a:t>
            </a:r>
            <a:r>
              <a:rPr lang="cs-CZ" dirty="0"/>
              <a:t>ř</a:t>
            </a:r>
            <a:r>
              <a:rPr lang="cs-CZ" dirty="0" smtClean="0"/>
              <a:t>epa cukrovka)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Neparazitičtí hlísti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Žijí </a:t>
            </a:r>
            <a:r>
              <a:rPr lang="cs-CZ" b="1" dirty="0" smtClean="0"/>
              <a:t>volně v půdě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 smtClean="0"/>
              <a:t>Zúrodňují</a:t>
            </a:r>
            <a:r>
              <a:rPr lang="cs-CZ" dirty="0" smtClean="0"/>
              <a:t> půdu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Rozklad složitých látek na jednodušší (živiny pro rostliny)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pic>
        <p:nvPicPr>
          <p:cNvPr id="1027" name="Picture 3" descr="C:\Users\Tereza\AppData\Local\Microsoft\Windows\Temporary Internet Files\Content.IE5\Y78AKF17\MP900178547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00" y="3567113"/>
            <a:ext cx="4175125" cy="27828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Hlísti - shrnutí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Paraziti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Neparazitičtí hlísti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Pohlavní dvoutvárnost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Trávicí trubice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Ústní a řitní otvor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Složitý nepřímý vývin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>
                <a:solidFill>
                  <a:schemeClr val="accent3"/>
                </a:solidFill>
              </a:rPr>
              <a:t>R</a:t>
            </a:r>
            <a:r>
              <a:rPr lang="cs-CZ" dirty="0" smtClean="0">
                <a:solidFill>
                  <a:schemeClr val="accent3"/>
                </a:solidFill>
              </a:rPr>
              <a:t>ůzní hostitelé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/>
              <a:t>Válcovité tělo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270375" y="1600200"/>
            <a:ext cx="3657600" cy="45720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Paraziti člověka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Škrkavka dětská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Roup dětský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Svalovec stočený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Vlasovec mízní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Parazit rostlin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Háďátko řepné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Neparazitičtí hlísti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Zúrodňují půdu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Zdroj obrázků a fotografií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fontScale="550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/>
              <a:t>File:Taenia solium.jpg.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2010-08-04 [cit. 2012-08-13]. Dostupné z: </a:t>
            </a:r>
            <a:r>
              <a:rPr lang="cs-CZ" dirty="0">
                <a:hlinkClick r:id="rId2"/>
              </a:rPr>
              <a:t>http://commons.wikimedia.org/wiki/File:Taenia_solium.jpg?uselang=cs</a:t>
            </a:r>
            <a:r>
              <a:rPr lang="cs-CZ" dirty="0"/>
              <a:t> </a:t>
            </a: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>
                <a:hlinkClick r:id="rId3"/>
              </a:rPr>
              <a:t>www.microsoft.office.com</a:t>
            </a: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err="1"/>
              <a:t>Soubor:Ascaris</a:t>
            </a:r>
            <a:r>
              <a:rPr lang="cs-CZ" dirty="0"/>
              <a:t> lumbricoides.jpeg.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2008-07-27 [cit. 2012-08-13]. Dostupné z: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cs.wikipedia.org/wiki/Soubor:Ascaris_lumbricoides.jpeg</a:t>
            </a: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 </a:t>
            </a:r>
            <a:r>
              <a:rPr lang="cs-CZ" dirty="0"/>
              <a:t>File:Trichinella </a:t>
            </a:r>
            <a:r>
              <a:rPr lang="cs-CZ" dirty="0" err="1"/>
              <a:t>spiralis</a:t>
            </a:r>
            <a:r>
              <a:rPr lang="cs-CZ" dirty="0"/>
              <a:t>, </a:t>
            </a:r>
            <a:r>
              <a:rPr lang="cs-CZ" dirty="0" err="1"/>
              <a:t>encysted</a:t>
            </a:r>
            <a:r>
              <a:rPr lang="cs-CZ" dirty="0"/>
              <a:t> larva.jpg.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2008-12-31 [cit. 2012-08-13]. Dostupné z: </a:t>
            </a:r>
            <a:r>
              <a:rPr lang="cs-CZ" dirty="0">
                <a:hlinkClick r:id="rId5"/>
              </a:rPr>
              <a:t>http://commons.wikimedia.org/wiki/File:Trichinella_spiralis,_</a:t>
            </a:r>
            <a:r>
              <a:rPr lang="cs-CZ" dirty="0" smtClean="0">
                <a:hlinkClick r:id="rId5"/>
              </a:rPr>
              <a:t>encysted_larva.jpg?uselang=cs</a:t>
            </a: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/>
              <a:t> File:Trichinella larv1 </a:t>
            </a:r>
            <a:r>
              <a:rPr lang="cs-CZ" dirty="0" err="1"/>
              <a:t>DPDx</a:t>
            </a:r>
            <a:r>
              <a:rPr lang="cs-CZ" dirty="0"/>
              <a:t> </a:t>
            </a:r>
            <a:r>
              <a:rPr lang="cs-CZ" dirty="0" err="1"/>
              <a:t>weis</a:t>
            </a:r>
            <a:r>
              <a:rPr lang="cs-CZ" dirty="0"/>
              <a:t> rotate.JPG.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2007-02-19 [cit. 2012-08-13]. Dostupné z: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commons.wikimedia.org/wiki/File:Trichinella_larv1_DPDx_weis_rotate.JPG?uselang=cs</a:t>
            </a: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/>
              <a:t> File:Wuchereria </a:t>
            </a:r>
            <a:r>
              <a:rPr lang="cs-CZ" dirty="0" err="1"/>
              <a:t>bancrofti</a:t>
            </a:r>
            <a:r>
              <a:rPr lang="cs-CZ" dirty="0"/>
              <a:t> 1 DPDX.JPG.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2006-02-03 [cit. 2012-08-13]. Dostupné z: </a:t>
            </a: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commons.wikimedia.org/wiki/File:Wuchereria_bancrofti_1_DPDX.JPG?uselang=cs</a:t>
            </a: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/>
              <a:t>File:Elephantiasis.jpg.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2008-05-27 [cit. 2012-08-13]. Dostupné z: </a:t>
            </a:r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commons.wikimedia.org/wiki/File:Elephantiasis.jpg?uselang=cs</a:t>
            </a: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/>
              <a:t> </a:t>
            </a:r>
            <a:r>
              <a:rPr lang="cs-CZ" dirty="0" err="1"/>
              <a:t>Soubor:Zuckerrübe.jpg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2006-08-08 [cit. 2012-08-13]. Dostupné z: </a:t>
            </a:r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cs.wikipedia.org/wiki/Soubor:Zuckerr%C3%BCbe.jpg</a:t>
            </a: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/>
              <a:t> </a:t>
            </a:r>
            <a:r>
              <a:rPr lang="cs-CZ" dirty="0" err="1"/>
              <a:t>Soubor:SugarBeet.jpg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2006-03-20 [cit. 2012-08-13]. Dostupné z: </a:t>
            </a:r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cs.wikipedia.org/wiki/Soubor:SugarBeet.jpg</a:t>
            </a: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Celebration">
      <a:dk1>
        <a:srgbClr val="49345F"/>
      </a:dk1>
      <a:lt1>
        <a:srgbClr val="DDD9C3"/>
      </a:lt1>
      <a:dk2>
        <a:srgbClr val="000000"/>
      </a:dk2>
      <a:lt2>
        <a:srgbClr val="FFFFFF"/>
      </a:lt2>
      <a:accent1>
        <a:srgbClr val="310095"/>
      </a:accent1>
      <a:accent2>
        <a:srgbClr val="886286"/>
      </a:accent2>
      <a:accent3>
        <a:srgbClr val="A082F5"/>
      </a:accent3>
      <a:accent4>
        <a:srgbClr val="5061C8"/>
      </a:accent4>
      <a:accent5>
        <a:srgbClr val="00AAAA"/>
      </a:accent5>
      <a:accent6>
        <a:srgbClr val="008040"/>
      </a:accent6>
      <a:hlink>
        <a:srgbClr val="A2A2FF"/>
      </a:hlink>
      <a:folHlink>
        <a:srgbClr val="CF9BF7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161</TotalTime>
  <Words>701</Words>
  <Application>Microsoft Office PowerPoint</Application>
  <PresentationFormat>Předvádění na obrazovce (4:3)</PresentationFormat>
  <Paragraphs>160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Arkýř</vt:lpstr>
      <vt:lpstr>Prezentace aplikace PowerPoint</vt:lpstr>
      <vt:lpstr>Hlísti</vt:lpstr>
      <vt:lpstr>Porovnej cizopasné ploštěnce a hlísty </vt:lpstr>
      <vt:lpstr>Pohlavní dvoutvárnost</vt:lpstr>
      <vt:lpstr>Významní hlísti</vt:lpstr>
      <vt:lpstr>1. škrkavka dětská</vt:lpstr>
      <vt:lpstr>1. škrkavka dětská</vt:lpstr>
      <vt:lpstr>1. škrkavka dětská</vt:lpstr>
      <vt:lpstr>1. škrkavka dětská</vt:lpstr>
      <vt:lpstr>2. Roup dětský</vt:lpstr>
      <vt:lpstr>3. Svalovec stočený</vt:lpstr>
      <vt:lpstr>3. Svalovec stočený</vt:lpstr>
      <vt:lpstr>4. Vlasovec mízní</vt:lpstr>
      <vt:lpstr>5. Háďátko řepné</vt:lpstr>
      <vt:lpstr>5. Háďátko řepné</vt:lpstr>
      <vt:lpstr>Neparazitičtí hlísti</vt:lpstr>
      <vt:lpstr>Hlísti - shrnutí</vt:lpstr>
      <vt:lpstr>Zdroj obrázků a fotografií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Tereza Kovalská</dc:creator>
  <cp:lastModifiedBy>Tereza Kovalská</cp:lastModifiedBy>
  <cp:revision>24</cp:revision>
  <dcterms:created xsi:type="dcterms:W3CDTF">2012-08-13T09:49:25Z</dcterms:created>
  <dcterms:modified xsi:type="dcterms:W3CDTF">2013-06-12T19:09:24Z</dcterms:modified>
</cp:coreProperties>
</file>