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9" r:id="rId4"/>
    <p:sldId id="258" r:id="rId5"/>
    <p:sldId id="260" r:id="rId6"/>
    <p:sldId id="261" r:id="rId7"/>
    <p:sldId id="262" r:id="rId8"/>
    <p:sldId id="264" r:id="rId9"/>
    <p:sldId id="265" r:id="rId10"/>
    <p:sldId id="275" r:id="rId11"/>
    <p:sldId id="272" r:id="rId12"/>
    <p:sldId id="266" r:id="rId13"/>
    <p:sldId id="267" r:id="rId14"/>
    <p:sldId id="268" r:id="rId15"/>
    <p:sldId id="269" r:id="rId16"/>
    <p:sldId id="270" r:id="rId17"/>
    <p:sldId id="271" r:id="rId18"/>
    <p:sldId id="273" r:id="rId19"/>
    <p:sldId id="276" r:id="rId20"/>
    <p:sldId id="277" r:id="rId21"/>
    <p:sldId id="278" r:id="rId22"/>
    <p:sldId id="279" r:id="rId23"/>
    <p:sldId id="280" r:id="rId24"/>
    <p:sldId id="281" r:id="rId25"/>
    <p:sldId id="263" r:id="rId2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09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11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13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18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Přímá spojnice 10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1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Přímá spojnice 19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3" name="Přímá spojnice 15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4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5" name="Přímá spojnice 21"/>
          <p:cNvSpPr>
            <a:spLocks noChangeShapeType="1"/>
          </p:cNvSpPr>
          <p:nvPr/>
        </p:nvSpPr>
        <p:spPr bwMode="auto">
          <a:xfrm>
            <a:off x="9113838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6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7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8" name="Ovál 22"/>
          <p:cNvSpPr/>
          <p:nvPr/>
        </p:nvSpPr>
        <p:spPr bwMode="auto">
          <a:xfrm>
            <a:off x="1309688" y="4867275"/>
            <a:ext cx="641350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9" name="Ovál 23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0" name="Ovál 25"/>
          <p:cNvSpPr/>
          <p:nvPr/>
        </p:nvSpPr>
        <p:spPr bwMode="auto">
          <a:xfrm>
            <a:off x="1663700" y="5788025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1" name="Ovál 24"/>
          <p:cNvSpPr/>
          <p:nvPr/>
        </p:nvSpPr>
        <p:spPr>
          <a:xfrm>
            <a:off x="1905000" y="4495800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22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463" y="1174750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A553D91-51C9-4FA5-939C-DF27C692798D}" type="datetimeFigureOut">
              <a:rPr lang="cs-CZ"/>
              <a:pPr>
                <a:defRPr/>
              </a:pPr>
              <a:t>12.6.2013</a:t>
            </a:fld>
            <a:endParaRPr lang="cs-CZ"/>
          </a:p>
        </p:txBody>
      </p:sp>
      <p:sp>
        <p:nvSpPr>
          <p:cNvPr id="23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81475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4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63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627E6D-52FC-4B1F-B607-B371B46B588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4AEA5DDB-C3E0-429D-8F80-EB9742FA23B2}" type="datetimeFigureOut">
              <a:rPr lang="cs-CZ"/>
              <a:pPr>
                <a:defRPr/>
              </a:pPr>
              <a:t>12.6.2013</a:t>
            </a:fld>
            <a:endParaRPr lang="cs-CZ"/>
          </a:p>
        </p:txBody>
      </p:sp>
      <p:sp>
        <p:nvSpPr>
          <p:cNvPr id="5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C77D74E0-7D91-4E8E-B1E5-8881818536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9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10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11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Přímá spojnice 12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9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" name="Přímá spojnice 14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1" name="Přímá spojnice 15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3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4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5" name="Ovál 19"/>
          <p:cNvSpPr/>
          <p:nvPr/>
        </p:nvSpPr>
        <p:spPr bwMode="auto">
          <a:xfrm>
            <a:off x="1323975" y="4867275"/>
            <a:ext cx="642938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6" name="Ovál 20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7" name="Ovál 21"/>
          <p:cNvSpPr/>
          <p:nvPr/>
        </p:nvSpPr>
        <p:spPr bwMode="auto">
          <a:xfrm>
            <a:off x="1663700" y="5791200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8" name="Ovál 22"/>
          <p:cNvSpPr/>
          <p:nvPr/>
        </p:nvSpPr>
        <p:spPr bwMode="auto">
          <a:xfrm>
            <a:off x="1879600" y="4479925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9" name="Přímá spojnice 25"/>
          <p:cNvSpPr>
            <a:spLocks noChangeShapeType="1"/>
          </p:cNvSpPr>
          <p:nvPr/>
        </p:nvSpPr>
        <p:spPr bwMode="auto">
          <a:xfrm>
            <a:off x="9097963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2875" y="1169988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6B45F84-D8EC-40C3-BC65-B4F22D12AC3C}" type="datetimeFigureOut">
              <a:rPr lang="cs-CZ"/>
              <a:pPr>
                <a:defRPr/>
              </a:pPr>
              <a:t>12.6.2013</a:t>
            </a:fld>
            <a:endParaRPr lang="cs-CZ"/>
          </a:p>
        </p:txBody>
      </p:sp>
      <p:sp>
        <p:nvSpPr>
          <p:cNvPr id="21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78300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39850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CFCE923-5706-4D81-8C60-4A9057848E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6F202E-EA08-42A9-92F4-F4880364E9E4}" type="datetimeFigureOut">
              <a:rPr lang="cs-CZ"/>
              <a:pPr>
                <a:defRPr/>
              </a:pPr>
              <a:t>12.6.2013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9BAE49-67CC-4A85-AC7B-42BBCC4219F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DE43AC-0E1C-4330-B38A-5B29AE7B515F}" type="datetimeFigureOut">
              <a:rPr lang="cs-CZ"/>
              <a:pPr>
                <a:defRPr/>
              </a:pPr>
              <a:t>12.6.2013</a:t>
            </a:fld>
            <a:endParaRPr lang="cs-CZ"/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F05067-49A0-4CFC-981C-58DA4B72EC8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41E03FD8-C68D-4522-ADD4-167C48FB32B0}" type="datetimeFigureOut">
              <a:rPr lang="cs-CZ"/>
              <a:pPr>
                <a:defRPr/>
              </a:pPr>
              <a:t>12.6.2013</a:t>
            </a:fld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B45A9EF5-375C-41F1-8EE9-D03B414401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A52EE0-E853-49E0-A865-283E2013A1A8}" type="datetimeFigureOut">
              <a:rPr lang="cs-CZ"/>
              <a:pPr>
                <a:defRPr/>
              </a:pPr>
              <a:t>12.6.2013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426BE7-DFBA-4ED7-9F57-B798EE1797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6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7" name="Přímá spojnice 8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8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9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1" name="Ovál 13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/>
          <a:lstStyle>
            <a:lvl1pPr algn="l">
              <a:buNone/>
              <a:defRPr sz="2000" b="1" cap="small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DE8504B7-AF99-4845-B24A-1FDEB7FBB56A}" type="datetimeFigureOut">
              <a:rPr lang="cs-CZ"/>
              <a:pPr>
                <a:defRPr/>
              </a:pPr>
              <a:t>12.6.2013</a:t>
            </a:fld>
            <a:endParaRPr lang="cs-CZ"/>
          </a:p>
        </p:txBody>
      </p:sp>
      <p:sp>
        <p:nvSpPr>
          <p:cNvPr id="13" name="Zástupný symbol pro číslo snímku 21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6F1AA57A-9A0E-45BF-8ABE-228FE0BDA3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zápatí 22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Ovál 12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7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11" name="Přímá spojnice 19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spcCol="274320" rtlCol="0" fromWordArt="0" forceAA="0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A784275F-6D45-4DB2-96BD-417594711177}" type="datetimeFigureOut">
              <a:rPr lang="cs-CZ"/>
              <a:pPr>
                <a:defRPr/>
              </a:pPr>
              <a:t>12.6.2013</a:t>
            </a:fld>
            <a:endParaRPr lang="cs-CZ"/>
          </a:p>
        </p:txBody>
      </p:sp>
      <p:sp>
        <p:nvSpPr>
          <p:cNvPr id="13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F4F7ABCC-4806-4628-9BD8-36C0FD65303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E39C4D-69C5-4D5C-AA2F-276310A8AFD8}" type="datetimeFigureOut">
              <a:rPr lang="cs-CZ"/>
              <a:pPr>
                <a:defRPr/>
              </a:pPr>
              <a:t>12.6.2013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9F7FFA-9407-4DD3-BE93-B7D539714A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772012-A24B-4C32-9B25-900DB9A584B4}" type="datetimeFigureOut">
              <a:rPr lang="cs-CZ"/>
              <a:pPr>
                <a:defRPr/>
              </a:pPr>
              <a:t>12.6.2013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94A97A-64D6-4510-A595-0412D2C90F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28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7467600" cy="487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045" y="1081881"/>
            <a:ext cx="2011362" cy="384175"/>
          </a:xfrm>
          <a:prstGeom prst="rect">
            <a:avLst/>
          </a:prstGeom>
        </p:spPr>
        <p:txBody>
          <a:bodyPr vert="horz" anchor="ctr" anchorCtr="0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fld id="{1AECCC1B-BBEB-4277-940C-987753474E06}" type="datetimeFigureOut">
              <a:rPr lang="cs-CZ"/>
              <a:pPr>
                <a:defRPr/>
              </a:pPr>
              <a:t>12.6.2013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89763" y="3736975"/>
            <a:ext cx="32004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Ovál 11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588" y="5734050"/>
            <a:ext cx="609600" cy="520700"/>
          </a:xfrm>
          <a:prstGeom prst="rect">
            <a:avLst/>
          </a:prstGeom>
        </p:spPr>
        <p:txBody>
          <a:bodyPr vert="horz" anchor="ctr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b="1" smtClean="0">
                <a:solidFill>
                  <a:srgbClr val="FFFFFF"/>
                </a:solidFill>
                <a:latin typeface="+mn-lt"/>
              </a:defRPr>
            </a:lvl1pPr>
          </a:lstStyle>
          <a:p>
            <a:pPr>
              <a:defRPr/>
            </a:pPr>
            <a:fld id="{17F11965-1212-4901-91D0-B2737D02ECC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67" r:id="rId4"/>
    <p:sldLayoutId id="2147483668" r:id="rId5"/>
    <p:sldLayoutId id="2147483675" r:id="rId6"/>
    <p:sldLayoutId id="2147483669" r:id="rId7"/>
    <p:sldLayoutId id="2147483676" r:id="rId8"/>
    <p:sldLayoutId id="2147483677" r:id="rId9"/>
    <p:sldLayoutId id="2147483670" r:id="rId10"/>
    <p:sldLayoutId id="2147483671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3000" kern="1200" cap="small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2pPr>
      <a:lvl3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3pPr>
      <a:lvl4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4pPr>
      <a:lvl5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9pPr>
    </p:titleStyle>
    <p:bodyStyle>
      <a:lvl1pPr marL="273050" indent="-273050" algn="l" rtl="0" fontAlgn="base">
        <a:spcBef>
          <a:spcPts val="600"/>
        </a:spcBef>
        <a:spcAft>
          <a:spcPct val="0"/>
        </a:spcAft>
        <a:buClr>
          <a:schemeClr val="accent1"/>
        </a:buClr>
        <a:buSzPct val="70000"/>
        <a:buFont typeface="Wingdings" pitchFamily="2" charset="2"/>
        <a:buChar char="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563" algn="l" rtl="0" fontAlgn="base">
        <a:spcBef>
          <a:spcPct val="20000"/>
        </a:spcBef>
        <a:spcAft>
          <a:spcPct val="0"/>
        </a:spcAft>
        <a:buClr>
          <a:srgbClr val="E0752F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182563" algn="l" rtl="0" fontAlgn="base">
        <a:spcBef>
          <a:spcPct val="20000"/>
        </a:spcBef>
        <a:spcAft>
          <a:spcPct val="0"/>
        </a:spcAft>
        <a:buClr>
          <a:srgbClr val="FEC3AE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182563" algn="l" rtl="0" fontAlgn="base">
        <a:spcBef>
          <a:spcPct val="20000"/>
        </a:spcBef>
        <a:spcAft>
          <a:spcPct val="0"/>
        </a:spcAft>
        <a:buClr>
          <a:srgbClr val="BDCAE9"/>
        </a:buClr>
        <a:buSzPct val="68000"/>
        <a:buFont typeface="Wingdings 2" pitchFamily="18" charset="2"/>
        <a:buChar char="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wmf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2.jpeg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hyperlink" Target="http://www.microsoft.office.com/" TargetMode="External"/><Relationship Id="rId13" Type="http://schemas.openxmlformats.org/officeDocument/2006/relationships/hyperlink" Target="http://cs.wikipedia.org/wiki/Soubor:Bolinus_brandaris_01.jpg" TargetMode="External"/><Relationship Id="rId3" Type="http://schemas.openxmlformats.org/officeDocument/2006/relationships/hyperlink" Target="http://cs.wikipedia.org/wiki/Soubor:Octopus_vulgaris_2.jpg" TargetMode="External"/><Relationship Id="rId7" Type="http://schemas.openxmlformats.org/officeDocument/2006/relationships/hyperlink" Target="http://commons.wikimedia.org/wiki/File:Weinbergschnecke_Paarung.jpg?uselang=cs" TargetMode="External"/><Relationship Id="rId12" Type="http://schemas.openxmlformats.org/officeDocument/2006/relationships/hyperlink" Target="http://commons.wikimedia.org/wiki/File:Nacktschnecke_01_KMJ.jpg?uselang=cs" TargetMode="External"/><Relationship Id="rId2" Type="http://schemas.openxmlformats.org/officeDocument/2006/relationships/hyperlink" Target="http://commons.wikimedia.org/wiki/File:Anodonta_cygnea_2029.jpg?uselang=cs" TargetMode="External"/><Relationship Id="rId16" Type="http://schemas.openxmlformats.org/officeDocument/2006/relationships/hyperlink" Target="http://commons.wikimedia.org/wiki/File:Escargot_de_Bourgogne_02.jpg?uselang=c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Snail_diagram_cs.svg" TargetMode="External"/><Relationship Id="rId11" Type="http://schemas.openxmlformats.org/officeDocument/2006/relationships/hyperlink" Target="http://commons.wikimedia.org/wiki/File:Water_snail_Rex_2.jpg?uselang=cs" TargetMode="External"/><Relationship Id="rId5" Type="http://schemas.openxmlformats.org/officeDocument/2006/relationships/hyperlink" Target="http://commons.wikimedia.org/wiki/File:Snail-front.JPG?uselang=cs" TargetMode="External"/><Relationship Id="rId15" Type="http://schemas.openxmlformats.org/officeDocument/2006/relationships/hyperlink" Target="http://commons.wikimedia.org/wiki/File:Cypraea-ocellata.jpg" TargetMode="External"/><Relationship Id="rId10" Type="http://schemas.openxmlformats.org/officeDocument/2006/relationships/hyperlink" Target="http://commons.wikimedia.org/wiki/File:Posthornschnecke1.jpg?uselang=cs" TargetMode="External"/><Relationship Id="rId4" Type="http://schemas.openxmlformats.org/officeDocument/2006/relationships/hyperlink" Target="http://commons.wikimedia.org/wiki/File:Grapevinesnail_01.jpg?uselang=cs" TargetMode="External"/><Relationship Id="rId9" Type="http://schemas.openxmlformats.org/officeDocument/2006/relationships/hyperlink" Target="http://cs.wikipedia.org/wiki/Soubor:Snail-WA_edit02.jpg" TargetMode="External"/><Relationship Id="rId14" Type="http://schemas.openxmlformats.org/officeDocument/2006/relationships/hyperlink" Target="http://cs.wikipedia.org/wiki/Soubor:Radula_diagram3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827088" y="1844675"/>
            <a:ext cx="6875462" cy="2776538"/>
          </a:xfrm>
        </p:spPr>
        <p:txBody>
          <a:bodyPr>
            <a:normAutofit lnSpcReduction="10000"/>
          </a:bodyPr>
          <a:lstStyle/>
          <a:p>
            <a:pPr marL="274320" indent="-274320" fontAlgn="auto">
              <a:lnSpc>
                <a:spcPct val="80000"/>
              </a:lnSpc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sz="1200" dirty="0" smtClean="0"/>
              <a:t>AUTOR: 		</a:t>
            </a:r>
            <a:r>
              <a:rPr lang="en-US" sz="1200" dirty="0" smtClean="0"/>
              <a:t>	</a:t>
            </a:r>
            <a:r>
              <a:rPr lang="cs-CZ" sz="1200" dirty="0" smtClean="0"/>
              <a:t>Ing. Tereza </a:t>
            </a:r>
            <a:r>
              <a:rPr lang="cs-CZ" sz="1200" dirty="0" err="1" smtClean="0"/>
              <a:t>Kovalská</a:t>
            </a:r>
            <a:endParaRPr lang="cs-CZ" sz="1200" dirty="0" smtClean="0"/>
          </a:p>
          <a:p>
            <a:pPr marL="274320" indent="-274320" fontAlgn="auto">
              <a:lnSpc>
                <a:spcPct val="80000"/>
              </a:lnSpc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sz="1200" dirty="0" smtClean="0"/>
              <a:t>NÁZEV: 			VY_32_INOVACE_15_Měkkýši (plži)</a:t>
            </a:r>
          </a:p>
          <a:p>
            <a:pPr marL="274320" indent="-274320" fontAlgn="auto">
              <a:lnSpc>
                <a:spcPct val="80000"/>
              </a:lnSpc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sz="1200" cap="all" dirty="0" smtClean="0"/>
              <a:t>Ročník: 		</a:t>
            </a:r>
            <a:r>
              <a:rPr lang="cs-CZ" sz="1200" dirty="0" smtClean="0"/>
              <a:t>6</a:t>
            </a:r>
            <a:r>
              <a:rPr lang="cs-CZ" sz="1200" dirty="0" smtClean="0"/>
              <a:t>. ročník ZŠ</a:t>
            </a:r>
          </a:p>
          <a:p>
            <a:pPr marL="274320" indent="-274320" fontAlgn="auto">
              <a:lnSpc>
                <a:spcPct val="80000"/>
              </a:lnSpc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sz="1200" cap="all" dirty="0" smtClean="0"/>
              <a:t>Vzdělávací oblast:</a:t>
            </a:r>
            <a:r>
              <a:rPr lang="cs-CZ" sz="1200" cap="all" smtClean="0"/>
              <a:t>	</a:t>
            </a:r>
            <a:r>
              <a:rPr lang="cs-CZ" sz="1200" smtClean="0"/>
              <a:t>Člověk </a:t>
            </a:r>
            <a:r>
              <a:rPr lang="cs-CZ" sz="1200" dirty="0" smtClean="0"/>
              <a:t>a příroda</a:t>
            </a:r>
          </a:p>
          <a:p>
            <a:pPr marL="274320" indent="-274320" fontAlgn="auto">
              <a:lnSpc>
                <a:spcPct val="80000"/>
              </a:lnSpc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sz="1200" cap="all" dirty="0" smtClean="0"/>
              <a:t>Vzdělávací obor: 		</a:t>
            </a:r>
            <a:r>
              <a:rPr lang="cs-CZ" sz="1200" dirty="0" smtClean="0"/>
              <a:t>Přírodopis</a:t>
            </a:r>
          </a:p>
          <a:p>
            <a:pPr marL="274320" indent="-274320" fontAlgn="auto">
              <a:lnSpc>
                <a:spcPct val="80000"/>
              </a:lnSpc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sz="1200" cap="all" dirty="0" smtClean="0"/>
              <a:t>Tematický okruh:		</a:t>
            </a:r>
            <a:r>
              <a:rPr lang="cs-CZ" sz="1200" dirty="0" smtClean="0"/>
              <a:t>Biologie živočichů</a:t>
            </a:r>
          </a:p>
          <a:p>
            <a:pPr marL="274320" indent="-274320" fontAlgn="auto">
              <a:lnSpc>
                <a:spcPct val="80000"/>
              </a:lnSpc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sz="1200" dirty="0" smtClean="0"/>
              <a:t>TEMA: 			Plži</a:t>
            </a:r>
          </a:p>
          <a:p>
            <a:pPr marL="274320" indent="-274320" fontAlgn="auto">
              <a:lnSpc>
                <a:spcPct val="80000"/>
              </a:lnSpc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sz="1200" dirty="0" smtClean="0"/>
              <a:t>KLÍČOVÁ </a:t>
            </a:r>
            <a:r>
              <a:rPr lang="cs-CZ" sz="1200" dirty="0"/>
              <a:t>SLOVA:		</a:t>
            </a:r>
            <a:r>
              <a:rPr lang="cs-CZ" sz="1200" dirty="0" smtClean="0"/>
              <a:t>ulita, lastura, tykadla, radula, hermafrodit, </a:t>
            </a:r>
          </a:p>
          <a:p>
            <a:pPr marL="274320" indent="-274320" fontAlgn="auto">
              <a:lnSpc>
                <a:spcPct val="80000"/>
              </a:lnSpc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sz="1200" dirty="0" smtClean="0"/>
              <a:t>VYTVOŘENO</a:t>
            </a:r>
            <a:r>
              <a:rPr lang="cs-CZ" sz="1200" dirty="0"/>
              <a:t>: 		</a:t>
            </a:r>
            <a:r>
              <a:rPr lang="cs-CZ" sz="1200" dirty="0" smtClean="0"/>
              <a:t>8/2012</a:t>
            </a:r>
            <a:endParaRPr lang="cs-CZ" sz="1200" dirty="0"/>
          </a:p>
          <a:p>
            <a:pPr marL="274320" indent="-274320" fontAlgn="auto">
              <a:lnSpc>
                <a:spcPct val="80000"/>
              </a:lnSpc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sz="1200" dirty="0" smtClean="0"/>
              <a:t>ČÍSLO PROJEKTU: 		1.4 OP VK</a:t>
            </a:r>
          </a:p>
          <a:p>
            <a:pPr marL="274320" indent="-274320" fontAlgn="auto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sz="1200" dirty="0" smtClean="0"/>
              <a:t>ANOTACE: Prezentace pro interaktivní tabuli, výklad s krátkými průběžnými motivačními úkoly pro žáky. Důraz je kladen na společné znaky měkkýšů a následně na plže. Žáci se učí poznávat nejobvyklejší druhy plžů a stručně popsat tělo hlemýždě zahradního.</a:t>
            </a:r>
          </a:p>
          <a:p>
            <a:pPr marL="274320" indent="-274320" fontAlgn="auto">
              <a:lnSpc>
                <a:spcPct val="120000"/>
              </a:lnSpc>
              <a:spcAft>
                <a:spcPts val="0"/>
              </a:spcAft>
              <a:buFont typeface="Wingdings" pitchFamily="2" charset="2"/>
              <a:buChar char="Ø"/>
              <a:defRPr/>
            </a:pPr>
            <a:endParaRPr lang="cs-CZ" sz="1200" dirty="0" smtClean="0"/>
          </a:p>
        </p:txBody>
      </p:sp>
      <p:pic>
        <p:nvPicPr>
          <p:cNvPr id="13314" name="Obrázek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63713" y="4868863"/>
            <a:ext cx="5407025" cy="1046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5" name="Picture 4" descr="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27088" y="549275"/>
            <a:ext cx="1766887" cy="1054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7" name="Rectangle 5"/>
          <p:cNvSpPr>
            <a:spLocks noChangeArrowheads="1"/>
          </p:cNvSpPr>
          <p:nvPr/>
        </p:nvSpPr>
        <p:spPr bwMode="auto">
          <a:xfrm>
            <a:off x="308106" y="495256"/>
            <a:ext cx="8266943" cy="11079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/>
            <a:r>
              <a:rPr lang="cs-CZ" dirty="0">
                <a:solidFill>
                  <a:srgbClr val="FFFFFF"/>
                </a:solidFill>
                <a:latin typeface="Century Schoolbook" pitchFamily="18" charset="0"/>
              </a:rPr>
              <a:t>                                     </a:t>
            </a:r>
            <a:r>
              <a:rPr lang="cs-CZ" sz="1600" b="1" dirty="0">
                <a:latin typeface="Century Schoolbook" pitchFamily="18" charset="0"/>
              </a:rPr>
              <a:t>Základní  škola a mateřská škola </a:t>
            </a:r>
            <a:r>
              <a:rPr lang="cs-CZ" sz="1600" b="1" dirty="0" err="1">
                <a:latin typeface="Century Schoolbook" pitchFamily="18" charset="0"/>
              </a:rPr>
              <a:t>J.A.Komenského</a:t>
            </a:r>
            <a:endParaRPr lang="cs-CZ" sz="1600" dirty="0">
              <a:latin typeface="Century Schoolbook" pitchFamily="18" charset="0"/>
            </a:endParaRPr>
          </a:p>
          <a:p>
            <a:pPr algn="ctr"/>
            <a:r>
              <a:rPr lang="cs-CZ" sz="1600" b="1" dirty="0">
                <a:latin typeface="Century Schoolbook" pitchFamily="18" charset="0"/>
              </a:rPr>
              <a:t>                                                          v Novém  Strašecí</a:t>
            </a:r>
            <a:r>
              <a:rPr lang="cs-CZ" sz="1600" dirty="0">
                <a:latin typeface="Century Schoolbook" pitchFamily="18" charset="0"/>
              </a:rPr>
              <a:t>                     </a:t>
            </a:r>
          </a:p>
          <a:p>
            <a:pPr algn="ctr"/>
            <a:r>
              <a:rPr lang="cs-CZ" sz="1600" dirty="0">
                <a:latin typeface="Century Schoolbook" pitchFamily="18" charset="0"/>
              </a:rPr>
              <a:t>                                                  Komenského nám. 209, 271 01 Nové Strašecí</a:t>
            </a:r>
          </a:p>
          <a:p>
            <a:pPr algn="ctr"/>
            <a:r>
              <a:rPr lang="cs-CZ" sz="1600" dirty="0">
                <a:latin typeface="Century Schoolbook" pitchFamily="18" charset="0"/>
              </a:rPr>
              <a:t>                                                 tel. 311 240 401, 311 240 400, email: </a:t>
            </a:r>
            <a:r>
              <a:rPr lang="cs-CZ" sz="1600" dirty="0" smtClean="0">
                <a:latin typeface="Century Schoolbook" pitchFamily="18" charset="0"/>
              </a:rPr>
              <a:t>zsnovstra@</a:t>
            </a:r>
            <a:r>
              <a:rPr lang="cs-CZ" sz="1600" dirty="0"/>
              <a:t>email</a:t>
            </a:r>
            <a:r>
              <a:rPr lang="cs-CZ" sz="1600" dirty="0" smtClean="0">
                <a:latin typeface="Century Schoolbook" pitchFamily="18" charset="0"/>
              </a:rPr>
              <a:t>.cz</a:t>
            </a:r>
            <a:endParaRPr lang="cs-CZ" sz="1600" dirty="0">
              <a:latin typeface="Century Schoolbook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3888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Měkkýši</a:t>
            </a:r>
            <a:endParaRPr lang="cs-CZ" dirty="0"/>
          </a:p>
        </p:txBody>
      </p:sp>
      <p:sp>
        <p:nvSpPr>
          <p:cNvPr id="14338" name="Podnadpis 2"/>
          <p:cNvSpPr>
            <a:spLocks noGrp="1"/>
          </p:cNvSpPr>
          <p:nvPr>
            <p:ph type="subTitle" idx="1"/>
          </p:nvPr>
        </p:nvSpPr>
        <p:spPr>
          <a:xfrm>
            <a:off x="2286000" y="5003800"/>
            <a:ext cx="6172200" cy="1371600"/>
          </a:xfrm>
        </p:spPr>
        <p:txBody>
          <a:bodyPr/>
          <a:lstStyle/>
          <a:p>
            <a:r>
              <a:rPr lang="cs-CZ" smtClean="0"/>
              <a:t>plži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1" name="Picture 3" descr="C:\Users\Tereza\AppData\Local\Microsoft\Windows\Temporary Internet Files\Content.IE5\Y78AKF17\MP900410094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364163" y="333375"/>
            <a:ext cx="3384550" cy="451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/>
              <a:t>Náměty k </a:t>
            </a:r>
            <a:r>
              <a:rPr lang="cs-CZ" dirty="0" smtClean="0"/>
              <a:t>zamyšlení</a:t>
            </a:r>
            <a:endParaRPr lang="cs-CZ" dirty="0"/>
          </a:p>
        </p:txBody>
      </p:sp>
      <p:sp>
        <p:nvSpPr>
          <p:cNvPr id="1536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endParaRPr lang="cs-CZ" smtClean="0"/>
          </a:p>
          <a:p>
            <a:r>
              <a:rPr lang="cs-CZ" smtClean="0"/>
              <a:t>Podle čeho měkkýši získali své jméno?</a:t>
            </a:r>
          </a:p>
          <a:p>
            <a:r>
              <a:rPr lang="cs-CZ" smtClean="0"/>
              <a:t>Mají vnitřní kostru?</a:t>
            </a:r>
          </a:p>
          <a:p>
            <a:r>
              <a:rPr lang="cs-CZ" smtClean="0"/>
              <a:t>Je jejich tělo nějak chráněno?</a:t>
            </a:r>
          </a:p>
          <a:p>
            <a:endParaRPr lang="cs-CZ" smtClean="0"/>
          </a:p>
        </p:txBody>
      </p:sp>
      <p:pic>
        <p:nvPicPr>
          <p:cNvPr id="15364" name="Picture 2" descr="C:\Users\Tereza\AppData\Local\Microsoft\Windows\Temporary Internet Files\Content.IE5\70QMP9HU\MP900406501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95288" y="4005263"/>
            <a:ext cx="4357687" cy="2852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5" name="Picture 2" descr="C:\Users\Tereza\AppData\Local\Microsoft\Windows\Temporary Internet Files\Content.IE5\Y78AKF17\MP900423107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140200" y="3370263"/>
            <a:ext cx="4895850" cy="3263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Tělo měkkýšů</a:t>
            </a:r>
            <a:endParaRPr lang="cs-CZ" dirty="0"/>
          </a:p>
        </p:txBody>
      </p:sp>
      <p:sp>
        <p:nvSpPr>
          <p:cNvPr id="16386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r>
              <a:rPr lang="cs-CZ" sz="2800" smtClean="0"/>
              <a:t>Tělo</a:t>
            </a:r>
          </a:p>
          <a:p>
            <a:pPr lvl="1"/>
            <a:r>
              <a:rPr lang="cs-CZ" sz="2400" smtClean="0">
                <a:solidFill>
                  <a:schemeClr val="accent1"/>
                </a:solidFill>
              </a:rPr>
              <a:t>Měkké </a:t>
            </a:r>
          </a:p>
          <a:p>
            <a:pPr lvl="1"/>
            <a:r>
              <a:rPr lang="cs-CZ" sz="2400" smtClean="0">
                <a:solidFill>
                  <a:schemeClr val="accent1"/>
                </a:solidFill>
              </a:rPr>
              <a:t>Nečlánkované</a:t>
            </a:r>
          </a:p>
          <a:p>
            <a:pPr lvl="1"/>
            <a:r>
              <a:rPr lang="cs-CZ" sz="2400" smtClean="0">
                <a:solidFill>
                  <a:schemeClr val="accent1"/>
                </a:solidFill>
              </a:rPr>
              <a:t>Bez vnitřní kostry</a:t>
            </a:r>
          </a:p>
          <a:p>
            <a:endParaRPr lang="cs-CZ" sz="2800" smtClean="0"/>
          </a:p>
          <a:p>
            <a:r>
              <a:rPr lang="cs-CZ" sz="2800" smtClean="0"/>
              <a:t>Schránka (u většiny)</a:t>
            </a:r>
          </a:p>
          <a:p>
            <a:pPr lvl="1"/>
            <a:r>
              <a:rPr lang="cs-CZ" sz="2400" smtClean="0">
                <a:solidFill>
                  <a:schemeClr val="accent1"/>
                </a:solidFill>
              </a:rPr>
              <a:t>Vápenatá</a:t>
            </a:r>
          </a:p>
          <a:p>
            <a:pPr lvl="1"/>
            <a:r>
              <a:rPr lang="cs-CZ" sz="2400" smtClean="0">
                <a:solidFill>
                  <a:schemeClr val="accent1"/>
                </a:solidFill>
              </a:rPr>
              <a:t>Perleť (někdy na vnitřní straně</a:t>
            </a:r>
            <a:r>
              <a:rPr lang="cs-CZ" sz="2400" smtClean="0">
                <a:solidFill>
                  <a:schemeClr val="accent2"/>
                </a:solidFill>
              </a:rPr>
              <a:t>)</a:t>
            </a:r>
          </a:p>
        </p:txBody>
      </p:sp>
      <p:pic>
        <p:nvPicPr>
          <p:cNvPr id="16387" name="Picture 2" descr="C:\Users\Tereza\AppData\Local\Microsoft\Windows\Temporary Internet Files\Content.IE5\70QMP9HU\MP900406501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786313" y="-242888"/>
            <a:ext cx="4357687" cy="2852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8" name="Picture 2" descr="C:\Users\Tereza\AppData\Local\Microsoft\Windows\Temporary Internet Files\Content.IE5\Y78AKF17\MP900423107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643438" y="4365625"/>
            <a:ext cx="3384550" cy="2708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9" name="Picture 3" descr="C:\Users\Tereza\AppData\Local\Microsoft\Windows\Temporary Internet Files\Content.IE5\Y78AKF17\MP900410094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011863" y="2420938"/>
            <a:ext cx="2741612" cy="3654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0" name="Picture 10" descr="C:\Users\Tereza\AppData\Local\Microsoft\Windows\Temporary Internet Files\Content.IE5\K43E3B6T\MP900390040[1]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184775" y="1989138"/>
            <a:ext cx="1655763" cy="1655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Schránky měkkýšů</a:t>
            </a:r>
            <a:endParaRPr lang="cs-CZ" dirty="0"/>
          </a:p>
        </p:txBody>
      </p:sp>
      <p:pic>
        <p:nvPicPr>
          <p:cNvPr id="3078" name="Picture 6" descr="C:\Users\Tereza\AppData\Local\Microsoft\Windows\Temporary Internet Files\Content.IE5\Y78AKF17\MP900390072[1].jpg"/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chemeClr val="accent1">
                <a:tint val="45000"/>
                <a:satMod val="400000"/>
              </a:schemeClr>
            </a:duotone>
            <a:extLst/>
          </a:blip>
          <a:srcRect/>
          <a:stretch>
            <a:fillRect/>
          </a:stretch>
        </p:blipFill>
        <p:spPr bwMode="auto">
          <a:xfrm>
            <a:off x="683568" y="1556792"/>
            <a:ext cx="3657600" cy="3657600"/>
          </a:xfrm>
          <a:prstGeom prst="rect">
            <a:avLst/>
          </a:prstGeom>
          <a:noFill/>
          <a:extLst/>
        </p:spPr>
      </p:pic>
      <p:pic>
        <p:nvPicPr>
          <p:cNvPr id="17411" name="Picture 9" descr="C:\Users\Tereza\AppData\Local\Microsoft\Windows\Temporary Internet Files\Content.IE5\SHRZAFRV\MP900177935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-323850" y="4149725"/>
            <a:ext cx="3657600" cy="2438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2" name="Picture 10" descr="C:\Users\Tereza\AppData\Local\Microsoft\Windows\Temporary Internet Files\Content.IE5\K43E3B6T\MP900390040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130550" y="1406525"/>
            <a:ext cx="3657600" cy="3657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3" name="Picture 11" descr="C:\Users\Tereza\AppData\Local\Microsoft\Windows\Temporary Internet Files\Content.IE5\Y78AKF17\MP900438783[1]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5"/>
          <a:srcRect/>
          <a:stretch>
            <a:fillRect/>
          </a:stretch>
        </p:blipFill>
        <p:spPr>
          <a:xfrm>
            <a:off x="4341813" y="-100013"/>
            <a:ext cx="4273550" cy="2862263"/>
          </a:xfrm>
        </p:spPr>
      </p:pic>
      <p:pic>
        <p:nvPicPr>
          <p:cNvPr id="17414" name="Picture 12" descr="C:\Users\Tereza\AppData\Local\Microsoft\Windows\Temporary Internet Files\Content.IE5\70QMP9HU\MP900390071[1]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084888" y="2930525"/>
            <a:ext cx="3657600" cy="3657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5" name="Picture 13" descr="C:\Users\Tereza\AppData\Local\Microsoft\Windows\Temporary Internet Files\Content.IE5\SHRZAFRV\MP900438801[1]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411413" y="4010025"/>
            <a:ext cx="5095875" cy="2849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382588" y="1700213"/>
            <a:ext cx="6823075" cy="36988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Schránky se dají rozdělit na dvě skupiny, napadne tě podle čeho?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/>
              <a:t>Schránky měkkýšů</a:t>
            </a:r>
          </a:p>
        </p:txBody>
      </p:sp>
      <p:sp>
        <p:nvSpPr>
          <p:cNvPr id="18434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r>
              <a:rPr lang="cs-CZ" smtClean="0"/>
              <a:t>Lastura</a:t>
            </a:r>
          </a:p>
          <a:p>
            <a:pPr lvl="1"/>
            <a:r>
              <a:rPr lang="cs-CZ" smtClean="0">
                <a:solidFill>
                  <a:schemeClr val="accent2"/>
                </a:solidFill>
              </a:rPr>
              <a:t>2 stejné části</a:t>
            </a:r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r>
              <a:rPr lang="cs-CZ" smtClean="0"/>
              <a:t>Ulita</a:t>
            </a:r>
          </a:p>
          <a:p>
            <a:pPr lvl="1"/>
            <a:r>
              <a:rPr lang="cs-CZ" smtClean="0">
                <a:solidFill>
                  <a:schemeClr val="accent2"/>
                </a:solidFill>
              </a:rPr>
              <a:t>Spirálovitě stočené</a:t>
            </a:r>
          </a:p>
        </p:txBody>
      </p:sp>
      <p:pic>
        <p:nvPicPr>
          <p:cNvPr id="18435" name="Picture 13" descr="C:\Users\Tereza\AppData\Local\Microsoft\Windows\Temporary Internet Files\Content.IE5\SHRZAFRV\MP900438801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922713" y="981075"/>
            <a:ext cx="5094287" cy="2849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6" name="Picture 11" descr="C:\Users\Tereza\AppData\Local\Microsoft\Windows\Temporary Internet Files\Content.IE5\Y78AKF17\MP900438783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348038" y="3500438"/>
            <a:ext cx="4273550" cy="2862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Dělení měkkýšů</a:t>
            </a:r>
            <a:endParaRPr lang="cs-CZ" dirty="0"/>
          </a:p>
        </p:txBody>
      </p:sp>
      <p:sp>
        <p:nvSpPr>
          <p:cNvPr id="19458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r>
              <a:rPr lang="cs-CZ" smtClean="0"/>
              <a:t>Plži </a:t>
            </a:r>
            <a:r>
              <a:rPr lang="cs-CZ" smtClean="0">
                <a:solidFill>
                  <a:schemeClr val="accent1"/>
                </a:solidFill>
              </a:rPr>
              <a:t>(ulita)</a:t>
            </a:r>
          </a:p>
          <a:p>
            <a:r>
              <a:rPr lang="cs-CZ" smtClean="0"/>
              <a:t>Mlži </a:t>
            </a:r>
            <a:r>
              <a:rPr lang="cs-CZ" smtClean="0">
                <a:solidFill>
                  <a:schemeClr val="accent1"/>
                </a:solidFill>
              </a:rPr>
              <a:t>(lastura)</a:t>
            </a:r>
          </a:p>
          <a:p>
            <a:r>
              <a:rPr lang="cs-CZ" smtClean="0"/>
              <a:t>Hlavonožci </a:t>
            </a:r>
            <a:r>
              <a:rPr lang="cs-CZ" smtClean="0">
                <a:solidFill>
                  <a:schemeClr val="accent1"/>
                </a:solidFill>
              </a:rPr>
              <a:t>(většinou bez schránky)</a:t>
            </a:r>
          </a:p>
          <a:p>
            <a:endParaRPr lang="cs-CZ" smtClean="0"/>
          </a:p>
        </p:txBody>
      </p:sp>
      <p:grpSp>
        <p:nvGrpSpPr>
          <p:cNvPr id="19459" name="Skupina 11"/>
          <p:cNvGrpSpPr>
            <a:grpSpLocks/>
          </p:cNvGrpSpPr>
          <p:nvPr/>
        </p:nvGrpSpPr>
        <p:grpSpPr bwMode="auto">
          <a:xfrm>
            <a:off x="3713163" y="-280988"/>
            <a:ext cx="5091112" cy="2852738"/>
            <a:chOff x="3712728" y="-281069"/>
            <a:chExt cx="5091167" cy="2852936"/>
          </a:xfrm>
        </p:grpSpPr>
        <p:pic>
          <p:nvPicPr>
            <p:cNvPr id="19466" name="Picture 2" descr="C:\Users\Tereza\AppData\Local\Microsoft\Windows\Temporary Internet Files\Content.IE5\70QMP9HU\MP900406501[1].jpg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3712728" y="-281069"/>
              <a:ext cx="4357706" cy="28529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6" name="TextovéPole 5"/>
            <p:cNvSpPr txBox="1"/>
            <p:nvPr/>
          </p:nvSpPr>
          <p:spPr>
            <a:xfrm>
              <a:off x="6587721" y="1844742"/>
              <a:ext cx="2216174" cy="369914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dirty="0"/>
                <a:t>Plži - </a:t>
              </a:r>
              <a:r>
                <a:rPr lang="cs-CZ" sz="1400" dirty="0"/>
                <a:t>Hlemýžď zahradní</a:t>
              </a:r>
            </a:p>
          </p:txBody>
        </p:sp>
      </p:grpSp>
      <p:grpSp>
        <p:nvGrpSpPr>
          <p:cNvPr id="19460" name="Skupina 10"/>
          <p:cNvGrpSpPr>
            <a:grpSpLocks/>
          </p:cNvGrpSpPr>
          <p:nvPr/>
        </p:nvGrpSpPr>
        <p:grpSpPr bwMode="auto">
          <a:xfrm>
            <a:off x="4259263" y="3275013"/>
            <a:ext cx="4657725" cy="2341562"/>
            <a:chOff x="4259315" y="3275082"/>
            <a:chExt cx="4657818" cy="2341566"/>
          </a:xfrm>
        </p:grpSpPr>
        <p:pic>
          <p:nvPicPr>
            <p:cNvPr id="19464" name="Obrázek 4" descr="Výřez obrazovky"/>
            <p:cNvPicPr>
              <a:picLocks noChangeAspect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 rot="-8933917">
              <a:off x="4259315" y="3275082"/>
              <a:ext cx="4657818" cy="234156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7" name="TextovéPole 6"/>
            <p:cNvSpPr txBox="1"/>
            <p:nvPr/>
          </p:nvSpPr>
          <p:spPr>
            <a:xfrm>
              <a:off x="5724606" y="4446659"/>
              <a:ext cx="2095542" cy="368301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dirty="0"/>
                <a:t>Mlži – </a:t>
              </a:r>
              <a:r>
                <a:rPr lang="cs-CZ" sz="1400" dirty="0"/>
                <a:t>škeble rybničná</a:t>
              </a:r>
              <a:endParaRPr lang="cs-CZ" sz="1200" dirty="0"/>
            </a:p>
          </p:txBody>
        </p:sp>
      </p:grpSp>
      <p:grpSp>
        <p:nvGrpSpPr>
          <p:cNvPr id="19461" name="Skupina 9"/>
          <p:cNvGrpSpPr>
            <a:grpSpLocks/>
          </p:cNvGrpSpPr>
          <p:nvPr/>
        </p:nvGrpSpPr>
        <p:grpSpPr bwMode="auto">
          <a:xfrm>
            <a:off x="666750" y="3213100"/>
            <a:ext cx="3336925" cy="3005138"/>
            <a:chOff x="652294" y="3212976"/>
            <a:chExt cx="3337018" cy="3005986"/>
          </a:xfrm>
        </p:grpSpPr>
        <p:pic>
          <p:nvPicPr>
            <p:cNvPr id="19462" name="Obrázek 8" descr="Výřez obrazovky"/>
            <p:cNvPicPr>
              <a:picLocks noChangeAspect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 bwMode="auto">
            <a:xfrm>
              <a:off x="652294" y="3212976"/>
              <a:ext cx="3337018" cy="300598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8" name="TextovéPole 7"/>
            <p:cNvSpPr txBox="1"/>
            <p:nvPr/>
          </p:nvSpPr>
          <p:spPr>
            <a:xfrm>
              <a:off x="666582" y="5848970"/>
              <a:ext cx="3179851" cy="369992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dirty="0"/>
                <a:t>Hlavonožci – </a:t>
              </a:r>
              <a:r>
                <a:rPr lang="cs-CZ" sz="1400" dirty="0"/>
                <a:t>chobotnice pobřežní</a:t>
              </a:r>
              <a:endParaRPr lang="cs-CZ" sz="1200" dirty="0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Plži – Hlemýžď zahradní</a:t>
            </a:r>
            <a:endParaRPr lang="cs-CZ" dirty="0"/>
          </a:p>
        </p:txBody>
      </p:sp>
      <p:pic>
        <p:nvPicPr>
          <p:cNvPr id="20482" name="Zástupný symbol pro obsah 6" descr="Výřez obrazovky"/>
          <p:cNvPicPr>
            <a:picLocks noGrp="1" noChangeAspect="1"/>
          </p:cNvPicPr>
          <p:nvPr>
            <p:ph sz="quarter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243013" y="2398713"/>
            <a:ext cx="5895975" cy="3276600"/>
          </a:xfrm>
        </p:spPr>
      </p:pic>
      <p:sp>
        <p:nvSpPr>
          <p:cNvPr id="8" name="TextovéPole 7"/>
          <p:cNvSpPr txBox="1"/>
          <p:nvPr/>
        </p:nvSpPr>
        <p:spPr>
          <a:xfrm>
            <a:off x="7380288" y="4292600"/>
            <a:ext cx="774700" cy="3698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Hlava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4140200" y="5949950"/>
            <a:ext cx="1658938" cy="3683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Svalnatá noha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4284663" y="1741488"/>
            <a:ext cx="2184400" cy="36988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Útrobní vak (v ulitě)</a:t>
            </a:r>
          </a:p>
        </p:txBody>
      </p:sp>
      <p:cxnSp>
        <p:nvCxnSpPr>
          <p:cNvPr id="12" name="Přímá spojnice se šipkou 11"/>
          <p:cNvCxnSpPr>
            <a:stCxn id="10" idx="2"/>
          </p:cNvCxnSpPr>
          <p:nvPr/>
        </p:nvCxnSpPr>
        <p:spPr>
          <a:xfrm flipH="1">
            <a:off x="3708400" y="2111375"/>
            <a:ext cx="1668463" cy="1604963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>
            <a:stCxn id="8" idx="1"/>
          </p:cNvCxnSpPr>
          <p:nvPr/>
        </p:nvCxnSpPr>
        <p:spPr>
          <a:xfrm flipH="1">
            <a:off x="6469063" y="4478338"/>
            <a:ext cx="911225" cy="18415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>
            <a:stCxn id="9" idx="0"/>
          </p:cNvCxnSpPr>
          <p:nvPr/>
        </p:nvCxnSpPr>
        <p:spPr>
          <a:xfrm flipH="1" flipV="1">
            <a:off x="4716463" y="4941888"/>
            <a:ext cx="252412" cy="100806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/>
              <a:t>Plži – Hlemýžď zahradní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>
            <a:normAutofit/>
          </a:bodyPr>
          <a:lstStyle/>
          <a:p>
            <a:pPr marL="0" indent="0" fontAlgn="auto">
              <a:spcAft>
                <a:spcPts val="0"/>
              </a:spcAft>
              <a:buFont typeface="Wingdings"/>
              <a:buNone/>
              <a:defRPr/>
            </a:pPr>
            <a:r>
              <a:rPr lang="cs-CZ" dirty="0" smtClean="0"/>
              <a:t>Tělo</a:t>
            </a:r>
          </a:p>
          <a:p>
            <a:pPr marL="457200" indent="-457200" fontAlgn="auto">
              <a:spcAft>
                <a:spcPts val="0"/>
              </a:spcAft>
              <a:buClrTx/>
              <a:buSzPct val="100000"/>
              <a:buFont typeface="+mj-lt"/>
              <a:buAutoNum type="arabicPeriod"/>
              <a:defRPr/>
            </a:pPr>
            <a:r>
              <a:rPr lang="cs-CZ" dirty="0" smtClean="0"/>
              <a:t>Hlava</a:t>
            </a:r>
          </a:p>
          <a:p>
            <a:pPr marL="640080" lvl="1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>
                <a:solidFill>
                  <a:schemeClr val="accent1"/>
                </a:solidFill>
              </a:rPr>
              <a:t>2 páry tykadel</a:t>
            </a:r>
          </a:p>
          <a:p>
            <a:pPr marL="640080" lvl="1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>
                <a:solidFill>
                  <a:schemeClr val="accent1"/>
                </a:solidFill>
              </a:rPr>
              <a:t>Tykadla jsou zatažitelná</a:t>
            </a:r>
          </a:p>
          <a:p>
            <a:pPr lvl="2" indent="-182880" fontAlgn="auto">
              <a:spcAft>
                <a:spcPts val="0"/>
              </a:spcAft>
              <a:buClr>
                <a:schemeClr val="accent1">
                  <a:shade val="75000"/>
                </a:schemeClr>
              </a:buClr>
              <a:buFont typeface="Wingdings"/>
              <a:buChar char=""/>
              <a:defRPr/>
            </a:pPr>
            <a:r>
              <a:rPr lang="cs-CZ" dirty="0" smtClean="0">
                <a:solidFill>
                  <a:schemeClr val="accent3"/>
                </a:solidFill>
              </a:rPr>
              <a:t>Hmat – kratší</a:t>
            </a:r>
          </a:p>
          <a:p>
            <a:pPr lvl="2" indent="-182880" fontAlgn="auto">
              <a:spcAft>
                <a:spcPts val="0"/>
              </a:spcAft>
              <a:buClr>
                <a:schemeClr val="accent1">
                  <a:shade val="75000"/>
                </a:schemeClr>
              </a:buClr>
              <a:buFont typeface="Wingdings"/>
              <a:buChar char=""/>
              <a:defRPr/>
            </a:pPr>
            <a:r>
              <a:rPr lang="cs-CZ" dirty="0" smtClean="0">
                <a:solidFill>
                  <a:schemeClr val="accent3"/>
                </a:solidFill>
              </a:rPr>
              <a:t>Zrak – delší</a:t>
            </a:r>
          </a:p>
          <a:p>
            <a:pPr marL="640080" lvl="1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>
                <a:solidFill>
                  <a:schemeClr val="accent1"/>
                </a:solidFill>
              </a:rPr>
              <a:t>Ústní otvor</a:t>
            </a:r>
          </a:p>
          <a:p>
            <a:pPr marL="457200" indent="-457200" fontAlgn="auto">
              <a:spcAft>
                <a:spcPts val="0"/>
              </a:spcAft>
              <a:buClrTx/>
              <a:buSzPct val="100000"/>
              <a:buFont typeface="+mj-lt"/>
              <a:buAutoNum type="arabicPeriod"/>
              <a:defRPr/>
            </a:pPr>
            <a:r>
              <a:rPr lang="cs-CZ" dirty="0"/>
              <a:t>Svalnatá noha</a:t>
            </a:r>
          </a:p>
          <a:p>
            <a:pPr marL="640080" lvl="1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>
                <a:solidFill>
                  <a:schemeClr val="accent1"/>
                </a:solidFill>
              </a:rPr>
              <a:t>Pohyb (sliz</a:t>
            </a:r>
            <a:r>
              <a:rPr lang="cs-CZ" dirty="0" smtClean="0">
                <a:solidFill>
                  <a:schemeClr val="accent1"/>
                </a:solidFill>
              </a:rPr>
              <a:t>)</a:t>
            </a:r>
            <a:endParaRPr lang="cs-CZ" dirty="0" smtClean="0"/>
          </a:p>
          <a:p>
            <a:pPr marL="457200" indent="-457200" fontAlgn="auto">
              <a:spcAft>
                <a:spcPts val="0"/>
              </a:spcAft>
              <a:buClrTx/>
              <a:buSzPct val="100000"/>
              <a:buFont typeface="+mj-lt"/>
              <a:buAutoNum type="arabicPeriod"/>
              <a:defRPr/>
            </a:pPr>
            <a:r>
              <a:rPr lang="cs-CZ" dirty="0"/>
              <a:t>Útrobní vak</a:t>
            </a:r>
          </a:p>
          <a:p>
            <a:pPr marL="640080" lvl="1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>
                <a:solidFill>
                  <a:schemeClr val="accent1"/>
                </a:solidFill>
              </a:rPr>
              <a:t>Vnitřní orgány</a:t>
            </a:r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endParaRPr lang="cs-CZ" dirty="0"/>
          </a:p>
          <a:p>
            <a:pPr marL="0" indent="0" fontAlgn="auto">
              <a:spcAft>
                <a:spcPts val="0"/>
              </a:spcAft>
              <a:buFont typeface="Wingdings"/>
              <a:buNone/>
              <a:defRPr/>
            </a:pPr>
            <a:endParaRPr lang="cs-CZ" dirty="0" smtClean="0"/>
          </a:p>
        </p:txBody>
      </p:sp>
      <p:pic>
        <p:nvPicPr>
          <p:cNvPr id="4" name="Obrázek 3" descr="Výřez obrazovky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81600" y="2276475"/>
            <a:ext cx="3529013" cy="344963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Doplň popis hlavy hlemýždě</a:t>
            </a:r>
            <a:endParaRPr lang="cs-CZ" dirty="0"/>
          </a:p>
        </p:txBody>
      </p:sp>
      <p:pic>
        <p:nvPicPr>
          <p:cNvPr id="4" name="Zástupný symbol pro obsah 3" descr="Výřez obrazovky"/>
          <p:cNvPicPr>
            <a:picLocks noGrp="1" noChangeAspect="1"/>
          </p:cNvPicPr>
          <p:nvPr>
            <p:ph sz="quarter" idx="1"/>
          </p:nvPr>
        </p:nvPicPr>
        <p:blipFill>
          <a:blip r:embed="rId2"/>
          <a:stretch>
            <a:fillRect/>
          </a:stretch>
        </p:blipFill>
        <p:spPr>
          <a:xfrm>
            <a:off x="3348038" y="1916113"/>
            <a:ext cx="4210050" cy="4116387"/>
          </a:xfrm>
          <a:ln w="38100" cap="sq">
            <a:solidFill>
              <a:srgbClr val="000000"/>
            </a:solidFill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cxnSp>
        <p:nvCxnSpPr>
          <p:cNvPr id="6" name="Přímá spojnice se šipkou 5"/>
          <p:cNvCxnSpPr>
            <a:stCxn id="9" idx="3"/>
          </p:cNvCxnSpPr>
          <p:nvPr/>
        </p:nvCxnSpPr>
        <p:spPr>
          <a:xfrm>
            <a:off x="3135313" y="2452688"/>
            <a:ext cx="1292225" cy="365125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>
            <a:stCxn id="10" idx="3"/>
          </p:cNvCxnSpPr>
          <p:nvPr/>
        </p:nvCxnSpPr>
        <p:spPr>
          <a:xfrm flipV="1">
            <a:off x="3028950" y="4581525"/>
            <a:ext cx="1111250" cy="7143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365125" y="2220913"/>
            <a:ext cx="2770188" cy="4619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Delší tykadla -zrak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107950" y="4422775"/>
            <a:ext cx="2921000" cy="4619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Kratší tykadla-hmat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1479550" y="5915025"/>
            <a:ext cx="1655763" cy="4619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Ústní otvor</a:t>
            </a:r>
          </a:p>
        </p:txBody>
      </p:sp>
      <p:cxnSp>
        <p:nvCxnSpPr>
          <p:cNvPr id="12" name="Přímá spojnice se šipkou 11"/>
          <p:cNvCxnSpPr>
            <a:stCxn id="11" idx="3"/>
          </p:cNvCxnSpPr>
          <p:nvPr/>
        </p:nvCxnSpPr>
        <p:spPr>
          <a:xfrm flipV="1">
            <a:off x="3135313" y="4868863"/>
            <a:ext cx="1941512" cy="127635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13" y="561975"/>
            <a:ext cx="7467600" cy="635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/>
              <a:t>Plži – Hlemýžď zahradní</a:t>
            </a:r>
          </a:p>
        </p:txBody>
      </p:sp>
      <p:sp>
        <p:nvSpPr>
          <p:cNvPr id="23554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0825" y="1628775"/>
            <a:ext cx="7467600" cy="4873625"/>
          </a:xfrm>
        </p:spPr>
        <p:txBody>
          <a:bodyPr/>
          <a:lstStyle/>
          <a:p>
            <a:r>
              <a:rPr lang="cs-CZ" sz="2800" smtClean="0"/>
              <a:t>Radula </a:t>
            </a:r>
          </a:p>
          <a:p>
            <a:pPr lvl="1"/>
            <a:r>
              <a:rPr lang="cs-CZ" sz="2400" smtClean="0">
                <a:solidFill>
                  <a:schemeClr val="accent1"/>
                </a:solidFill>
              </a:rPr>
              <a:t>drsný jazýček </a:t>
            </a:r>
          </a:p>
          <a:p>
            <a:pPr lvl="1"/>
            <a:r>
              <a:rPr lang="cs-CZ" sz="2400" smtClean="0">
                <a:solidFill>
                  <a:schemeClr val="accent1"/>
                </a:solidFill>
              </a:rPr>
              <a:t>strouhá listy rostlin</a:t>
            </a:r>
          </a:p>
          <a:p>
            <a:endParaRPr lang="cs-CZ" smtClean="0"/>
          </a:p>
          <a:p>
            <a:endParaRPr lang="cs-CZ" smtClean="0"/>
          </a:p>
        </p:txBody>
      </p:sp>
      <p:pic>
        <p:nvPicPr>
          <p:cNvPr id="23555" name="Obrázek 3" descr="Výřez obrazovky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572000" y="1196975"/>
            <a:ext cx="3887788" cy="5438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7" name="Zástupný symbol pro obsah 5" descr="Výřez obrazovky"/>
          <p:cNvPicPr>
            <a:picLocks noGrp="1" noChangeAspect="1"/>
          </p:cNvPicPr>
          <p:nvPr>
            <p:ph sz="quarter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50825" y="1665288"/>
            <a:ext cx="8567738" cy="4248150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/>
              <a:t>Plži – Hlemýžď zahradní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4932363" y="2236788"/>
            <a:ext cx="1871662" cy="36830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Plášťová dutina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7019925" y="3790950"/>
            <a:ext cx="1979613" cy="36988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nervové zauzliny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4932363" y="2605088"/>
            <a:ext cx="1871662" cy="369887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Vylučovací otvor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5148263" y="2987675"/>
            <a:ext cx="1655762" cy="36988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Dýchací otvor</a:t>
            </a:r>
          </a:p>
        </p:txBody>
      </p:sp>
      <p:sp>
        <p:nvSpPr>
          <p:cNvPr id="24583" name="TextovéPole 3"/>
          <p:cNvSpPr txBox="1">
            <a:spLocks noChangeArrowheads="1"/>
          </p:cNvSpPr>
          <p:nvPr/>
        </p:nvSpPr>
        <p:spPr bwMode="auto">
          <a:xfrm>
            <a:off x="468313" y="2516188"/>
            <a:ext cx="1295400" cy="1200150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Century Schoolbook" pitchFamily="18" charset="0"/>
            </a:endParaRPr>
          </a:p>
          <a:p>
            <a:endParaRPr lang="cs-CZ">
              <a:latin typeface="Century Schoolbook" pitchFamily="18" charset="0"/>
            </a:endParaRPr>
          </a:p>
          <a:p>
            <a:endParaRPr lang="cs-CZ">
              <a:latin typeface="Century Schoolbook" pitchFamily="18" charset="0"/>
            </a:endParaRPr>
          </a:p>
          <a:p>
            <a:endParaRPr lang="cs-CZ">
              <a:latin typeface="Century Schoolbook" pitchFamily="18" charset="0"/>
            </a:endParaRPr>
          </a:p>
        </p:txBody>
      </p:sp>
      <p:sp>
        <p:nvSpPr>
          <p:cNvPr id="24584" name="TextovéPole 10"/>
          <p:cNvSpPr txBox="1">
            <a:spLocks noChangeArrowheads="1"/>
          </p:cNvSpPr>
          <p:nvPr/>
        </p:nvSpPr>
        <p:spPr bwMode="auto">
          <a:xfrm>
            <a:off x="195263" y="3976688"/>
            <a:ext cx="1379537" cy="246062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sz="400">
              <a:latin typeface="Century Schoolbook" pitchFamily="18" charset="0"/>
            </a:endParaRPr>
          </a:p>
          <a:p>
            <a:endParaRPr lang="cs-CZ" sz="600">
              <a:latin typeface="Century Schoolbook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4213" y="3800475"/>
            <a:ext cx="863600" cy="36830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srdce</a:t>
            </a:r>
          </a:p>
        </p:txBody>
      </p:sp>
      <p:sp>
        <p:nvSpPr>
          <p:cNvPr id="24586" name="TextovéPole 12"/>
          <p:cNvSpPr txBox="1">
            <a:spLocks noChangeArrowheads="1"/>
          </p:cNvSpPr>
          <p:nvPr/>
        </p:nvSpPr>
        <p:spPr bwMode="auto">
          <a:xfrm>
            <a:off x="250825" y="4295775"/>
            <a:ext cx="720725" cy="338138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sz="1600">
              <a:latin typeface="Century Schoolbook" pitchFamily="18" charset="0"/>
            </a:endParaRPr>
          </a:p>
        </p:txBody>
      </p:sp>
      <p:sp>
        <p:nvSpPr>
          <p:cNvPr id="24587" name="TextovéPole 13"/>
          <p:cNvSpPr txBox="1">
            <a:spLocks noChangeArrowheads="1"/>
          </p:cNvSpPr>
          <p:nvPr/>
        </p:nvSpPr>
        <p:spPr bwMode="auto">
          <a:xfrm>
            <a:off x="468313" y="5084763"/>
            <a:ext cx="2293937" cy="739775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Century Schoolbook" pitchFamily="18" charset="0"/>
            </a:endParaRPr>
          </a:p>
          <a:p>
            <a:endParaRPr lang="cs-CZ" sz="2400">
              <a:latin typeface="Century Schoolbook" pitchFamily="18" charset="0"/>
            </a:endParaRPr>
          </a:p>
        </p:txBody>
      </p:sp>
      <p:sp>
        <p:nvSpPr>
          <p:cNvPr id="24588" name="TextovéPole 14"/>
          <p:cNvSpPr txBox="1">
            <a:spLocks noChangeArrowheads="1"/>
          </p:cNvSpPr>
          <p:nvPr/>
        </p:nvSpPr>
        <p:spPr bwMode="auto">
          <a:xfrm>
            <a:off x="3635375" y="1736725"/>
            <a:ext cx="4608513" cy="476250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sz="1100">
              <a:latin typeface="Century Schoolbook" pitchFamily="18" charset="0"/>
            </a:endParaRPr>
          </a:p>
          <a:p>
            <a:endParaRPr lang="cs-CZ" sz="1400">
              <a:latin typeface="Century Schoolbook" pitchFamily="18" charset="0"/>
            </a:endParaRPr>
          </a:p>
        </p:txBody>
      </p:sp>
      <p:sp>
        <p:nvSpPr>
          <p:cNvPr id="24589" name="TextovéPole 15"/>
          <p:cNvSpPr txBox="1">
            <a:spLocks noChangeArrowheads="1"/>
          </p:cNvSpPr>
          <p:nvPr/>
        </p:nvSpPr>
        <p:spPr bwMode="auto">
          <a:xfrm>
            <a:off x="7092950" y="2644775"/>
            <a:ext cx="1582738" cy="584200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sz="1400">
              <a:latin typeface="Century Schoolbook" pitchFamily="18" charset="0"/>
            </a:endParaRPr>
          </a:p>
          <a:p>
            <a:endParaRPr lang="cs-CZ">
              <a:latin typeface="Century Schoolbook" pitchFamily="18" charset="0"/>
            </a:endParaRPr>
          </a:p>
        </p:txBody>
      </p:sp>
      <p:sp>
        <p:nvSpPr>
          <p:cNvPr id="24590" name="TextovéPole 16"/>
          <p:cNvSpPr txBox="1">
            <a:spLocks noChangeArrowheads="1"/>
          </p:cNvSpPr>
          <p:nvPr/>
        </p:nvSpPr>
        <p:spPr bwMode="auto">
          <a:xfrm>
            <a:off x="6875463" y="4294188"/>
            <a:ext cx="1800225" cy="862012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sz="1400">
              <a:latin typeface="Century Schoolbook" pitchFamily="18" charset="0"/>
            </a:endParaRPr>
          </a:p>
          <a:p>
            <a:r>
              <a:rPr lang="cs-CZ">
                <a:latin typeface="Century Schoolbook" pitchFamily="18" charset="0"/>
              </a:rPr>
              <a:t>  </a:t>
            </a:r>
          </a:p>
          <a:p>
            <a:endParaRPr lang="cs-CZ">
              <a:latin typeface="Century Schoolbook" pitchFamily="18" charset="0"/>
            </a:endParaRPr>
          </a:p>
        </p:txBody>
      </p:sp>
      <p:sp>
        <p:nvSpPr>
          <p:cNvPr id="24591" name="TextovéPole 17"/>
          <p:cNvSpPr txBox="1">
            <a:spLocks noChangeArrowheads="1"/>
          </p:cNvSpPr>
          <p:nvPr/>
        </p:nvSpPr>
        <p:spPr bwMode="auto">
          <a:xfrm>
            <a:off x="5265738" y="4926013"/>
            <a:ext cx="2114550" cy="860425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sz="1400">
              <a:latin typeface="Century Schoolbook" pitchFamily="18" charset="0"/>
            </a:endParaRPr>
          </a:p>
          <a:p>
            <a:r>
              <a:rPr lang="cs-CZ">
                <a:latin typeface="Century Schoolbook" pitchFamily="18" charset="0"/>
              </a:rPr>
              <a:t>  </a:t>
            </a:r>
          </a:p>
          <a:p>
            <a:endParaRPr lang="cs-CZ">
              <a:latin typeface="Century Schoolbook" pitchFamily="18" charset="0"/>
            </a:endParaRPr>
          </a:p>
        </p:txBody>
      </p:sp>
      <p:sp>
        <p:nvSpPr>
          <p:cNvPr id="24592" name="TextovéPole 18"/>
          <p:cNvSpPr txBox="1">
            <a:spLocks noChangeArrowheads="1"/>
          </p:cNvSpPr>
          <p:nvPr/>
        </p:nvSpPr>
        <p:spPr bwMode="auto">
          <a:xfrm>
            <a:off x="3995738" y="5022850"/>
            <a:ext cx="1270000" cy="862013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sz="1400">
              <a:latin typeface="Century Schoolbook" pitchFamily="18" charset="0"/>
            </a:endParaRPr>
          </a:p>
          <a:p>
            <a:r>
              <a:rPr lang="cs-CZ">
                <a:latin typeface="Century Schoolbook" pitchFamily="18" charset="0"/>
              </a:rPr>
              <a:t>  </a:t>
            </a:r>
          </a:p>
          <a:p>
            <a:endParaRPr lang="cs-CZ">
              <a:latin typeface="Century Schoolbook" pitchFamily="18" charset="0"/>
            </a:endParaRPr>
          </a:p>
        </p:txBody>
      </p:sp>
      <p:cxnSp>
        <p:nvCxnSpPr>
          <p:cNvPr id="21" name="Přímá spojnice se šipkou 20"/>
          <p:cNvCxnSpPr>
            <a:stCxn id="3" idx="1"/>
          </p:cNvCxnSpPr>
          <p:nvPr/>
        </p:nvCxnSpPr>
        <p:spPr>
          <a:xfrm flipH="1">
            <a:off x="3708400" y="2420938"/>
            <a:ext cx="1223963" cy="752475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 flipH="1">
            <a:off x="4284663" y="2987675"/>
            <a:ext cx="792162" cy="873125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 flipH="1">
            <a:off x="5148263" y="3357563"/>
            <a:ext cx="117475" cy="503237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 flipH="1">
            <a:off x="5940425" y="3914775"/>
            <a:ext cx="1079500" cy="123825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>
            <a:off x="1547813" y="3903663"/>
            <a:ext cx="1214437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/>
              <a:t>Plži – Hlemýžď zahradní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>
            <a:normAutofit/>
          </a:bodyPr>
          <a:lstStyle/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sz="2800" dirty="0" smtClean="0"/>
              <a:t>Cévní soustava</a:t>
            </a:r>
          </a:p>
          <a:p>
            <a:pPr marL="640080" lvl="1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400" dirty="0" smtClean="0">
                <a:solidFill>
                  <a:schemeClr val="accent3"/>
                </a:solidFill>
              </a:rPr>
              <a:t>Otevřená</a:t>
            </a:r>
          </a:p>
          <a:p>
            <a:pPr marL="640080" lvl="1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400" dirty="0" smtClean="0">
                <a:solidFill>
                  <a:schemeClr val="accent1"/>
                </a:solidFill>
              </a:rPr>
              <a:t>Krev se volně rozlévá po těle</a:t>
            </a:r>
          </a:p>
          <a:p>
            <a:pPr marL="640080" lvl="1" indent="-274320" fontAlgn="auto">
              <a:spcAft>
                <a:spcPts val="0"/>
              </a:spcAft>
              <a:buFont typeface="Wingdings 2"/>
              <a:buChar char=""/>
              <a:defRPr/>
            </a:pPr>
            <a:endParaRPr lang="cs-CZ" sz="2400" dirty="0"/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sz="2800" dirty="0" smtClean="0"/>
              <a:t>Nervová soustava</a:t>
            </a:r>
          </a:p>
          <a:p>
            <a:pPr marL="640080" lvl="1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400" dirty="0" smtClean="0">
                <a:solidFill>
                  <a:schemeClr val="accent3"/>
                </a:solidFill>
              </a:rPr>
              <a:t>Zauzliny</a:t>
            </a:r>
            <a:r>
              <a:rPr lang="cs-CZ" sz="2400" dirty="0" smtClean="0">
                <a:solidFill>
                  <a:schemeClr val="accent1"/>
                </a:solidFill>
              </a:rPr>
              <a:t> v hlavě s nervovými vlákny</a:t>
            </a:r>
          </a:p>
          <a:p>
            <a:pPr marL="640080" lvl="1" indent="-274320" fontAlgn="auto">
              <a:spcAft>
                <a:spcPts val="0"/>
              </a:spcAft>
              <a:buFont typeface="Wingdings 2"/>
              <a:buChar char=""/>
              <a:defRPr/>
            </a:pPr>
            <a:endParaRPr lang="cs-CZ" sz="2400" dirty="0">
              <a:solidFill>
                <a:schemeClr val="accent1"/>
              </a:solidFill>
            </a:endParaRPr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sz="2800" dirty="0"/>
              <a:t>Dýchání</a:t>
            </a:r>
          </a:p>
          <a:p>
            <a:pPr marL="640080" lvl="1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400" dirty="0" smtClean="0">
                <a:solidFill>
                  <a:schemeClr val="accent3"/>
                </a:solidFill>
              </a:rPr>
              <a:t>Plášťová dutina </a:t>
            </a:r>
            <a:r>
              <a:rPr lang="cs-CZ" sz="2400" dirty="0" smtClean="0">
                <a:solidFill>
                  <a:schemeClr val="accent1"/>
                </a:solidFill>
              </a:rPr>
              <a:t>s mnoha cévami</a:t>
            </a:r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endParaRPr lang="cs-CZ" sz="2700" dirty="0" smtClean="0">
              <a:solidFill>
                <a:schemeClr val="accent1"/>
              </a:solidFill>
            </a:endParaRPr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endParaRPr lang="cs-CZ" sz="2700" dirty="0" smtClean="0">
              <a:solidFill>
                <a:schemeClr val="accent1"/>
              </a:solidFill>
            </a:endParaRPr>
          </a:p>
          <a:p>
            <a:pPr marL="640080" lvl="1" indent="-274320" fontAlgn="auto">
              <a:spcAft>
                <a:spcPts val="0"/>
              </a:spcAft>
              <a:buFont typeface="Wingdings 2"/>
              <a:buChar char="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/>
              <a:t>Plži – Hlemýžď zahradní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>
            <a:normAutofit/>
          </a:bodyPr>
          <a:lstStyle/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sz="2800" dirty="0" smtClean="0"/>
              <a:t>Rozmnožování</a:t>
            </a:r>
          </a:p>
          <a:p>
            <a:pPr marL="640080" lvl="1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400" dirty="0" smtClean="0">
                <a:solidFill>
                  <a:schemeClr val="accent3"/>
                </a:solidFill>
              </a:rPr>
              <a:t>Obojetník</a:t>
            </a:r>
            <a:r>
              <a:rPr lang="cs-CZ" sz="2400" dirty="0" smtClean="0">
                <a:solidFill>
                  <a:schemeClr val="accent1"/>
                </a:solidFill>
              </a:rPr>
              <a:t> (hermafrodit)</a:t>
            </a:r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sz="2800" dirty="0" smtClean="0"/>
              <a:t>Páření</a:t>
            </a:r>
          </a:p>
          <a:p>
            <a:pPr marL="640080" lvl="1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400" dirty="0" smtClean="0">
                <a:solidFill>
                  <a:schemeClr val="accent1"/>
                </a:solidFill>
              </a:rPr>
              <a:t>Výměna spermií</a:t>
            </a:r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sz="2800" dirty="0" smtClean="0"/>
              <a:t>Vajíčka</a:t>
            </a:r>
          </a:p>
          <a:p>
            <a:pPr marL="640080" lvl="1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400" dirty="0" smtClean="0">
                <a:solidFill>
                  <a:schemeClr val="accent1"/>
                </a:solidFill>
              </a:rPr>
              <a:t>Klade do půdy</a:t>
            </a:r>
            <a:endParaRPr lang="cs-CZ" sz="2700" dirty="0" smtClean="0">
              <a:solidFill>
                <a:schemeClr val="accent1"/>
              </a:solidFill>
            </a:endParaRPr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sz="2800" dirty="0" smtClean="0"/>
              <a:t>Vývin přímý </a:t>
            </a:r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endParaRPr lang="cs-CZ" dirty="0"/>
          </a:p>
        </p:txBody>
      </p:sp>
      <p:pic>
        <p:nvPicPr>
          <p:cNvPr id="4" name="Obrázek 3" descr="Výřez obrazovky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3565525"/>
            <a:ext cx="4183063" cy="326866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6" name="Obrázek 5" descr="Výřez obrazovky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11888" y="188913"/>
            <a:ext cx="2543175" cy="329723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Plži – další významné druhy</a:t>
            </a:r>
            <a:endParaRPr lang="cs-CZ" dirty="0"/>
          </a:p>
        </p:txBody>
      </p:sp>
      <p:pic>
        <p:nvPicPr>
          <p:cNvPr id="27650" name="Zástupný symbol pro obsah 10" descr="Výřez obrazovky"/>
          <p:cNvPicPr>
            <a:picLocks noGrp="1" noChangeAspect="1"/>
          </p:cNvPicPr>
          <p:nvPr>
            <p:ph sz="quarter" idx="4"/>
          </p:nvPr>
        </p:nvPicPr>
        <p:blipFill>
          <a:blip r:embed="rId2"/>
          <a:srcRect/>
          <a:stretch>
            <a:fillRect/>
          </a:stretch>
        </p:blipFill>
        <p:spPr>
          <a:xfrm>
            <a:off x="4519613" y="2362200"/>
            <a:ext cx="3362325" cy="3886200"/>
          </a:xfrm>
        </p:spPr>
      </p:pic>
      <p:sp>
        <p:nvSpPr>
          <p:cNvPr id="27651" name="Zástupný symbol pro text 3"/>
          <p:cNvSpPr>
            <a:spLocks noGrp="1"/>
          </p:cNvSpPr>
          <p:nvPr>
            <p:ph type="body" sz="quarter" idx="1"/>
          </p:nvPr>
        </p:nvSpPr>
        <p:spPr>
          <a:xfrm>
            <a:off x="457200" y="1570038"/>
            <a:ext cx="3657600" cy="658812"/>
          </a:xfrm>
        </p:spPr>
        <p:txBody>
          <a:bodyPr/>
          <a:lstStyle/>
          <a:p>
            <a:r>
              <a:rPr lang="cs-CZ" smtClean="0"/>
              <a:t>Páskovka keřová</a:t>
            </a:r>
          </a:p>
        </p:txBody>
      </p:sp>
      <p:sp>
        <p:nvSpPr>
          <p:cNvPr id="27652" name="Zástupný symbol pro text 5"/>
          <p:cNvSpPr>
            <a:spLocks noGrp="1"/>
          </p:cNvSpPr>
          <p:nvPr>
            <p:ph type="body" sz="quarter" idx="3"/>
          </p:nvPr>
        </p:nvSpPr>
        <p:spPr>
          <a:xfrm>
            <a:off x="4343400" y="1570038"/>
            <a:ext cx="3657600" cy="658812"/>
          </a:xfrm>
        </p:spPr>
        <p:txBody>
          <a:bodyPr/>
          <a:lstStyle/>
          <a:p>
            <a:r>
              <a:rPr lang="cs-CZ" smtClean="0"/>
              <a:t>Okružák ploský (vodní)</a:t>
            </a:r>
          </a:p>
        </p:txBody>
      </p:sp>
      <p:pic>
        <p:nvPicPr>
          <p:cNvPr id="27653" name="Zástupný symbol pro obsah 9" descr="Výřez obrazovky"/>
          <p:cNvPicPr>
            <a:picLocks noGrp="1" noChangeAspect="1"/>
          </p:cNvPicPr>
          <p:nvPr>
            <p:ph sz="quarter" idx="2"/>
          </p:nvPr>
        </p:nvPicPr>
        <p:blipFill>
          <a:blip r:embed="rId3"/>
          <a:srcRect/>
          <a:stretch>
            <a:fillRect/>
          </a:stretch>
        </p:blipFill>
        <p:spPr>
          <a:xfrm>
            <a:off x="847725" y="2362200"/>
            <a:ext cx="2876550" cy="38862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/>
              <a:t>Plži – další významné druhy</a:t>
            </a:r>
          </a:p>
        </p:txBody>
      </p:sp>
      <p:sp>
        <p:nvSpPr>
          <p:cNvPr id="28674" name="Zástupný symbol pro text 4"/>
          <p:cNvSpPr>
            <a:spLocks noGrp="1"/>
          </p:cNvSpPr>
          <p:nvPr>
            <p:ph type="body" sz="quarter" idx="1"/>
          </p:nvPr>
        </p:nvSpPr>
        <p:spPr>
          <a:xfrm>
            <a:off x="457200" y="1570038"/>
            <a:ext cx="3657600" cy="658812"/>
          </a:xfrm>
        </p:spPr>
        <p:txBody>
          <a:bodyPr/>
          <a:lstStyle/>
          <a:p>
            <a:r>
              <a:rPr lang="cs-CZ" smtClean="0"/>
              <a:t>Plovatka bahenní (vodní)</a:t>
            </a:r>
          </a:p>
        </p:txBody>
      </p:sp>
      <p:sp>
        <p:nvSpPr>
          <p:cNvPr id="28675" name="Zástupný symbol pro text 5"/>
          <p:cNvSpPr>
            <a:spLocks noGrp="1"/>
          </p:cNvSpPr>
          <p:nvPr>
            <p:ph type="body" sz="quarter" idx="3"/>
          </p:nvPr>
        </p:nvSpPr>
        <p:spPr>
          <a:xfrm>
            <a:off x="4343400" y="1570038"/>
            <a:ext cx="3657600" cy="658812"/>
          </a:xfrm>
        </p:spPr>
        <p:txBody>
          <a:bodyPr/>
          <a:lstStyle/>
          <a:p>
            <a:r>
              <a:rPr lang="cs-CZ" smtClean="0"/>
              <a:t>Plzák lesní (bez ulity)</a:t>
            </a:r>
          </a:p>
        </p:txBody>
      </p:sp>
      <p:pic>
        <p:nvPicPr>
          <p:cNvPr id="28676" name="Zástupný symbol pro obsah 8" descr="Výřez obrazovky"/>
          <p:cNvPicPr>
            <a:picLocks noGrp="1" noChangeAspect="1"/>
          </p:cNvPicPr>
          <p:nvPr>
            <p:ph sz="quarter" idx="2"/>
          </p:nvPr>
        </p:nvPicPr>
        <p:blipFill>
          <a:blip r:embed="rId2"/>
          <a:srcRect/>
          <a:stretch>
            <a:fillRect/>
          </a:stretch>
        </p:blipFill>
        <p:spPr>
          <a:xfrm>
            <a:off x="457200" y="2633663"/>
            <a:ext cx="3657600" cy="3343275"/>
          </a:xfrm>
        </p:spPr>
      </p:pic>
      <p:pic>
        <p:nvPicPr>
          <p:cNvPr id="28677" name="Zástupný symbol pro obsah 11" descr="Výřez obrazovky"/>
          <p:cNvPicPr>
            <a:picLocks noGrp="1" noChangeAspect="1"/>
          </p:cNvPicPr>
          <p:nvPr>
            <p:ph sz="quarter" idx="4"/>
          </p:nvPr>
        </p:nvPicPr>
        <p:blipFill>
          <a:blip r:embed="rId3"/>
          <a:srcRect/>
          <a:stretch>
            <a:fillRect/>
          </a:stretch>
        </p:blipFill>
        <p:spPr>
          <a:xfrm>
            <a:off x="4427538" y="2636838"/>
            <a:ext cx="3482975" cy="3309937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Plži – další významné druhy</a:t>
            </a:r>
            <a:endParaRPr lang="cs-CZ" dirty="0"/>
          </a:p>
        </p:txBody>
      </p:sp>
      <p:pic>
        <p:nvPicPr>
          <p:cNvPr id="29698" name="Zástupný symbol pro obsah 5" descr="Výřez obrazovky"/>
          <p:cNvPicPr>
            <a:picLocks noGrp="1" noChangeAspect="1"/>
          </p:cNvPicPr>
          <p:nvPr>
            <p:ph sz="quarter" idx="4"/>
          </p:nvPr>
        </p:nvPicPr>
        <p:blipFill>
          <a:blip r:embed="rId2"/>
          <a:srcRect/>
          <a:stretch>
            <a:fillRect/>
          </a:stretch>
        </p:blipFill>
        <p:spPr>
          <a:xfrm>
            <a:off x="4940300" y="2362200"/>
            <a:ext cx="2520950" cy="3886200"/>
          </a:xfrm>
        </p:spPr>
      </p:pic>
      <p:sp>
        <p:nvSpPr>
          <p:cNvPr id="29699" name="Zástupný symbol pro text 4"/>
          <p:cNvSpPr>
            <a:spLocks noGrp="1"/>
          </p:cNvSpPr>
          <p:nvPr>
            <p:ph type="body" sz="quarter" idx="1"/>
          </p:nvPr>
        </p:nvSpPr>
        <p:spPr>
          <a:xfrm>
            <a:off x="457200" y="1570038"/>
            <a:ext cx="3657600" cy="658812"/>
          </a:xfrm>
        </p:spPr>
        <p:txBody>
          <a:bodyPr/>
          <a:lstStyle/>
          <a:p>
            <a:r>
              <a:rPr lang="cs-CZ" smtClean="0"/>
              <a:t>Ostranka jaderská</a:t>
            </a:r>
          </a:p>
        </p:txBody>
      </p:sp>
      <p:sp>
        <p:nvSpPr>
          <p:cNvPr id="29700" name="Zástupný symbol pro text 2"/>
          <p:cNvSpPr>
            <a:spLocks noGrp="1"/>
          </p:cNvSpPr>
          <p:nvPr>
            <p:ph type="body" sz="quarter" idx="3"/>
          </p:nvPr>
        </p:nvSpPr>
        <p:spPr>
          <a:xfrm>
            <a:off x="4343400" y="1570038"/>
            <a:ext cx="3657600" cy="658812"/>
          </a:xfrm>
        </p:spPr>
        <p:txBody>
          <a:bodyPr/>
          <a:lstStyle/>
          <a:p>
            <a:r>
              <a:rPr lang="cs-CZ" smtClean="0"/>
              <a:t>Zavinutec okatý</a:t>
            </a:r>
          </a:p>
        </p:txBody>
      </p:sp>
      <p:pic>
        <p:nvPicPr>
          <p:cNvPr id="29701" name="Zástupný symbol pro obsah 7" descr="Výřez obrazovky"/>
          <p:cNvPicPr>
            <a:picLocks noGrp="1" noChangeAspect="1"/>
          </p:cNvPicPr>
          <p:nvPr>
            <p:ph sz="quarter" idx="2"/>
          </p:nvPr>
        </p:nvPicPr>
        <p:blipFill>
          <a:blip r:embed="rId3"/>
          <a:srcRect/>
          <a:stretch>
            <a:fillRect/>
          </a:stretch>
        </p:blipFill>
        <p:spPr>
          <a:xfrm>
            <a:off x="952500" y="2362200"/>
            <a:ext cx="2667000" cy="38862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shrnutí</a:t>
            </a:r>
            <a:endParaRPr lang="cs-CZ" dirty="0"/>
          </a:p>
        </p:txBody>
      </p:sp>
      <p:sp>
        <p:nvSpPr>
          <p:cNvPr id="30722" name="Zástupný symbol pro obsah 6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mtClean="0"/>
              <a:t>Měkkýši</a:t>
            </a:r>
          </a:p>
          <a:p>
            <a:pPr lvl="1"/>
            <a:r>
              <a:rPr lang="cs-CZ" smtClean="0">
                <a:solidFill>
                  <a:schemeClr val="accent1"/>
                </a:solidFill>
              </a:rPr>
              <a:t>Plži</a:t>
            </a:r>
          </a:p>
          <a:p>
            <a:pPr lvl="1"/>
            <a:r>
              <a:rPr lang="cs-CZ" smtClean="0">
                <a:solidFill>
                  <a:schemeClr val="accent1"/>
                </a:solidFill>
              </a:rPr>
              <a:t>Mlži</a:t>
            </a:r>
          </a:p>
          <a:p>
            <a:pPr lvl="1"/>
            <a:r>
              <a:rPr lang="cs-CZ" smtClean="0">
                <a:solidFill>
                  <a:schemeClr val="accent1"/>
                </a:solidFill>
              </a:rPr>
              <a:t>Hlavonožci</a:t>
            </a:r>
          </a:p>
          <a:p>
            <a:r>
              <a:rPr lang="cs-CZ" smtClean="0"/>
              <a:t>Vápenaté schránky</a:t>
            </a:r>
          </a:p>
          <a:p>
            <a:pPr lvl="1"/>
            <a:r>
              <a:rPr lang="cs-CZ" smtClean="0">
                <a:solidFill>
                  <a:schemeClr val="accent1"/>
                </a:solidFill>
              </a:rPr>
              <a:t>Ulity</a:t>
            </a:r>
          </a:p>
          <a:p>
            <a:pPr lvl="1"/>
            <a:r>
              <a:rPr lang="cs-CZ" smtClean="0">
                <a:solidFill>
                  <a:schemeClr val="accent1"/>
                </a:solidFill>
              </a:rPr>
              <a:t>Lastury</a:t>
            </a:r>
          </a:p>
          <a:p>
            <a:endParaRPr lang="cs-CZ" smtClean="0"/>
          </a:p>
        </p:txBody>
      </p:sp>
      <p:sp>
        <p:nvSpPr>
          <p:cNvPr id="30723" name="Zástupný symbol pro obsah 7"/>
          <p:cNvSpPr>
            <a:spLocks noGrp="1"/>
          </p:cNvSpPr>
          <p:nvPr>
            <p:ph sz="quarter" idx="2"/>
          </p:nvPr>
        </p:nvSpPr>
        <p:spPr>
          <a:xfrm>
            <a:off x="4270375" y="1600200"/>
            <a:ext cx="3973513" cy="4572000"/>
          </a:xfrm>
        </p:spPr>
        <p:txBody>
          <a:bodyPr/>
          <a:lstStyle/>
          <a:p>
            <a:r>
              <a:rPr lang="cs-CZ" smtClean="0"/>
              <a:t>Plži - Hlemýžď zahradní</a:t>
            </a:r>
          </a:p>
          <a:p>
            <a:pPr lvl="1"/>
            <a:r>
              <a:rPr lang="cs-CZ" smtClean="0">
                <a:solidFill>
                  <a:schemeClr val="accent1"/>
                </a:solidFill>
              </a:rPr>
              <a:t>2 páry tykadel </a:t>
            </a:r>
          </a:p>
          <a:p>
            <a:pPr lvl="1"/>
            <a:r>
              <a:rPr lang="cs-CZ" smtClean="0">
                <a:solidFill>
                  <a:schemeClr val="accent1"/>
                </a:solidFill>
              </a:rPr>
              <a:t>Radula</a:t>
            </a:r>
          </a:p>
          <a:p>
            <a:pPr lvl="1"/>
            <a:r>
              <a:rPr lang="cs-CZ" smtClean="0">
                <a:solidFill>
                  <a:schemeClr val="accent1"/>
                </a:solidFill>
              </a:rPr>
              <a:t>Otevřená cévní soustava</a:t>
            </a:r>
          </a:p>
          <a:p>
            <a:pPr lvl="1"/>
            <a:r>
              <a:rPr lang="cs-CZ" smtClean="0">
                <a:solidFill>
                  <a:schemeClr val="accent1"/>
                </a:solidFill>
              </a:rPr>
              <a:t>Plášťová dutina (dýchání)</a:t>
            </a:r>
          </a:p>
          <a:p>
            <a:pPr lvl="1"/>
            <a:r>
              <a:rPr lang="cs-CZ" smtClean="0">
                <a:solidFill>
                  <a:schemeClr val="accent1"/>
                </a:solidFill>
              </a:rPr>
              <a:t>Vývin přímý</a:t>
            </a:r>
          </a:p>
          <a:p>
            <a:r>
              <a:rPr lang="cs-CZ" smtClean="0"/>
              <a:t>Další plži</a:t>
            </a:r>
          </a:p>
          <a:p>
            <a:pPr lvl="1"/>
            <a:r>
              <a:rPr lang="cs-CZ" smtClean="0">
                <a:solidFill>
                  <a:schemeClr val="accent1"/>
                </a:solidFill>
              </a:rPr>
              <a:t>Páskovka keřová</a:t>
            </a:r>
          </a:p>
          <a:p>
            <a:pPr lvl="1"/>
            <a:r>
              <a:rPr lang="cs-CZ" smtClean="0">
                <a:solidFill>
                  <a:schemeClr val="accent1"/>
                </a:solidFill>
              </a:rPr>
              <a:t>Plzák lesní</a:t>
            </a:r>
          </a:p>
          <a:p>
            <a:pPr lvl="1"/>
            <a:r>
              <a:rPr lang="cs-CZ" smtClean="0">
                <a:solidFill>
                  <a:schemeClr val="accent1"/>
                </a:solidFill>
              </a:rPr>
              <a:t>Okružák ploský</a:t>
            </a:r>
          </a:p>
          <a:p>
            <a:pPr lvl="1"/>
            <a:r>
              <a:rPr lang="cs-CZ" smtClean="0">
                <a:solidFill>
                  <a:schemeClr val="accent1"/>
                </a:solidFill>
              </a:rPr>
              <a:t>Plovatka bahenní</a:t>
            </a:r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Závěrečné otázky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8291513" cy="4873625"/>
          </a:xfrm>
        </p:spPr>
        <p:txBody>
          <a:bodyPr>
            <a:normAutofit/>
          </a:bodyPr>
          <a:lstStyle/>
          <a:p>
            <a:pPr marL="457200" indent="-45720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dirty="0" smtClean="0"/>
              <a:t>Na jaké skupiny se dělí měkkýši?</a:t>
            </a:r>
          </a:p>
          <a:p>
            <a:pPr marL="640080" lvl="1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>
                <a:solidFill>
                  <a:schemeClr val="accent3"/>
                </a:solidFill>
              </a:rPr>
              <a:t>Plži, mlži, hlavonožci</a:t>
            </a:r>
          </a:p>
          <a:p>
            <a:pPr marL="457200" indent="-457200" fontAlgn="auto">
              <a:spcAft>
                <a:spcPts val="0"/>
              </a:spcAft>
              <a:buFont typeface="+mj-lt"/>
              <a:buAutoNum type="arabicPeriod" startAt="2"/>
              <a:defRPr/>
            </a:pPr>
            <a:r>
              <a:rPr lang="cs-CZ" dirty="0" smtClean="0"/>
              <a:t>Popiš tělo měkkýšů.</a:t>
            </a:r>
          </a:p>
          <a:p>
            <a:pPr marL="640080" lvl="1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>
                <a:solidFill>
                  <a:schemeClr val="accent3"/>
                </a:solidFill>
              </a:rPr>
              <a:t>Měkké, nečlánkované, bez vnitřní kostry, chráněné vápenatou schránkou.</a:t>
            </a:r>
          </a:p>
          <a:p>
            <a:pPr marL="457200" indent="-457200" fontAlgn="auto">
              <a:spcAft>
                <a:spcPts val="0"/>
              </a:spcAft>
              <a:buFont typeface="+mj-lt"/>
              <a:buAutoNum type="arabicPeriod" startAt="3"/>
              <a:defRPr/>
            </a:pPr>
            <a:r>
              <a:rPr lang="cs-CZ" dirty="0" smtClean="0"/>
              <a:t>Jaký je rozdíl mezi ulitou a lasturou?</a:t>
            </a:r>
          </a:p>
          <a:p>
            <a:pPr marL="640080" lvl="1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>
                <a:solidFill>
                  <a:schemeClr val="accent3"/>
                </a:solidFill>
              </a:rPr>
              <a:t>Ulita – spirálovitě stočená, plži</a:t>
            </a:r>
          </a:p>
          <a:p>
            <a:pPr marL="640080" lvl="1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>
                <a:solidFill>
                  <a:schemeClr val="accent3"/>
                </a:solidFill>
              </a:rPr>
              <a:t>L</a:t>
            </a:r>
            <a:r>
              <a:rPr lang="cs-CZ" dirty="0" smtClean="0">
                <a:solidFill>
                  <a:schemeClr val="accent3"/>
                </a:solidFill>
              </a:rPr>
              <a:t>astura – 2 části, mlži</a:t>
            </a:r>
          </a:p>
          <a:p>
            <a:pPr marL="457200" indent="-457200" fontAlgn="auto">
              <a:spcAft>
                <a:spcPts val="0"/>
              </a:spcAft>
              <a:buFont typeface="+mj-lt"/>
              <a:buAutoNum type="arabicPeriod" startAt="4"/>
              <a:defRPr/>
            </a:pPr>
            <a:r>
              <a:rPr lang="cs-CZ" dirty="0"/>
              <a:t>Jak se </a:t>
            </a:r>
            <a:r>
              <a:rPr lang="cs-CZ" dirty="0" smtClean="0"/>
              <a:t>nazývá cévní </a:t>
            </a:r>
            <a:r>
              <a:rPr lang="cs-CZ" dirty="0"/>
              <a:t>soustava hlemýždě zahradního?</a:t>
            </a:r>
          </a:p>
          <a:p>
            <a:pPr marL="640080" lvl="1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>
                <a:solidFill>
                  <a:schemeClr val="accent3"/>
                </a:solidFill>
              </a:rPr>
              <a:t>Otevřená</a:t>
            </a:r>
          </a:p>
          <a:p>
            <a:pPr marL="457200" indent="-457200" fontAlgn="auto">
              <a:spcAft>
                <a:spcPts val="0"/>
              </a:spcAft>
              <a:buFont typeface="+mj-lt"/>
              <a:buAutoNum type="arabicPeriod" startAt="5"/>
              <a:defRPr/>
            </a:pPr>
            <a:r>
              <a:rPr lang="cs-CZ" dirty="0" smtClean="0"/>
              <a:t>Co je to radula?</a:t>
            </a:r>
          </a:p>
          <a:p>
            <a:pPr marL="640080" lvl="1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>
                <a:solidFill>
                  <a:schemeClr val="accent3"/>
                </a:solidFill>
              </a:rPr>
              <a:t>Drsný jazyk hlemýždě, „strouhání“ listů </a:t>
            </a:r>
            <a:endParaRPr lang="cs-CZ" dirty="0">
              <a:solidFill>
                <a:schemeClr val="accent3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Poznáš plže na obrázku?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1"/>
          </p:nvPr>
        </p:nvSpPr>
        <p:spPr>
          <a:xfrm>
            <a:off x="457200" y="1570038"/>
            <a:ext cx="3657600" cy="658812"/>
          </a:xfrm>
        </p:spPr>
        <p:txBody>
          <a:bodyPr/>
          <a:lstStyle/>
          <a:p>
            <a:r>
              <a:rPr lang="cs-CZ" smtClean="0"/>
              <a:t>Zavinutec okatý</a:t>
            </a:r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>
          <a:xfrm>
            <a:off x="4343400" y="1570038"/>
            <a:ext cx="3657600" cy="658812"/>
          </a:xfrm>
        </p:spPr>
        <p:txBody>
          <a:bodyPr/>
          <a:lstStyle/>
          <a:p>
            <a:r>
              <a:rPr lang="cs-CZ" smtClean="0"/>
              <a:t>Plzák lesní</a:t>
            </a:r>
          </a:p>
        </p:txBody>
      </p:sp>
      <p:pic>
        <p:nvPicPr>
          <p:cNvPr id="32772" name="Zástupný symbol pro obsah 5" descr="Výřez obrazovky"/>
          <p:cNvPicPr>
            <a:picLocks noGrp="1" noChangeAspect="1"/>
          </p:cNvPicPr>
          <p:nvPr>
            <p:ph sz="quarter" idx="2"/>
          </p:nvPr>
        </p:nvPicPr>
        <p:blipFill>
          <a:blip r:embed="rId2"/>
          <a:srcRect/>
          <a:stretch>
            <a:fillRect/>
          </a:stretch>
        </p:blipFill>
        <p:spPr>
          <a:xfrm>
            <a:off x="1025525" y="2362200"/>
            <a:ext cx="2520950" cy="3886200"/>
          </a:xfrm>
        </p:spPr>
      </p:pic>
      <p:pic>
        <p:nvPicPr>
          <p:cNvPr id="32773" name="Zástupný symbol pro obsah 11" descr="Výřez obrazovky"/>
          <p:cNvPicPr>
            <a:picLocks noGrp="1" noChangeAspect="1"/>
          </p:cNvPicPr>
          <p:nvPr>
            <p:ph sz="quarter" idx="4"/>
          </p:nvPr>
        </p:nvPicPr>
        <p:blipFill>
          <a:blip r:embed="rId3"/>
          <a:srcRect/>
          <a:stretch>
            <a:fillRect/>
          </a:stretch>
        </p:blipFill>
        <p:spPr>
          <a:xfrm>
            <a:off x="4371975" y="2566988"/>
            <a:ext cx="3657600" cy="3476625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/>
              <a:t>Poznáš plže na obrázku?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1"/>
          </p:nvPr>
        </p:nvSpPr>
        <p:spPr>
          <a:xfrm>
            <a:off x="457200" y="1570038"/>
            <a:ext cx="3657600" cy="658812"/>
          </a:xfrm>
        </p:spPr>
        <p:txBody>
          <a:bodyPr/>
          <a:lstStyle/>
          <a:p>
            <a:r>
              <a:rPr lang="cs-CZ" smtClean="0"/>
              <a:t>Plovatka bahenní</a:t>
            </a:r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>
          <a:xfrm>
            <a:off x="4343400" y="1570038"/>
            <a:ext cx="3657600" cy="658812"/>
          </a:xfrm>
        </p:spPr>
        <p:txBody>
          <a:bodyPr/>
          <a:lstStyle/>
          <a:p>
            <a:r>
              <a:rPr lang="cs-CZ" smtClean="0"/>
              <a:t>Hlemýžď zahradní</a:t>
            </a:r>
          </a:p>
        </p:txBody>
      </p:sp>
      <p:pic>
        <p:nvPicPr>
          <p:cNvPr id="33796" name="Zástupný symbol pro obsah 8" descr="Výřez obrazovky"/>
          <p:cNvPicPr>
            <a:picLocks noGrp="1" noChangeAspect="1"/>
          </p:cNvPicPr>
          <p:nvPr>
            <p:ph sz="quarter" idx="2"/>
          </p:nvPr>
        </p:nvPicPr>
        <p:blipFill>
          <a:blip r:embed="rId2"/>
          <a:srcRect/>
          <a:stretch>
            <a:fillRect/>
          </a:stretch>
        </p:blipFill>
        <p:spPr>
          <a:xfrm>
            <a:off x="457200" y="2633663"/>
            <a:ext cx="3657600" cy="3343275"/>
          </a:xfrm>
        </p:spPr>
      </p:pic>
      <p:pic>
        <p:nvPicPr>
          <p:cNvPr id="33797" name="Zástupný symbol pro obsah 6" descr="Výřez obrazovky"/>
          <p:cNvPicPr>
            <a:picLocks noGrp="1" noChangeAspect="1"/>
          </p:cNvPicPr>
          <p:nvPr>
            <p:ph sz="quarter" idx="4"/>
          </p:nvPr>
        </p:nvPicPr>
        <p:blipFill>
          <a:blip r:embed="rId3"/>
          <a:srcRect/>
          <a:stretch>
            <a:fillRect/>
          </a:stretch>
        </p:blipFill>
        <p:spPr>
          <a:xfrm>
            <a:off x="4211638" y="3068638"/>
            <a:ext cx="4592637" cy="2660650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/>
              <a:t>Poznáš plže na obrázku?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1"/>
          </p:nvPr>
        </p:nvSpPr>
        <p:spPr>
          <a:xfrm>
            <a:off x="457200" y="1570038"/>
            <a:ext cx="3657600" cy="658812"/>
          </a:xfrm>
        </p:spPr>
        <p:txBody>
          <a:bodyPr/>
          <a:lstStyle/>
          <a:p>
            <a:r>
              <a:rPr lang="cs-CZ" smtClean="0"/>
              <a:t>Ostranka jaderská</a:t>
            </a:r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>
          <a:xfrm>
            <a:off x="4343400" y="1570038"/>
            <a:ext cx="3657600" cy="658812"/>
          </a:xfrm>
        </p:spPr>
        <p:txBody>
          <a:bodyPr/>
          <a:lstStyle/>
          <a:p>
            <a:r>
              <a:rPr lang="cs-CZ" smtClean="0"/>
              <a:t>Okružák ploský</a:t>
            </a:r>
          </a:p>
        </p:txBody>
      </p:sp>
      <p:pic>
        <p:nvPicPr>
          <p:cNvPr id="34820" name="Zástupný symbol pro obsah 7" descr="Výřez obrazovky"/>
          <p:cNvPicPr>
            <a:picLocks noGrp="1" noChangeAspect="1"/>
          </p:cNvPicPr>
          <p:nvPr>
            <p:ph sz="quarter" idx="2"/>
          </p:nvPr>
        </p:nvPicPr>
        <p:blipFill>
          <a:blip r:embed="rId2"/>
          <a:srcRect/>
          <a:stretch>
            <a:fillRect/>
          </a:stretch>
        </p:blipFill>
        <p:spPr>
          <a:xfrm>
            <a:off x="952500" y="2362200"/>
            <a:ext cx="2667000" cy="3886200"/>
          </a:xfrm>
        </p:spPr>
      </p:pic>
      <p:pic>
        <p:nvPicPr>
          <p:cNvPr id="34821" name="Zástupný symbol pro obsah 10" descr="Výřez obrazovky"/>
          <p:cNvPicPr>
            <a:picLocks noGrp="1" noChangeAspect="1"/>
          </p:cNvPicPr>
          <p:nvPr>
            <p:ph sz="quarter" idx="4"/>
          </p:nvPr>
        </p:nvPicPr>
        <p:blipFill>
          <a:blip r:embed="rId3"/>
          <a:srcRect/>
          <a:stretch>
            <a:fillRect/>
          </a:stretch>
        </p:blipFill>
        <p:spPr>
          <a:xfrm>
            <a:off x="4519613" y="2362200"/>
            <a:ext cx="3362325" cy="3886200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/>
              <a:t>Poznáš plže na obrázku?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1"/>
          </p:nvPr>
        </p:nvSpPr>
        <p:spPr>
          <a:xfrm>
            <a:off x="457200" y="1570038"/>
            <a:ext cx="3657600" cy="658812"/>
          </a:xfrm>
        </p:spPr>
        <p:txBody>
          <a:bodyPr/>
          <a:lstStyle/>
          <a:p>
            <a:r>
              <a:rPr lang="cs-CZ" smtClean="0"/>
              <a:t>Páskovka keřová</a:t>
            </a:r>
          </a:p>
        </p:txBody>
      </p:sp>
      <p:pic>
        <p:nvPicPr>
          <p:cNvPr id="35843" name="Zástupný symbol pro obsah 9" descr="Výřez obrazovky"/>
          <p:cNvPicPr>
            <a:picLocks noGrp="1" noChangeAspect="1"/>
          </p:cNvPicPr>
          <p:nvPr>
            <p:ph sz="quarter" idx="2"/>
          </p:nvPr>
        </p:nvPicPr>
        <p:blipFill>
          <a:blip r:embed="rId2"/>
          <a:srcRect/>
          <a:stretch>
            <a:fillRect/>
          </a:stretch>
        </p:blipFill>
        <p:spPr>
          <a:xfrm>
            <a:off x="847725" y="2362200"/>
            <a:ext cx="2876550" cy="3886200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Dobrou chuť</a:t>
            </a:r>
            <a:endParaRPr lang="cs-CZ" dirty="0"/>
          </a:p>
        </p:txBody>
      </p:sp>
      <p:pic>
        <p:nvPicPr>
          <p:cNvPr id="9" name="Zástupný symbol pro obsah 8" descr="Výřez obrazovky"/>
          <p:cNvPicPr>
            <a:picLocks noGrp="1" noChangeAspect="1"/>
          </p:cNvPicPr>
          <p:nvPr>
            <p:ph sz="quarter" idx="2"/>
          </p:nvPr>
        </p:nvPicPr>
        <p:blipFill>
          <a:blip r:embed="rId2">
            <a:extLst/>
          </a:blip>
          <a:stretch>
            <a:fillRect/>
          </a:stretch>
        </p:blipFill>
        <p:spPr>
          <a:xfrm>
            <a:off x="4270375" y="2231084"/>
            <a:ext cx="4108376" cy="3718195"/>
          </a:xfrm>
          <a:effectLst>
            <a:softEdge rad="112500"/>
          </a:effectLst>
        </p:spPr>
      </p:pic>
      <p:pic>
        <p:nvPicPr>
          <p:cNvPr id="36867" name="Picture 2" descr="C:\Users\Tereza\AppData\Local\Microsoft\Windows\Temporary Internet Files\Content.IE5\K43E3B6T\MC900440458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659563" y="115888"/>
            <a:ext cx="1828800" cy="172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 descr="C:\Users\Tereza\AppData\Local\Microsoft\Windows\Temporary Internet Files\Content.IE5\70QMP9HU\MP900433967[1]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4" cstate="print">
            <a:extLst/>
          </a:blip>
          <a:srcRect/>
          <a:stretch>
            <a:fillRect/>
          </a:stretch>
        </p:blipFill>
        <p:spPr>
          <a:xfrm>
            <a:off x="457200" y="1798336"/>
            <a:ext cx="3657600" cy="4175728"/>
          </a:xfrm>
          <a:effectLst>
            <a:softEdge rad="112500"/>
          </a:effectLst>
          <a:ex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Zdroj obrázků a fotografií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>
            <a:normAutofit fontScale="32500" lnSpcReduction="20000"/>
          </a:bodyPr>
          <a:lstStyle/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/>
              <a:t>File:Anodonta </a:t>
            </a:r>
            <a:r>
              <a:rPr lang="cs-CZ" dirty="0" err="1"/>
              <a:t>cygnea</a:t>
            </a:r>
            <a:r>
              <a:rPr lang="cs-CZ" dirty="0"/>
              <a:t> 2029.jpg.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2010-06-18 [cit. 2012-08-13]. Dostupné z: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commons.wikimedia.org/wiki/File:Anodonta_cygnea_2029.jpg?uselang=cs</a:t>
            </a: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/>
              <a:t> </a:t>
            </a:r>
            <a:r>
              <a:rPr lang="cs-CZ" dirty="0" err="1"/>
              <a:t>Soubor:Octopus</a:t>
            </a:r>
            <a:r>
              <a:rPr lang="cs-CZ" dirty="0"/>
              <a:t> </a:t>
            </a:r>
            <a:r>
              <a:rPr lang="cs-CZ" dirty="0" err="1"/>
              <a:t>vulgaris</a:t>
            </a:r>
            <a:r>
              <a:rPr lang="cs-CZ" dirty="0"/>
              <a:t> 2.jpg.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2007-04-11 [cit. 2012-08-13]. Dostupné z: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cs.wikipedia.org/wiki/Soubor:Octopus_vulgaris_2.jpg</a:t>
            </a: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/>
              <a:t> File:Grapevinesnail 01.jpg.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2010-10-02 [cit. 2012-08-13]. Dostupné z: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commons.wikimedia.org/wiki/File:Grapevinesnail_01.jpg?uselang=cs</a:t>
            </a: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/>
              <a:t> File:Snail-front.JPG.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2007-06-16 [cit. 2012-08-13]. Dostupné z: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commons.wikimedia.org/wiki/File:Snail-front.JPG?uselang=cs</a:t>
            </a: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/>
              <a:t> File:Snail diagram </a:t>
            </a:r>
            <a:r>
              <a:rPr lang="cs-CZ" dirty="0" err="1"/>
              <a:t>cs.svg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2009-08-24 [cit. 2012-08-13]. Dostupné z: </a:t>
            </a:r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commons.wikimedia.org/wiki/File:Snail_diagram_cs.svg</a:t>
            </a: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/>
              <a:t> File:Weinbergschnecke Paarung.jpg.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2008-05-19 [cit. 2012-08-13]. Dostupné z: </a:t>
            </a:r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commons.wikimedia.org/wiki/File:Weinbergschnecke_Paarung.jpg?uselang=cs</a:t>
            </a: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>
                <a:hlinkClick r:id="rId8"/>
              </a:rPr>
              <a:t>www.microsoft.office.com</a:t>
            </a: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/>
              <a:t> </a:t>
            </a:r>
            <a:r>
              <a:rPr lang="cs-CZ" dirty="0" err="1"/>
              <a:t>Soubor:Snail-WA</a:t>
            </a:r>
            <a:r>
              <a:rPr lang="cs-CZ" dirty="0"/>
              <a:t> edit02.jpg.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2006-07-20 [cit. 2012-08-13]. Dostupné z: </a:t>
            </a:r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cs.wikipedia.org/wiki/Soubor:Snail-WA_edit02.jpg</a:t>
            </a: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/>
              <a:t> File:Posthornschnecke1.jpg.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2009-01-03 [cit. 2012-08-13]. Dostupné z: </a:t>
            </a:r>
            <a:r>
              <a:rPr lang="cs-CZ" dirty="0">
                <a:hlinkClick r:id="rId10"/>
              </a:rPr>
              <a:t>http://</a:t>
            </a:r>
            <a:r>
              <a:rPr lang="cs-CZ" dirty="0" smtClean="0">
                <a:hlinkClick r:id="rId10"/>
              </a:rPr>
              <a:t>commons.wikimedia.org/wiki/File:Posthornschnecke1.jpg?uselang=cs</a:t>
            </a: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/>
              <a:t>File:Water </a:t>
            </a:r>
            <a:r>
              <a:rPr lang="cs-CZ" dirty="0" err="1"/>
              <a:t>snail</a:t>
            </a:r>
            <a:r>
              <a:rPr lang="cs-CZ" dirty="0"/>
              <a:t> </a:t>
            </a:r>
            <a:r>
              <a:rPr lang="cs-CZ" dirty="0" err="1"/>
              <a:t>Rex</a:t>
            </a:r>
            <a:r>
              <a:rPr lang="cs-CZ" dirty="0"/>
              <a:t> 2.jpg.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2005-07-10 [cit. 2012-08-13]. Dostupné z: </a:t>
            </a:r>
            <a:r>
              <a:rPr lang="cs-CZ" dirty="0">
                <a:hlinkClick r:id="rId11"/>
              </a:rPr>
              <a:t>http://</a:t>
            </a:r>
            <a:r>
              <a:rPr lang="cs-CZ" dirty="0" smtClean="0">
                <a:hlinkClick r:id="rId11"/>
              </a:rPr>
              <a:t>commons.wikimedia.org/wiki/File:Water_snail_Rex_2.jpg?uselang=cs</a:t>
            </a: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/>
              <a:t> File:Nacktschnecke 01 KMJ.jpg.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2007-03-24 [cit. 2012-08-13]. Dostupné z: </a:t>
            </a:r>
            <a:r>
              <a:rPr lang="cs-CZ" dirty="0">
                <a:hlinkClick r:id="rId12"/>
              </a:rPr>
              <a:t>http://</a:t>
            </a:r>
            <a:r>
              <a:rPr lang="cs-CZ" dirty="0" smtClean="0">
                <a:hlinkClick r:id="rId12"/>
              </a:rPr>
              <a:t>commons.wikimedia.org/wiki/File:Nacktschnecke_01_KMJ.jpg?uselang=cs</a:t>
            </a: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/>
              <a:t> </a:t>
            </a:r>
            <a:r>
              <a:rPr lang="cs-CZ" dirty="0" err="1"/>
              <a:t>Soubor:Bolinus</a:t>
            </a:r>
            <a:r>
              <a:rPr lang="cs-CZ" dirty="0"/>
              <a:t> </a:t>
            </a:r>
            <a:r>
              <a:rPr lang="cs-CZ" dirty="0" err="1"/>
              <a:t>brandaris</a:t>
            </a:r>
            <a:r>
              <a:rPr lang="cs-CZ" dirty="0"/>
              <a:t> 01.jpg.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2011-02-28 [cit. 2012-08-13]. Dostupné z: </a:t>
            </a:r>
            <a:r>
              <a:rPr lang="cs-CZ" dirty="0">
                <a:hlinkClick r:id="rId13"/>
              </a:rPr>
              <a:t>http://</a:t>
            </a:r>
            <a:r>
              <a:rPr lang="cs-CZ" dirty="0" smtClean="0">
                <a:hlinkClick r:id="rId13"/>
              </a:rPr>
              <a:t>cs.wikipedia.org/wiki/Soubor:Bolinus_brandaris_01.jpg</a:t>
            </a: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err="1"/>
              <a:t>Soubor:Radula</a:t>
            </a:r>
            <a:r>
              <a:rPr lang="cs-CZ" dirty="0"/>
              <a:t> diagram3.png.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2007-04-09 [cit. 2012-08-13]. Dostupné z: </a:t>
            </a:r>
            <a:r>
              <a:rPr lang="cs-CZ" dirty="0">
                <a:hlinkClick r:id="rId14"/>
              </a:rPr>
              <a:t>http://</a:t>
            </a:r>
            <a:r>
              <a:rPr lang="cs-CZ" dirty="0" smtClean="0">
                <a:hlinkClick r:id="rId14"/>
              </a:rPr>
              <a:t>cs.wikipedia.org/wiki/Soubor:Radula_diagram3.png</a:t>
            </a: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/>
              <a:t> File:Helix </a:t>
            </a:r>
            <a:r>
              <a:rPr lang="cs-CZ" dirty="0" err="1"/>
              <a:t>pomatia</a:t>
            </a:r>
            <a:r>
              <a:rPr lang="cs-CZ" dirty="0"/>
              <a:t> </a:t>
            </a:r>
            <a:r>
              <a:rPr lang="cs-CZ" dirty="0" err="1"/>
              <a:t>laying</a:t>
            </a:r>
            <a:r>
              <a:rPr lang="cs-CZ" dirty="0"/>
              <a:t> </a:t>
            </a:r>
            <a:r>
              <a:rPr lang="cs-CZ" dirty="0" err="1"/>
              <a:t>eggs</a:t>
            </a:r>
            <a:r>
              <a:rPr lang="cs-CZ" dirty="0"/>
              <a:t> 2.png.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2010-04-16 [cit. 2012-08-13]. Dostupné z: http://commons.wikimedia.org/wiki/File:Helix_pomatia_laying_eggs_2.png?uselang=cs </a:t>
            </a: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/>
              <a:t>File:Cypraea-ocellata.jpg.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2005-12-30 [cit. 2012-08-14]. Dostupné </a:t>
            </a:r>
            <a:r>
              <a:rPr lang="cs-CZ" dirty="0" smtClean="0"/>
              <a:t>z: </a:t>
            </a:r>
            <a:r>
              <a:rPr lang="cs-CZ" dirty="0">
                <a:hlinkClick r:id="rId15"/>
              </a:rPr>
              <a:t>http://</a:t>
            </a:r>
            <a:r>
              <a:rPr lang="cs-CZ" dirty="0" smtClean="0">
                <a:hlinkClick r:id="rId15"/>
              </a:rPr>
              <a:t>commons.wikimedia.org/wiki/File:Cypraea-ocellata.jpg</a:t>
            </a: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/>
              <a:t>File:Escargot de </a:t>
            </a:r>
            <a:r>
              <a:rPr lang="cs-CZ" dirty="0" err="1"/>
              <a:t>Bourgogne</a:t>
            </a:r>
            <a:r>
              <a:rPr lang="cs-CZ" dirty="0"/>
              <a:t> 02.jpg.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2007-07-28 [cit. 2012-08-14]. Dostupné z: </a:t>
            </a:r>
            <a:r>
              <a:rPr lang="cs-CZ" dirty="0">
                <a:hlinkClick r:id="rId16"/>
              </a:rPr>
              <a:t>http://</a:t>
            </a:r>
            <a:r>
              <a:rPr lang="cs-CZ" dirty="0" smtClean="0">
                <a:hlinkClick r:id="rId16"/>
              </a:rPr>
              <a:t>commons.wikimedia.org/wiki/File:Escargot_de_Bourgogne_02.jpg?uselang=cs</a:t>
            </a: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>
    <a:txDef>
      <a:spPr>
        <a:solidFill>
          <a:schemeClr val="bg1"/>
        </a:solidFill>
        <a:ln>
          <a:solidFill>
            <a:schemeClr val="bg1"/>
          </a:solidFill>
        </a:ln>
      </a:spPr>
      <a:bodyPr wrap="square" rtlCol="0">
        <a:spAutoFit/>
      </a:bodyPr>
      <a:lstStyle>
        <a:defPPr>
          <a:defRPr dirty="0"/>
        </a:defPPr>
      </a:lstStyle>
    </a:tx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193</TotalTime>
  <Words>960</Words>
  <Application>Microsoft Office PowerPoint</Application>
  <PresentationFormat>Předvádění na obrazovce (4:3)</PresentationFormat>
  <Paragraphs>175</Paragraphs>
  <Slides>25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6" baseType="lpstr">
      <vt:lpstr>Arkýř</vt:lpstr>
      <vt:lpstr>Prezentace aplikace PowerPoint</vt:lpstr>
      <vt:lpstr>Měkkýši</vt:lpstr>
      <vt:lpstr>Náměty k zamyšlení</vt:lpstr>
      <vt:lpstr>Tělo měkkýšů</vt:lpstr>
      <vt:lpstr>Schránky měkkýšů</vt:lpstr>
      <vt:lpstr>Schránky měkkýšů</vt:lpstr>
      <vt:lpstr>Dělení měkkýšů</vt:lpstr>
      <vt:lpstr>Plži – Hlemýžď zahradní</vt:lpstr>
      <vt:lpstr>Plži – Hlemýžď zahradní</vt:lpstr>
      <vt:lpstr>Doplň popis hlavy hlemýždě</vt:lpstr>
      <vt:lpstr>Plži – Hlemýžď zahradní</vt:lpstr>
      <vt:lpstr>Plži – Hlemýžď zahradní</vt:lpstr>
      <vt:lpstr>Plži – Hlemýžď zahradní</vt:lpstr>
      <vt:lpstr>Plži – Hlemýžď zahradní</vt:lpstr>
      <vt:lpstr>Plži – další významné druhy</vt:lpstr>
      <vt:lpstr>Plži – další významné druhy</vt:lpstr>
      <vt:lpstr>Plži – další významné druhy</vt:lpstr>
      <vt:lpstr>shrnutí</vt:lpstr>
      <vt:lpstr>Závěrečné otázky</vt:lpstr>
      <vt:lpstr>Poznáš plže na obrázku?</vt:lpstr>
      <vt:lpstr>Poznáš plže na obrázku?</vt:lpstr>
      <vt:lpstr>Poznáš plže na obrázku?</vt:lpstr>
      <vt:lpstr>Poznáš plže na obrázku?</vt:lpstr>
      <vt:lpstr>Dobrou chuť</vt:lpstr>
      <vt:lpstr>Zdroj obrázků a fotografií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Tereza Kovalská</dc:creator>
  <cp:lastModifiedBy>Tereza Kovalská</cp:lastModifiedBy>
  <cp:revision>32</cp:revision>
  <dcterms:created xsi:type="dcterms:W3CDTF">2012-08-13T18:28:31Z</dcterms:created>
  <dcterms:modified xsi:type="dcterms:W3CDTF">2013-06-12T19:22:52Z</dcterms:modified>
</cp:coreProperties>
</file>